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Barlow" panose="020F0502020204030204" pitchFamily="2" charset="0"/>
      <p:regular r:id="rId24"/>
      <p:bold r:id="rId25"/>
      <p:italic r:id="rId26"/>
      <p:boldItalic r:id="rId27"/>
    </p:embeddedFont>
    <p:embeddedFont>
      <p:font typeface="Barlow ExtraLight" panose="020F0502020204030204" pitchFamily="2" charset="0"/>
      <p:regular r:id="rId28"/>
      <p:bold r:id="rId29"/>
      <p:italic r:id="rId30"/>
      <p:boldItalic r:id="rId31"/>
    </p:embeddedFont>
    <p:embeddedFont>
      <p:font typeface="Barlow Light" panose="020F0502020204030204" pitchFamily="2" charset="0"/>
      <p:regular r:id="rId32"/>
      <p:bold r:id="rId33"/>
      <p:italic r:id="rId34"/>
      <p:boldItalic r:id="rId35"/>
    </p:embeddedFont>
    <p:embeddedFont>
      <p:font typeface="Barlow Medium" panose="020F0502020204030204" pitchFamily="2" charset="0"/>
      <p:regular r:id="rId36"/>
      <p:bold r:id="rId37"/>
      <p:italic r:id="rId38"/>
      <p:boldItalic r:id="rId39"/>
    </p:embeddedFont>
    <p:embeddedFont>
      <p:font typeface="Hepta Slab" panose="020B0604020202020204" charset="0"/>
      <p:regular r:id="rId40"/>
      <p:bold r:id="rId41"/>
    </p:embeddedFont>
    <p:embeddedFont>
      <p:font typeface="Hepta Slab Light" panose="020B0604020202020204" charset="0"/>
      <p:regular r:id="rId42"/>
      <p:bold r:id="rId43"/>
    </p:embeddedFont>
    <p:embeddedFont>
      <p:font typeface="Hepta Slab Medium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36ce15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36ce15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baf836c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2baf836c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baf836c2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baf836c2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baf836c2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baf836c2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Links: Precision = Correctness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Rechts: Recall = Completeness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baf836c2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2baf836c2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Links: Precision = Correctness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Rechts: Recall = Completeness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ba420e14b_1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2ba420e14b_1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2ba5e54f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2ba5e54f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ba5e54f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ba5e54f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2ba5e54fd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2ba5e54fd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Bisher benutzte Hyperparameter: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n_estimators / Baumanzahl = 200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max_depth = None (so tief, bis alle Blätter “rein” sind -&gt; nur eine einzige Klasse im Blatt vorhanden)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baf836c2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2baf836c2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3ce0924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33ce0924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Gewählte Parameter für max_deph = None und Baumanzahl = 200 sind nicht schlecht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37375175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37375175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3ce0924a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3ce0924a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51fd58af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251fd58af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832ea51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832ea51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baf836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baf836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ba420e1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ba420e1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ba420e14b_2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ba420e14b_2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832ea51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832ea51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max_depth = None -&gt; </a:t>
            </a:r>
            <a:r>
              <a:rPr lang="de">
                <a:solidFill>
                  <a:schemeClr val="dk1"/>
                </a:solidFill>
              </a:rPr>
              <a:t>(so tief, bis alle Blätter eindeutig sind -&gt; nur eine einzige Klasse im Blatt vorhanden)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n_jobs -&gt; parallelisierung</a:t>
            </a:r>
            <a:br>
              <a:rPr lang="de"/>
            </a:br>
            <a:r>
              <a:rPr lang="de"/>
              <a:t>kein bootstrap + max depth = immer noch 8!=40,320 mögliche Reihenfolgen von Features mit denen die Bäume trainiert werden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ba420e14b_1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ba420e14b_1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baf836c2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baf836c2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Links: Precision = Correctness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Rechts: Recall = Completeness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02" name="Google Shape;102;p2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e Folie">
  <p:cSld name="CUSTOM_15">
    <p:bg>
      <p:bgPr>
        <a:solidFill>
          <a:schemeClr val="accent5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10025" y="1444800"/>
            <a:ext cx="7946700" cy="3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  <a:defRPr>
                <a:solidFill>
                  <a:srgbClr val="666666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>
                <a:solidFill>
                  <a:srgbClr val="666666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Char char="●"/>
              <a:defRPr>
                <a:solidFill>
                  <a:srgbClr val="666666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○"/>
              <a:defRPr>
                <a:solidFill>
                  <a:srgbClr val="666666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rlow"/>
              <a:buNone/>
              <a:defRPr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2" name="Google Shape;172;p2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&quot;1&quot;">
  <p:cSld name="CUSTOM_16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32" name="Google Shape;232;p3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65" name="Google Shape;265;p4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4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7" name="Google Shape;267;p4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8" name="Google Shape;268;p4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9" name="Google Shape;269;p4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0" name="Google Shape;270;p4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1" name="Google Shape;271;p4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3" name="Google Shape;293;p4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4" name="Google Shape;294;p4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5" name="Google Shape;295;p4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6" name="Google Shape;296;p4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7" name="Google Shape;297;p4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5" name="Google Shape;305;p4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4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4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9" name="Google Shape;309;p4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11" name="Google Shape;311;p4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2" name="Google Shape;312;p4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8" name="Google Shape;318;p4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eTrvller/uebung-klassifikation" TargetMode="External"/><Relationship Id="rId7" Type="http://schemas.openxmlformats.org/officeDocument/2006/relationships/hyperlink" Target="https://scikit-learn.org/stable/modules/generated/sklearn.metrics.ConfusionMatrixDisplay.html#sklearn.metrics.ConfusionMatrixDispla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classification_report.html" TargetMode="External"/><Relationship Id="rId5" Type="http://schemas.openxmlformats.org/officeDocument/2006/relationships/hyperlink" Target="https://scikit-learn.org/stable/modules/generated/sklearn.ensemble.RandomForestClassifier.html" TargetMode="Externa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>
            <a:spLocks noGrp="1"/>
          </p:cNvSpPr>
          <p:nvPr>
            <p:ph type="title"/>
          </p:nvPr>
        </p:nvSpPr>
        <p:spPr>
          <a:xfrm>
            <a:off x="346950" y="477675"/>
            <a:ext cx="51414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de" sz="3700"/>
              <a:t>Semantische</a:t>
            </a:r>
            <a:br>
              <a:rPr lang="de" sz="3700"/>
            </a:br>
            <a:r>
              <a:rPr lang="de" sz="3700"/>
              <a:t>Klassifikation von 3D-Punktwolken</a:t>
            </a:r>
            <a:endParaRPr sz="3700"/>
          </a:p>
        </p:txBody>
      </p:sp>
      <p:sp>
        <p:nvSpPr>
          <p:cNvPr id="335" name="Google Shape;335;p49"/>
          <p:cNvSpPr txBox="1">
            <a:spLocks noGrp="1"/>
          </p:cNvSpPr>
          <p:nvPr>
            <p:ph type="body" idx="1"/>
          </p:nvPr>
        </p:nvSpPr>
        <p:spPr>
          <a:xfrm>
            <a:off x="1964550" y="4081325"/>
            <a:ext cx="5214900" cy="5223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B7B7B7"/>
                </a:solidFill>
              </a:rPr>
              <a:t>Übung 2 – Texturanalyse</a:t>
            </a:r>
            <a:endParaRPr sz="14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B7B7B7"/>
                </a:solidFill>
              </a:rPr>
              <a:t>Struktur- und Objektextraktion in 2D und 3D</a:t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336" name="Google Shape;336;p49"/>
          <p:cNvSpPr txBox="1">
            <a:spLocks noGrp="1"/>
          </p:cNvSpPr>
          <p:nvPr>
            <p:ph type="subTitle" idx="2"/>
          </p:nvPr>
        </p:nvSpPr>
        <p:spPr>
          <a:xfrm>
            <a:off x="2689200" y="3361825"/>
            <a:ext cx="37656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de"/>
              <a:t>Ramon, Jan, Korvin</a:t>
            </a:r>
            <a:endParaRPr/>
          </a:p>
        </p:txBody>
      </p:sp>
      <p:sp>
        <p:nvSpPr>
          <p:cNvPr id="337" name="Google Shape;337;p49"/>
          <p:cNvSpPr txBox="1"/>
          <p:nvPr/>
        </p:nvSpPr>
        <p:spPr>
          <a:xfrm>
            <a:off x="1241175" y="2568650"/>
            <a:ext cx="2473500" cy="648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24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k = 50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l="15102" t="21494" r="22541" b="21568"/>
          <a:stretch/>
        </p:blipFill>
        <p:spPr>
          <a:xfrm>
            <a:off x="5202750" y="477675"/>
            <a:ext cx="3765598" cy="209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74" y="1230880"/>
            <a:ext cx="7946701" cy="289981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Code: Erweiterung Feature-Vektor</a:t>
            </a:r>
            <a:endParaRPr sz="34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3" name="Google Shape;443;p58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sp>
        <p:nvSpPr>
          <p:cNvPr id="444" name="Google Shape;444;p58"/>
          <p:cNvSpPr txBox="1"/>
          <p:nvPr/>
        </p:nvSpPr>
        <p:spPr>
          <a:xfrm>
            <a:off x="4464050" y="1414650"/>
            <a:ext cx="3762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00FF"/>
                </a:solidFill>
                <a:latin typeface="Barlow Light"/>
                <a:ea typeface="Barlow Light"/>
                <a:cs typeface="Barlow Light"/>
                <a:sym typeface="Barlow Light"/>
              </a:rPr>
              <a:t>Zusätzliches Feature: Höhendifferenz</a:t>
            </a:r>
            <a:endParaRPr sz="1500">
              <a:solidFill>
                <a:srgbClr val="FF00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>
            <a:spLocks noGrp="1"/>
          </p:cNvSpPr>
          <p:nvPr>
            <p:ph type="body" idx="1"/>
          </p:nvPr>
        </p:nvSpPr>
        <p:spPr>
          <a:xfrm>
            <a:off x="610025" y="1444800"/>
            <a:ext cx="79467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451" name="Google Shape;451;p59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Qualitätsmetriken</a:t>
            </a:r>
            <a:endParaRPr sz="3400"/>
          </a:p>
        </p:txBody>
      </p:sp>
      <p:sp>
        <p:nvSpPr>
          <p:cNvPr id="452" name="Google Shape;452;p59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453" name="Google Shape;4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725" y="1277875"/>
            <a:ext cx="4480000" cy="3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73" y="1858199"/>
            <a:ext cx="3693201" cy="21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9"/>
          <p:cNvSpPr/>
          <p:nvPr/>
        </p:nvSpPr>
        <p:spPr>
          <a:xfrm>
            <a:off x="7806650" y="3476325"/>
            <a:ext cx="432600" cy="18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6" name="Google Shape;456;p59"/>
          <p:cNvSpPr/>
          <p:nvPr/>
        </p:nvSpPr>
        <p:spPr>
          <a:xfrm>
            <a:off x="7152300" y="2771200"/>
            <a:ext cx="432600" cy="18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7" name="Google Shape;457;p59"/>
          <p:cNvSpPr/>
          <p:nvPr/>
        </p:nvSpPr>
        <p:spPr>
          <a:xfrm>
            <a:off x="6479950" y="3654800"/>
            <a:ext cx="432600" cy="18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8" name="Google Shape;458;p59"/>
          <p:cNvSpPr/>
          <p:nvPr/>
        </p:nvSpPr>
        <p:spPr>
          <a:xfrm>
            <a:off x="7143300" y="3654800"/>
            <a:ext cx="432600" cy="18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9" name="Google Shape;459;p59"/>
          <p:cNvSpPr txBox="1"/>
          <p:nvPr/>
        </p:nvSpPr>
        <p:spPr>
          <a:xfrm flipH="1">
            <a:off x="6974000" y="2536025"/>
            <a:ext cx="10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00"/>
                </a:solidFill>
                <a:latin typeface="Barlow Light"/>
                <a:ea typeface="Barlow Light"/>
                <a:cs typeface="Barlow Light"/>
                <a:sym typeface="Barlow Light"/>
              </a:rPr>
              <a:t>+0,33</a:t>
            </a:r>
            <a:endParaRPr sz="1000">
              <a:solidFill>
                <a:srgbClr val="FFFF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 flipH="1">
            <a:off x="6090900" y="3398025"/>
            <a:ext cx="10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00"/>
                </a:solidFill>
                <a:latin typeface="Barlow Light"/>
                <a:ea typeface="Barlow Light"/>
                <a:cs typeface="Barlow Light"/>
                <a:sym typeface="Barlow Light"/>
              </a:rPr>
              <a:t>+0,09</a:t>
            </a:r>
            <a:endParaRPr sz="1000">
              <a:solidFill>
                <a:srgbClr val="FFFF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1" name="Google Shape;461;p59"/>
          <p:cNvSpPr txBox="1"/>
          <p:nvPr/>
        </p:nvSpPr>
        <p:spPr>
          <a:xfrm flipH="1">
            <a:off x="7496750" y="3227775"/>
            <a:ext cx="10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00"/>
                </a:solidFill>
                <a:latin typeface="Barlow Light"/>
                <a:ea typeface="Barlow Light"/>
                <a:cs typeface="Barlow Light"/>
                <a:sym typeface="Barlow Light"/>
              </a:rPr>
              <a:t>+0,08</a:t>
            </a:r>
            <a:endParaRPr sz="1000">
              <a:solidFill>
                <a:srgbClr val="FFFF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2" name="Google Shape;462;p59"/>
          <p:cNvSpPr txBox="1"/>
          <p:nvPr/>
        </p:nvSpPr>
        <p:spPr>
          <a:xfrm flipH="1">
            <a:off x="6833400" y="3398025"/>
            <a:ext cx="10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00"/>
                </a:solidFill>
                <a:latin typeface="Barlow Light"/>
                <a:ea typeface="Barlow Light"/>
                <a:cs typeface="Barlow Light"/>
                <a:sym typeface="Barlow Light"/>
              </a:rPr>
              <a:t>+0,08</a:t>
            </a:r>
            <a:endParaRPr sz="1000">
              <a:solidFill>
                <a:srgbClr val="FFFF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468" name="Google Shape;468;p60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Qualitätsmetriken</a:t>
            </a:r>
            <a:endParaRPr sz="3400"/>
          </a:p>
        </p:txBody>
      </p:sp>
      <p:sp>
        <p:nvSpPr>
          <p:cNvPr id="469" name="Google Shape;469;p60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pic>
        <p:nvPicPr>
          <p:cNvPr id="470" name="Google Shape;4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25" y="1322400"/>
            <a:ext cx="4275400" cy="3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25" y="1322400"/>
            <a:ext cx="4275400" cy="320655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0"/>
          <p:cNvSpPr/>
          <p:nvPr/>
        </p:nvSpPr>
        <p:spPr>
          <a:xfrm>
            <a:off x="336075" y="1541600"/>
            <a:ext cx="711900" cy="262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3" name="Google Shape;473;p60"/>
          <p:cNvSpPr txBox="1"/>
          <p:nvPr/>
        </p:nvSpPr>
        <p:spPr>
          <a:xfrm>
            <a:off x="534825" y="154160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4" name="Google Shape;474;p60"/>
          <p:cNvSpPr/>
          <p:nvPr/>
        </p:nvSpPr>
        <p:spPr>
          <a:xfrm>
            <a:off x="110695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5" name="Google Shape;475;p60"/>
          <p:cNvSpPr txBox="1"/>
          <p:nvPr/>
        </p:nvSpPr>
        <p:spPr>
          <a:xfrm>
            <a:off x="355045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6" name="Google Shape;476;p60"/>
          <p:cNvSpPr/>
          <p:nvPr/>
        </p:nvSpPr>
        <p:spPr>
          <a:xfrm>
            <a:off x="4602850" y="1541600"/>
            <a:ext cx="711900" cy="262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7" name="Google Shape;477;p60"/>
          <p:cNvSpPr txBox="1"/>
          <p:nvPr/>
        </p:nvSpPr>
        <p:spPr>
          <a:xfrm>
            <a:off x="4801600" y="154160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8" name="Google Shape;478;p60"/>
          <p:cNvSpPr/>
          <p:nvPr/>
        </p:nvSpPr>
        <p:spPr>
          <a:xfrm>
            <a:off x="538420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9" name="Google Shape;479;p60"/>
          <p:cNvSpPr txBox="1"/>
          <p:nvPr/>
        </p:nvSpPr>
        <p:spPr>
          <a:xfrm>
            <a:off x="782770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60"/>
          <p:cNvSpPr txBox="1"/>
          <p:nvPr/>
        </p:nvSpPr>
        <p:spPr>
          <a:xfrm rot="1603744">
            <a:off x="6571047" y="644303"/>
            <a:ext cx="2483924" cy="1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solidFill>
                  <a:srgbClr val="783F04"/>
                </a:solidFill>
                <a:latin typeface="Barlow Light"/>
                <a:ea typeface="Barlow Light"/>
                <a:cs typeface="Barlow Light"/>
                <a:sym typeface="Barlow Light"/>
              </a:rPr>
              <a:t>Vorher</a:t>
            </a:r>
            <a:endParaRPr sz="5000">
              <a:solidFill>
                <a:srgbClr val="783F04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482475" y="4461450"/>
            <a:ext cx="343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Correctness: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wird zu p%  als Klasse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4602850" y="4443150"/>
            <a:ext cx="43206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Completeness: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</a:t>
            </a:r>
            <a:r>
              <a:rPr lang="de" sz="1300">
                <a:solidFill>
                  <a:srgbClr val="E06666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wurde zu p% aus Punkten der 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Qualitätsmetriken</a:t>
            </a:r>
            <a:endParaRPr sz="3400"/>
          </a:p>
        </p:txBody>
      </p:sp>
      <p:sp>
        <p:nvSpPr>
          <p:cNvPr id="489" name="Google Shape;489;p61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pic>
        <p:nvPicPr>
          <p:cNvPr id="490" name="Google Shape;49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625" y="1322400"/>
            <a:ext cx="4275400" cy="3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025" y="1322400"/>
            <a:ext cx="4275400" cy="320655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1"/>
          <p:cNvSpPr/>
          <p:nvPr/>
        </p:nvSpPr>
        <p:spPr>
          <a:xfrm>
            <a:off x="336075" y="1734675"/>
            <a:ext cx="711900" cy="2434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431050" y="1734675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4" name="Google Shape;494;p61"/>
          <p:cNvSpPr/>
          <p:nvPr/>
        </p:nvSpPr>
        <p:spPr>
          <a:xfrm>
            <a:off x="110695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5" name="Google Shape;495;p61"/>
          <p:cNvSpPr txBox="1"/>
          <p:nvPr/>
        </p:nvSpPr>
        <p:spPr>
          <a:xfrm>
            <a:off x="355045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6" name="Google Shape;496;p61"/>
          <p:cNvSpPr/>
          <p:nvPr/>
        </p:nvSpPr>
        <p:spPr>
          <a:xfrm>
            <a:off x="4602850" y="1734875"/>
            <a:ext cx="711900" cy="2434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538420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782770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9" name="Google Shape;499;p61"/>
          <p:cNvSpPr txBox="1"/>
          <p:nvPr/>
        </p:nvSpPr>
        <p:spPr>
          <a:xfrm>
            <a:off x="4735400" y="1734675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0" name="Google Shape;500;p61"/>
          <p:cNvSpPr txBox="1"/>
          <p:nvPr/>
        </p:nvSpPr>
        <p:spPr>
          <a:xfrm rot="1603572">
            <a:off x="6625418" y="660512"/>
            <a:ext cx="2718980" cy="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solidFill>
                  <a:srgbClr val="E6B646"/>
                </a:solidFill>
                <a:latin typeface="Barlow Light"/>
                <a:ea typeface="Barlow Light"/>
                <a:cs typeface="Barlow Light"/>
                <a:sym typeface="Barlow Light"/>
              </a:rPr>
              <a:t>Nachher</a:t>
            </a:r>
            <a:endParaRPr sz="5000">
              <a:solidFill>
                <a:srgbClr val="E6B64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1" name="Google Shape;501;p61"/>
          <p:cNvSpPr txBox="1"/>
          <p:nvPr/>
        </p:nvSpPr>
        <p:spPr>
          <a:xfrm>
            <a:off x="482475" y="4461450"/>
            <a:ext cx="343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Correctness: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wird zu p%  als Klasse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4602850" y="4443150"/>
            <a:ext cx="43206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Completeness: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</a:t>
            </a:r>
            <a:r>
              <a:rPr lang="de" sz="1300">
                <a:solidFill>
                  <a:srgbClr val="E06666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wurde zu p% aus Punkten der 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03" name="Google Shape;5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22184">
            <a:off x="7874655" y="164229"/>
            <a:ext cx="849140" cy="84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sp>
        <p:nvSpPr>
          <p:cNvPr id="509" name="Google Shape;509;p62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Punktwolke</a:t>
            </a:r>
            <a:endParaRPr sz="3400"/>
          </a:p>
        </p:txBody>
      </p:sp>
      <p:sp>
        <p:nvSpPr>
          <p:cNvPr id="510" name="Google Shape;510;p62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pic>
        <p:nvPicPr>
          <p:cNvPr id="511" name="Google Shape;5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5" y="984250"/>
            <a:ext cx="7288526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Punktwolke</a:t>
            </a:r>
            <a:endParaRPr sz="3400"/>
          </a:p>
        </p:txBody>
      </p:sp>
      <p:sp>
        <p:nvSpPr>
          <p:cNvPr id="518" name="Google Shape;518;p63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pic>
        <p:nvPicPr>
          <p:cNvPr id="519" name="Google Shape;51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5" y="984250"/>
            <a:ext cx="7288526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Punktwolke</a:t>
            </a:r>
            <a:endParaRPr sz="3400"/>
          </a:p>
        </p:txBody>
      </p:sp>
      <p:sp>
        <p:nvSpPr>
          <p:cNvPr id="526" name="Google Shape;526;p64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pic>
        <p:nvPicPr>
          <p:cNvPr id="527" name="Google Shape;52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5" y="984250"/>
            <a:ext cx="7288526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sp>
        <p:nvSpPr>
          <p:cNvPr id="533" name="Google Shape;533;p65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Punktwolke</a:t>
            </a:r>
            <a:endParaRPr sz="3400"/>
          </a:p>
        </p:txBody>
      </p:sp>
      <p:sp>
        <p:nvSpPr>
          <p:cNvPr id="534" name="Google Shape;534;p65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535" name="Google Shape;5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5" y="984250"/>
            <a:ext cx="7288526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sp>
        <p:nvSpPr>
          <p:cNvPr id="541" name="Google Shape;541;p66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sp>
        <p:nvSpPr>
          <p:cNvPr id="542" name="Google Shape;542;p66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Einfluss der Hyperparameter </a:t>
            </a:r>
            <a:endParaRPr sz="3400"/>
          </a:p>
        </p:txBody>
      </p:sp>
      <p:pic>
        <p:nvPicPr>
          <p:cNvPr id="543" name="Google Shape;543;p66"/>
          <p:cNvPicPr preferRelativeResize="0"/>
          <p:nvPr/>
        </p:nvPicPr>
        <p:blipFill rotWithShape="1">
          <a:blip r:embed="rId3">
            <a:alphaModFix/>
          </a:blip>
          <a:srcRect l="8356" t="8334" r="8406" b="4943"/>
          <a:stretch/>
        </p:blipFill>
        <p:spPr>
          <a:xfrm>
            <a:off x="850275" y="1087225"/>
            <a:ext cx="7443451" cy="39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6"/>
          <p:cNvSpPr/>
          <p:nvPr/>
        </p:nvSpPr>
        <p:spPr>
          <a:xfrm>
            <a:off x="2376600" y="1317250"/>
            <a:ext cx="393600" cy="3936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>
            <a:off x="2676300" y="1463600"/>
            <a:ext cx="32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1500" b="1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  <p:sp>
        <p:nvSpPr>
          <p:cNvPr id="551" name="Google Shape;551;p67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  <p:pic>
        <p:nvPicPr>
          <p:cNvPr id="552" name="Google Shape;552;p67"/>
          <p:cNvPicPr preferRelativeResize="0"/>
          <p:nvPr/>
        </p:nvPicPr>
        <p:blipFill rotWithShape="1">
          <a:blip r:embed="rId3">
            <a:alphaModFix/>
          </a:blip>
          <a:srcRect l="7748" t="8534" r="8394" b="4907"/>
          <a:stretch/>
        </p:blipFill>
        <p:spPr>
          <a:xfrm>
            <a:off x="885337" y="1038450"/>
            <a:ext cx="7373323" cy="38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7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Einfluss der Hyperparameter </a:t>
            </a:r>
            <a:endParaRPr sz="3400"/>
          </a:p>
        </p:txBody>
      </p:sp>
      <p:sp>
        <p:nvSpPr>
          <p:cNvPr id="554" name="Google Shape;554;p67"/>
          <p:cNvSpPr/>
          <p:nvPr/>
        </p:nvSpPr>
        <p:spPr>
          <a:xfrm>
            <a:off x="2265100" y="1230875"/>
            <a:ext cx="393600" cy="3936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5" name="Google Shape;555;p67"/>
          <p:cNvSpPr txBox="1"/>
          <p:nvPr/>
        </p:nvSpPr>
        <p:spPr>
          <a:xfrm>
            <a:off x="2564800" y="1377225"/>
            <a:ext cx="4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50</a:t>
            </a:r>
            <a:endParaRPr sz="1500" b="1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67"/>
          <p:cNvSpPr/>
          <p:nvPr/>
        </p:nvSpPr>
        <p:spPr>
          <a:xfrm>
            <a:off x="181200" y="1247550"/>
            <a:ext cx="8085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181200" y="4174750"/>
            <a:ext cx="8085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118475" y="2697200"/>
            <a:ext cx="738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0.0014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9" name="Google Shape;559;p67"/>
          <p:cNvCxnSpPr>
            <a:endCxn id="558" idx="0"/>
          </p:cNvCxnSpPr>
          <p:nvPr/>
        </p:nvCxnSpPr>
        <p:spPr>
          <a:xfrm>
            <a:off x="487925" y="1310300"/>
            <a:ext cx="0" cy="13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67"/>
          <p:cNvCxnSpPr>
            <a:stCxn id="558" idx="2"/>
          </p:cNvCxnSpPr>
          <p:nvPr/>
        </p:nvCxnSpPr>
        <p:spPr>
          <a:xfrm>
            <a:off x="487925" y="3090800"/>
            <a:ext cx="0" cy="11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610025" y="1278150"/>
            <a:ext cx="79467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Theorie Random Forest Classifier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Programmcode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k-Nächste-Nachbarn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Covariance Features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Random Forest Klassifikator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Ergebnisse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Qualitätsmetriken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Light"/>
              <a:buChar char="-"/>
            </a:pPr>
            <a:r>
              <a:rPr lang="de" sz="2000"/>
              <a:t>Punktwolken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4500">
                <a:latin typeface="Barlow Light"/>
                <a:ea typeface="Barlow Light"/>
                <a:cs typeface="Barlow Light"/>
                <a:sym typeface="Barlow Light"/>
              </a:rPr>
              <a:t>Gliederung</a:t>
            </a:r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body" idx="1"/>
          </p:nvPr>
        </p:nvSpPr>
        <p:spPr>
          <a:xfrm>
            <a:off x="610025" y="1099050"/>
            <a:ext cx="8021700" cy="3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Bei Verwendung von k = 50 gelingt die Klassifizierung recht gut (OA &gt; 86%)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Probleme treten insbesondere für die Klasse </a:t>
            </a:r>
            <a:r>
              <a:rPr lang="de" sz="1800" i="1"/>
              <a:t>wire</a:t>
            </a:r>
            <a:r>
              <a:rPr lang="de" sz="1800"/>
              <a:t>, </a:t>
            </a:r>
            <a:r>
              <a:rPr lang="de" sz="1800" i="1"/>
              <a:t>pole/trunk</a:t>
            </a:r>
            <a:r>
              <a:rPr lang="de" sz="1800"/>
              <a:t> und </a:t>
            </a:r>
            <a:r>
              <a:rPr lang="de" sz="1800" i="1"/>
              <a:t>fa</a:t>
            </a:r>
            <a:r>
              <a:rPr lang="de" sz="1800"/>
              <a:t>ç</a:t>
            </a:r>
            <a:r>
              <a:rPr lang="de" sz="1800" i="1"/>
              <a:t>ade</a:t>
            </a:r>
            <a:r>
              <a:rPr lang="de" sz="1800"/>
              <a:t> auf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 i="1"/>
              <a:t>wire</a:t>
            </a:r>
            <a:r>
              <a:rPr lang="de" sz="1800"/>
              <a:t> wird oft als </a:t>
            </a:r>
            <a:r>
              <a:rPr lang="de" sz="1800" i="1"/>
              <a:t>facade</a:t>
            </a:r>
            <a:r>
              <a:rPr lang="de" sz="1800"/>
              <a:t> oder </a:t>
            </a:r>
            <a:r>
              <a:rPr lang="de" sz="1800" i="1"/>
              <a:t>vegetation</a:t>
            </a:r>
            <a:r>
              <a:rPr lang="de" sz="1800"/>
              <a:t> klassifiziert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 i="1"/>
              <a:t>pole/trunk </a:t>
            </a:r>
            <a:r>
              <a:rPr lang="de" sz="1800"/>
              <a:t>wird oft als </a:t>
            </a:r>
            <a:r>
              <a:rPr lang="de" sz="1800" i="1"/>
              <a:t>vegetation</a:t>
            </a:r>
            <a:r>
              <a:rPr lang="de" sz="1800"/>
              <a:t> klassifiziert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 i="1"/>
              <a:t>facade</a:t>
            </a:r>
            <a:r>
              <a:rPr lang="de" sz="1800"/>
              <a:t> wird oft als </a:t>
            </a:r>
            <a:r>
              <a:rPr lang="de" sz="1800" i="1"/>
              <a:t>ground</a:t>
            </a:r>
            <a:r>
              <a:rPr lang="de" sz="1800"/>
              <a:t> klassifiziert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Verwendung eines geometrischen Features (z-Differenz in der Nachbarschaft) verbessert Klassifizierung (OA um 8% größer)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Insbesondere wird </a:t>
            </a:r>
            <a:r>
              <a:rPr lang="de" sz="1800" i="1"/>
              <a:t>facade</a:t>
            </a:r>
            <a:r>
              <a:rPr lang="de" sz="1800"/>
              <a:t> wird nicht mehr als </a:t>
            </a:r>
            <a:r>
              <a:rPr lang="de" sz="1800" i="1"/>
              <a:t>ground</a:t>
            </a:r>
            <a:r>
              <a:rPr lang="de" sz="1800"/>
              <a:t> klassifiziert </a:t>
            </a:r>
            <a:br>
              <a:rPr lang="de" sz="1800"/>
            </a:br>
            <a:r>
              <a:rPr lang="de" sz="1800"/>
              <a:t>→ Vorher zu 32% der Fall, nachher zu &lt;1 % der Fall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Hyperparameter haben mit zunehmender Magnitude geringen Einfluss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sp>
        <p:nvSpPr>
          <p:cNvPr id="567" name="Google Shape;567;p68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Fazit</a:t>
            </a:r>
            <a:endParaRPr sz="3400"/>
          </a:p>
        </p:txBody>
      </p:sp>
      <p:sp>
        <p:nvSpPr>
          <p:cNvPr id="568" name="Google Shape;568;p68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50" y="36064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9"/>
          <p:cNvSpPr txBox="1"/>
          <p:nvPr/>
        </p:nvSpPr>
        <p:spPr>
          <a:xfrm>
            <a:off x="1416550" y="3948400"/>
            <a:ext cx="26214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E69138"/>
                </a:solidFill>
                <a:latin typeface="Barlow Light"/>
                <a:ea typeface="Barlow Light"/>
                <a:cs typeface="Barlow Light"/>
                <a:sym typeface="Barlow Light"/>
              </a:rPr>
              <a:t>Link zum Programmcode:</a:t>
            </a:r>
            <a:endParaRPr sz="1500">
              <a:solidFill>
                <a:srgbClr val="E69138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5" name="Google Shape;575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21</a:t>
            </a:fld>
            <a:endParaRPr/>
          </a:p>
        </p:txBody>
      </p:sp>
      <p:sp>
        <p:nvSpPr>
          <p:cNvPr id="576" name="Google Shape;576;p69"/>
          <p:cNvSpPr txBox="1">
            <a:spLocks noGrp="1"/>
          </p:cNvSpPr>
          <p:nvPr>
            <p:ph type="body" idx="1"/>
          </p:nvPr>
        </p:nvSpPr>
        <p:spPr>
          <a:xfrm>
            <a:off x="305450" y="1444800"/>
            <a:ext cx="8661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bg2"/>
                </a:solidFill>
              </a:rPr>
              <a:t>[1] </a:t>
            </a:r>
            <a:r>
              <a:rPr lang="de" sz="1200" u="sng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https://scikit-learn.org/stable/modules/generated/sklearn.ensemble.RandomForestClassifier.html</a:t>
            </a:r>
            <a:endParaRPr sz="120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bg2"/>
                </a:solidFill>
              </a:rPr>
              <a:t>[2] </a:t>
            </a:r>
            <a:r>
              <a:rPr lang="de" sz="1200" u="sng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https://scikit-learn.org/stable/modules/generated/sklearn.metrics.classification_report.html</a:t>
            </a:r>
            <a:endParaRPr sz="120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bg2"/>
                </a:solidFill>
              </a:rPr>
              <a:t>[3] </a:t>
            </a:r>
            <a:r>
              <a:rPr lang="de" sz="1100">
                <a:solidFill>
                  <a:schemeClr val="bg2"/>
                </a:solidFill>
              </a:rPr>
              <a:t>h</a:t>
            </a:r>
            <a:r>
              <a:rPr lang="de" sz="1100" u="sng">
                <a:solidFill>
                  <a:schemeClr val="bg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ttps://scikit-learn.org/stable/modules/generated/sklearn.metrics.ConfusionMatrixDisplay.html#sklearn.metrics.ConfusionMatrixDisplay</a:t>
            </a:r>
            <a:endParaRPr sz="110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7" name="Google Shape;577;p69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Quellen und Links</a:t>
            </a:r>
            <a:endParaRPr sz="34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578" name="Google Shape;578;p69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Theorie</a:t>
            </a:r>
            <a:endParaRPr sz="3400"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354" name="Google Shape;354;p51"/>
          <p:cNvSpPr txBox="1">
            <a:spLocks noGrp="1"/>
          </p:cNvSpPr>
          <p:nvPr>
            <p:ph type="body" idx="1"/>
          </p:nvPr>
        </p:nvSpPr>
        <p:spPr>
          <a:xfrm>
            <a:off x="610025" y="1099050"/>
            <a:ext cx="79467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Grundlage sind Entscheidungsbäume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Bootstrap: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Nutzung von x% der Datenmenge, um den Entscheidungsbaum aufzubauen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Validierung mittels der ungenutzten 100-x% ⇒ Aussage durch out-of-bag-error (OOB)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Viele Entscheidungsbäume bilden einen Random Forest (Ensemble Methode)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Wie ist die Baumanzahl zu wählen?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Viele Features und wenige Bäume ⇒ nicht alle Features werden genutzt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Viele Daten und wenige Bäume ⇒ nicht alle Kombinationen abgedeckt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Viele Bäume kosten nur Rechenleistung, nicht Genauigkeit!  (kein overfitting)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Weitere mögl. Parameter des Random Forests: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 max. Baumtiefe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 max.  Blattanzahl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l="8397" r="11851"/>
          <a:stretch/>
        </p:blipFill>
        <p:spPr>
          <a:xfrm>
            <a:off x="6878925" y="83650"/>
            <a:ext cx="2085024" cy="147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51"/>
          <p:cNvSpPr txBox="1"/>
          <p:nvPr/>
        </p:nvSpPr>
        <p:spPr>
          <a:xfrm>
            <a:off x="7547750" y="1475400"/>
            <a:ext cx="13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© Wikipedia</a:t>
            </a:r>
            <a:endParaRPr sz="1500">
              <a:solidFill>
                <a:srgbClr val="999999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body" idx="1"/>
          </p:nvPr>
        </p:nvSpPr>
        <p:spPr>
          <a:xfrm>
            <a:off x="610025" y="1099050"/>
            <a:ext cx="79467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Verwende Funktion aus scikit-learn: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Finde Indizes der                        nächsten Nachbarn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Gebe Indizes und </a:t>
            </a:r>
            <a:br>
              <a:rPr lang="de"/>
            </a:br>
            <a:r>
              <a:rPr lang="de"/>
              <a:t>Nachbarpunkte zurück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75" y="1489650"/>
            <a:ext cx="4715299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63" y="2412925"/>
            <a:ext cx="6876227" cy="126173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Code:	k-Nächste-Nachbarn</a:t>
            </a:r>
            <a:endParaRPr sz="3400"/>
          </a:p>
        </p:txBody>
      </p:sp>
      <p:sp>
        <p:nvSpPr>
          <p:cNvPr id="366" name="Google Shape;366;p52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pic>
        <p:nvPicPr>
          <p:cNvPr id="367" name="Google Shape;367;p52"/>
          <p:cNvPicPr preferRelativeResize="0"/>
          <p:nvPr/>
        </p:nvPicPr>
        <p:blipFill rotWithShape="1">
          <a:blip r:embed="rId5">
            <a:alphaModFix/>
          </a:blip>
          <a:srcRect t="12724"/>
          <a:stretch/>
        </p:blipFill>
        <p:spPr>
          <a:xfrm>
            <a:off x="2637500" y="2079845"/>
            <a:ext cx="728575" cy="2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6075" y="3930199"/>
            <a:ext cx="3425625" cy="10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610025" y="1099050"/>
            <a:ext cx="79467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Verwende Funktion aus scikit-learn: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Finde Indizes der                        nächsten Nachbarn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Gebe Indizes und </a:t>
            </a:r>
            <a:br>
              <a:rPr lang="de"/>
            </a:br>
            <a:r>
              <a:rPr lang="de"/>
              <a:t>Nachbarpunkte zurück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Code: Covariance Features</a:t>
            </a:r>
            <a:endParaRPr sz="34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6" name="Google Shape;376;p53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grpSp>
        <p:nvGrpSpPr>
          <p:cNvPr id="377" name="Google Shape;377;p53"/>
          <p:cNvGrpSpPr/>
          <p:nvPr/>
        </p:nvGrpSpPr>
        <p:grpSpPr>
          <a:xfrm>
            <a:off x="610025" y="1187659"/>
            <a:ext cx="8061775" cy="1963540"/>
            <a:chOff x="610025" y="1187659"/>
            <a:chExt cx="8061775" cy="1963540"/>
          </a:xfrm>
        </p:grpSpPr>
        <p:pic>
          <p:nvPicPr>
            <p:cNvPr id="378" name="Google Shape;378;p53"/>
            <p:cNvPicPr preferRelativeResize="0"/>
            <p:nvPr/>
          </p:nvPicPr>
          <p:blipFill rotWithShape="1">
            <a:blip r:embed="rId3">
              <a:alphaModFix/>
            </a:blip>
            <a:srcRect r="21104" b="68507"/>
            <a:stretch/>
          </p:blipFill>
          <p:spPr>
            <a:xfrm>
              <a:off x="610025" y="1187659"/>
              <a:ext cx="7946701" cy="1963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53"/>
            <p:cNvSpPr txBox="1"/>
            <p:nvPr/>
          </p:nvSpPr>
          <p:spPr>
            <a:xfrm>
              <a:off x="6732600" y="2501500"/>
              <a:ext cx="1939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500">
                  <a:solidFill>
                    <a:srgbClr val="FF99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3D-Strukturtensor</a:t>
              </a:r>
              <a:endParaRPr sz="1500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80" name="Google Shape;380;p53"/>
            <p:cNvSpPr/>
            <p:nvPr/>
          </p:nvSpPr>
          <p:spPr>
            <a:xfrm>
              <a:off x="892025" y="2895100"/>
              <a:ext cx="7664700" cy="22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81" name="Google Shape;381;p53"/>
          <p:cNvGrpSpPr/>
          <p:nvPr/>
        </p:nvGrpSpPr>
        <p:grpSpPr>
          <a:xfrm>
            <a:off x="610025" y="3226675"/>
            <a:ext cx="6220524" cy="1478600"/>
            <a:chOff x="610025" y="3226675"/>
            <a:chExt cx="6220524" cy="1478600"/>
          </a:xfrm>
        </p:grpSpPr>
        <p:pic>
          <p:nvPicPr>
            <p:cNvPr id="382" name="Google Shape;382;p53"/>
            <p:cNvPicPr preferRelativeResize="0"/>
            <p:nvPr/>
          </p:nvPicPr>
          <p:blipFill rotWithShape="1">
            <a:blip r:embed="rId3">
              <a:alphaModFix/>
            </a:blip>
            <a:srcRect t="34083" r="33532" b="40395"/>
            <a:stretch/>
          </p:blipFill>
          <p:spPr>
            <a:xfrm>
              <a:off x="610025" y="3226675"/>
              <a:ext cx="6220524" cy="147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53"/>
            <p:cNvSpPr/>
            <p:nvPr/>
          </p:nvSpPr>
          <p:spPr>
            <a:xfrm>
              <a:off x="902725" y="3411450"/>
              <a:ext cx="4146300" cy="22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84" name="Google Shape;384;p53"/>
            <p:cNvSpPr txBox="1"/>
            <p:nvPr/>
          </p:nvSpPr>
          <p:spPr>
            <a:xfrm>
              <a:off x="5339300" y="3243450"/>
              <a:ext cx="123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500">
                  <a:solidFill>
                    <a:srgbClr val="4A86E8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Eigenwerte</a:t>
              </a:r>
              <a:endParaRPr sz="1500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Code: Covariance Features</a:t>
            </a:r>
            <a:endParaRPr sz="34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1" name="Google Shape;391;p54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pic>
        <p:nvPicPr>
          <p:cNvPr id="392" name="Google Shape;392;p54"/>
          <p:cNvPicPr preferRelativeResize="0"/>
          <p:nvPr/>
        </p:nvPicPr>
        <p:blipFill rotWithShape="1">
          <a:blip r:embed="rId3">
            <a:alphaModFix/>
          </a:blip>
          <a:srcRect t="60973" r="40985" b="9753"/>
          <a:stretch/>
        </p:blipFill>
        <p:spPr>
          <a:xfrm>
            <a:off x="620725" y="1477063"/>
            <a:ext cx="6971250" cy="21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4"/>
          <p:cNvPicPr preferRelativeResize="0"/>
          <p:nvPr/>
        </p:nvPicPr>
        <p:blipFill rotWithShape="1">
          <a:blip r:embed="rId3">
            <a:alphaModFix/>
          </a:blip>
          <a:srcRect t="92347"/>
          <a:stretch/>
        </p:blipFill>
        <p:spPr>
          <a:xfrm>
            <a:off x="479575" y="3863887"/>
            <a:ext cx="8308751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 txBox="1"/>
          <p:nvPr/>
        </p:nvSpPr>
        <p:spPr>
          <a:xfrm>
            <a:off x="5242625" y="1541250"/>
            <a:ext cx="2259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Covariance-Features</a:t>
            </a:r>
            <a:endParaRPr sz="1500"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→ aus Eigenwerten bestimmt</a:t>
            </a:r>
            <a:endParaRPr sz="1300"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867325" y="1541250"/>
            <a:ext cx="1355100" cy="2024400"/>
          </a:xfrm>
          <a:prstGeom prst="roundRect">
            <a:avLst>
              <a:gd name="adj" fmla="val 4572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>
            <a:spLocks noGrp="1"/>
          </p:cNvSpPr>
          <p:nvPr>
            <p:ph type="body" idx="1"/>
          </p:nvPr>
        </p:nvSpPr>
        <p:spPr>
          <a:xfrm>
            <a:off x="610025" y="1099050"/>
            <a:ext cx="79467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Verwende RandomForestClassifier aus scikit-learn: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Parameter beim Training: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n_estimators: Baumanzahl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bootstrap: Verwende % Punkte des Trainingsdatensatz oder alle Trainingsdaten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max_depth: Baumtiefe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Anwendung des Klassifikators: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25" y="1482465"/>
            <a:ext cx="4715300" cy="3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Code: Random Forest Klassifikator</a:t>
            </a:r>
            <a:endParaRPr sz="3400"/>
          </a:p>
        </p:txBody>
      </p:sp>
      <p:sp>
        <p:nvSpPr>
          <p:cNvPr id="404" name="Google Shape;404;p55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513" y="4148700"/>
            <a:ext cx="55721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 rotWithShape="1">
          <a:blip r:embed="rId5">
            <a:alphaModFix/>
          </a:blip>
          <a:srcRect t="55576" b="7471"/>
          <a:stretch/>
        </p:blipFill>
        <p:spPr>
          <a:xfrm>
            <a:off x="1200525" y="3321300"/>
            <a:ext cx="7043201" cy="4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525" y="2807650"/>
            <a:ext cx="7043212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Qualitätsmetriken</a:t>
            </a:r>
            <a:endParaRPr sz="3400"/>
          </a:p>
        </p:txBody>
      </p:sp>
      <p:sp>
        <p:nvSpPr>
          <p:cNvPr id="414" name="Google Shape;414;p56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97" y="1858209"/>
            <a:ext cx="3711775" cy="2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25" y="1277875"/>
            <a:ext cx="4480000" cy="3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620725" y="299675"/>
            <a:ext cx="794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latin typeface="Barlow Light"/>
                <a:ea typeface="Barlow Light"/>
                <a:cs typeface="Barlow Light"/>
                <a:sym typeface="Barlow Light"/>
              </a:rPr>
              <a:t>Ergebnisse: Qualitätsmetriken</a:t>
            </a:r>
            <a:endParaRPr sz="3400"/>
          </a:p>
        </p:txBody>
      </p:sp>
      <p:sp>
        <p:nvSpPr>
          <p:cNvPr id="423" name="Google Shape;423;p57"/>
          <p:cNvSpPr txBox="1">
            <a:spLocks noGrp="1"/>
          </p:cNvSpPr>
          <p:nvPr>
            <p:ph type="sldNum" idx="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25" y="1322400"/>
            <a:ext cx="4275400" cy="3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25" y="1322400"/>
            <a:ext cx="4275400" cy="320655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7"/>
          <p:cNvSpPr txBox="1"/>
          <p:nvPr/>
        </p:nvSpPr>
        <p:spPr>
          <a:xfrm>
            <a:off x="482475" y="4461450"/>
            <a:ext cx="343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Correctness: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wird zu p%  als Klasse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7" name="Google Shape;427;p57"/>
          <p:cNvSpPr txBox="1"/>
          <p:nvPr/>
        </p:nvSpPr>
        <p:spPr>
          <a:xfrm>
            <a:off x="4602850" y="4443150"/>
            <a:ext cx="43206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Completeness:</a:t>
            </a:r>
            <a:b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“Klasse</a:t>
            </a:r>
            <a:r>
              <a:rPr lang="de" sz="1300">
                <a:solidFill>
                  <a:srgbClr val="E06666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de" sz="13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wurde zu p% aus Punkten der Klasse </a:t>
            </a:r>
            <a:r>
              <a:rPr lang="de" sz="13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de" sz="1300">
                <a:solidFill>
                  <a:srgbClr val="666666"/>
                </a:solidFill>
                <a:latin typeface="Barlow Light"/>
                <a:ea typeface="Barlow Light"/>
                <a:cs typeface="Barlow Light"/>
                <a:sym typeface="Barlow Light"/>
              </a:rPr>
              <a:t> prädiziert”</a:t>
            </a:r>
            <a:endParaRPr sz="13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336075" y="1541600"/>
            <a:ext cx="711900" cy="262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534825" y="154160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110695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355045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2" name="Google Shape;432;p57"/>
          <p:cNvSpPr/>
          <p:nvPr/>
        </p:nvSpPr>
        <p:spPr>
          <a:xfrm>
            <a:off x="4602850" y="1541600"/>
            <a:ext cx="711900" cy="262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4801600" y="154160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sz="1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5384200" y="4226700"/>
            <a:ext cx="2757900" cy="29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5" name="Google Shape;435;p57"/>
          <p:cNvSpPr txBox="1"/>
          <p:nvPr/>
        </p:nvSpPr>
        <p:spPr>
          <a:xfrm>
            <a:off x="7827700" y="4124850"/>
            <a:ext cx="314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b="1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endParaRPr sz="1500" b="1">
              <a:solidFill>
                <a:srgbClr val="E0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Bildschirmpräsentation (16:9)</PresentationFormat>
  <Paragraphs>195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Barlow Light</vt:lpstr>
      <vt:lpstr>Arial</vt:lpstr>
      <vt:lpstr>Barlow ExtraLight</vt:lpstr>
      <vt:lpstr>Hepta Slab Light</vt:lpstr>
      <vt:lpstr>Barlow</vt:lpstr>
      <vt:lpstr>Barlow Medium</vt:lpstr>
      <vt:lpstr>Hepta Slab Medium</vt:lpstr>
      <vt:lpstr>Hepta Slab</vt:lpstr>
      <vt:lpstr>Strategy Plan</vt:lpstr>
      <vt:lpstr>Semantische Klassifikation von 3D-Punktwolken</vt:lpstr>
      <vt:lpstr>Gliederung</vt:lpstr>
      <vt:lpstr>Theorie</vt:lpstr>
      <vt:lpstr>Code: k-Nächste-Nachbarn</vt:lpstr>
      <vt:lpstr>Code: Covariance Features</vt:lpstr>
      <vt:lpstr>Code: Covariance Features</vt:lpstr>
      <vt:lpstr>Code: Random Forest Klassifikator</vt:lpstr>
      <vt:lpstr>Ergebnisse: Qualitätsmetriken</vt:lpstr>
      <vt:lpstr>Ergebnisse: Qualitätsmetriken</vt:lpstr>
      <vt:lpstr>Code: Erweiterung Feature-Vektor</vt:lpstr>
      <vt:lpstr>Ergebnisse: Qualitätsmetriken</vt:lpstr>
      <vt:lpstr>Ergebnisse: Qualitätsmetriken</vt:lpstr>
      <vt:lpstr>Ergebnisse: Qualitätsmetriken</vt:lpstr>
      <vt:lpstr>Ergebnisse: Punktwolke</vt:lpstr>
      <vt:lpstr>Ergebnisse: Punktwolke</vt:lpstr>
      <vt:lpstr>Ergebnisse: Punktwolke</vt:lpstr>
      <vt:lpstr>Ergebnisse: Punktwolke</vt:lpstr>
      <vt:lpstr>Einfluss der Hyperparameter </vt:lpstr>
      <vt:lpstr>Einfluss der Hyperparameter </vt:lpstr>
      <vt:lpstr>Fazit</vt:lpstr>
      <vt:lpstr>Quellen und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Korvin Venzke</cp:lastModifiedBy>
  <cp:revision>1</cp:revision>
  <dcterms:modified xsi:type="dcterms:W3CDTF">2025-02-13T16:02:01Z</dcterms:modified>
</cp:coreProperties>
</file>