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47" r:id="rId2"/>
    <p:sldId id="444" r:id="rId3"/>
    <p:sldId id="426" r:id="rId4"/>
    <p:sldId id="443" r:id="rId5"/>
    <p:sldId id="427" r:id="rId6"/>
    <p:sldId id="433" r:id="rId7"/>
    <p:sldId id="434" r:id="rId8"/>
    <p:sldId id="435" r:id="rId9"/>
    <p:sldId id="428" r:id="rId10"/>
    <p:sldId id="437" r:id="rId11"/>
    <p:sldId id="438" r:id="rId12"/>
    <p:sldId id="439" r:id="rId13"/>
    <p:sldId id="429" r:id="rId14"/>
    <p:sldId id="430" r:id="rId15"/>
    <p:sldId id="440" r:id="rId16"/>
    <p:sldId id="441" r:id="rId17"/>
    <p:sldId id="446" r:id="rId18"/>
    <p:sldId id="445" r:id="rId19"/>
    <p:sldId id="431" r:id="rId20"/>
    <p:sldId id="3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88689" autoAdjust="0"/>
  </p:normalViewPr>
  <p:slideViewPr>
    <p:cSldViewPr snapToGrid="0">
      <p:cViewPr varScale="1">
        <p:scale>
          <a:sx n="74" d="100"/>
          <a:sy n="74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36E1-EF8B-4460-A807-FAC34CAA5495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85AB-61AD-4EF6-877A-7996360AC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C15C-6EBF-4007-BAE4-24CFBECCCC7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KSB-aT3y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5"/>
            <a:ext cx="8875594" cy="106164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/>
              <a:t>Renaissance and Reformation in Europe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075"/>
            <a:ext cx="8875594" cy="315263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800" b="1" dirty="0" smtClean="0"/>
              <a:t>Dr. Md. </a:t>
            </a:r>
            <a:r>
              <a:rPr lang="en-US" sz="2800" b="1" dirty="0" err="1" smtClean="0"/>
              <a:t>Faruk</a:t>
            </a:r>
            <a:r>
              <a:rPr lang="en-US" sz="2800" b="1" dirty="0" smtClean="0"/>
              <a:t> Shah</a:t>
            </a:r>
          </a:p>
          <a:p>
            <a:r>
              <a:rPr lang="en-US" dirty="0" smtClean="0"/>
              <a:t>Adjunct </a:t>
            </a:r>
            <a:r>
              <a:rPr lang="en-US" dirty="0"/>
              <a:t>Faculty Member</a:t>
            </a:r>
          </a:p>
          <a:p>
            <a:r>
              <a:rPr lang="en-US" dirty="0"/>
              <a:t>Department of </a:t>
            </a:r>
            <a:r>
              <a:rPr lang="en-US" dirty="0" smtClean="0"/>
              <a:t>History and Philosophy</a:t>
            </a:r>
            <a:endParaRPr lang="en-US" dirty="0"/>
          </a:p>
          <a:p>
            <a:r>
              <a:rPr lang="en-US" dirty="0" smtClean="0"/>
              <a:t>North South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Arts and Literature of the Renaissance:</a:t>
            </a:r>
            <a:r>
              <a:rPr lang="en-US" sz="3600" b="1" i="1" dirty="0" smtClean="0"/>
              <a:t> </a:t>
            </a:r>
            <a:r>
              <a:rPr lang="en-US" sz="2800" b="1" i="1" dirty="0" smtClean="0"/>
              <a:t>New Techniques in Art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pPr lvl="2">
              <a:lnSpc>
                <a:spcPct val="100000"/>
              </a:lnSpc>
            </a:pP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Many Renaissance artists tried to show the world realistically,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smtClean="0"/>
              <a:t>  as it actually existed.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Artists made significant contributions to Renaissance art by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smtClean="0"/>
              <a:t>  improving paints.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During 1500s, three artists dominated the world of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smtClean="0"/>
              <a:t> Italian </a:t>
            </a:r>
            <a:r>
              <a:rPr lang="it-IT" sz="2400" dirty="0" smtClean="0"/>
              <a:t>art: Leonardo da Vinci, Michelangelo, and </a:t>
            </a:r>
            <a:r>
              <a:rPr lang="en-US" sz="2400" dirty="0" smtClean="0"/>
              <a:t>Raphael </a:t>
            </a:r>
            <a:r>
              <a:rPr lang="en-US" sz="2400" dirty="0" err="1" smtClean="0"/>
              <a:t>Santi</a:t>
            </a:r>
            <a:r>
              <a:rPr lang="en-US" sz="2400" dirty="0" smtClean="0"/>
              <a:t>.</a:t>
            </a:r>
          </a:p>
          <a:p>
            <a:pPr lvl="2">
              <a:lnSpc>
                <a:spcPct val="150000"/>
              </a:lnSpc>
              <a:buNone/>
            </a:pPr>
            <a:endParaRPr lang="en-US" sz="2400" dirty="0" smtClean="0"/>
          </a:p>
        </p:txBody>
      </p:sp>
      <p:pic>
        <p:nvPicPr>
          <p:cNvPr id="4" name="Picture 10" descr="Monalisa.jpg (47688 bytes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2181" y="1567544"/>
            <a:ext cx="3279820" cy="5290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endParaRPr lang="en-US" sz="3600" b="1" dirty="0" smtClean="0"/>
          </a:p>
          <a:p>
            <a:pPr marL="914400" lvl="2" indent="0">
              <a:buNone/>
            </a:pPr>
            <a:r>
              <a:rPr lang="en-US" sz="3600" b="1" dirty="0" smtClean="0"/>
              <a:t> Arts and Literature of the Renaissance:</a:t>
            </a:r>
            <a:r>
              <a:rPr lang="en-US" sz="3600" b="1" i="1" dirty="0" smtClean="0"/>
              <a:t> </a:t>
            </a:r>
            <a:r>
              <a:rPr lang="en-US" sz="2800" b="1" i="1" dirty="0" smtClean="0"/>
              <a:t>Renaissance Writers</a:t>
            </a:r>
            <a:endParaRPr lang="en-US" sz="2800" i="1" dirty="0" smtClean="0"/>
          </a:p>
          <a:p>
            <a:pPr lvl="2">
              <a:lnSpc>
                <a:spcPct val="150000"/>
              </a:lnSpc>
            </a:pP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Literature expressed the attitude of renaissance.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In towns and cities, the middle class formed a demanding new audience.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Erasmus wrote “</a:t>
            </a:r>
            <a:r>
              <a:rPr lang="en-US" sz="2400" b="1" dirty="0" smtClean="0"/>
              <a:t>Praise of Folly</a:t>
            </a:r>
            <a:r>
              <a:rPr lang="en-US" sz="2400" dirty="0" smtClean="0"/>
              <a:t>” which ridiculed the church, corrupt officials, and Clergy.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Both well-to-do and poorer people attended the theater.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endParaRPr lang="en-US" sz="3600" b="1" dirty="0" smtClean="0"/>
          </a:p>
          <a:p>
            <a:pPr marL="914400" lvl="2" indent="0">
              <a:buNone/>
            </a:pPr>
            <a:r>
              <a:rPr lang="en-US" sz="3600" b="1" dirty="0" smtClean="0"/>
              <a:t> Arts and Literature of the Renaissance:</a:t>
            </a:r>
            <a:r>
              <a:rPr lang="en-US" sz="3600" b="1" i="1" dirty="0" smtClean="0"/>
              <a:t> </a:t>
            </a:r>
            <a:r>
              <a:rPr lang="en-US" sz="2800" b="1" i="1" dirty="0" smtClean="0"/>
              <a:t>A Call for Reform</a:t>
            </a:r>
          </a:p>
          <a:p>
            <a:pPr lvl="2">
              <a:lnSpc>
                <a:spcPct val="150000"/>
              </a:lnSpc>
            </a:pP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 Writers emphasized on religious and worldly themes.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In the early 1500s, some Christian scholars who had made a study of the Bible and early Christian writings urged reform of the Church to return to its early traditions based on the teachings of Jesus.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4400" b="1" dirty="0" smtClean="0"/>
              <a:t>           Changing Patterns of Life…</a:t>
            </a:r>
            <a:endParaRPr lang="en-US" b="1" dirty="0" smtClean="0"/>
          </a:p>
          <a:p>
            <a:pPr marL="914400" lvl="2" indent="0">
              <a:buNone/>
            </a:pPr>
            <a:endParaRPr lang="en-US" b="1" dirty="0" smtClean="0"/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Few people were directly affected by the outpouring of creative genius in literature and the arts.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The wealthy filled their palaces with artistic masterpieces.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 They also had the leisure time to read widely and expand their knowledge of the world.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However, in later years, advances in technology gradually helped spread the new learning to a wider audience. As a result, Renaissance learning slowly filtered into the lives of ordinary people.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4400" b="1" dirty="0" smtClean="0"/>
              <a:t>          </a:t>
            </a:r>
            <a:r>
              <a:rPr lang="en-US" sz="3200" b="1" dirty="0" smtClean="0"/>
              <a:t>Changing Patterns of Life: The</a:t>
            </a:r>
            <a:r>
              <a:rPr lang="en-US" sz="2800" b="1" dirty="0" smtClean="0"/>
              <a:t> Introduction of Printing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Johannes Gutenberg invented the moveable type printing press.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Printing dramatically affected the production of books. 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Europeans learned from the Arabs how to make paper and by 1500, there were over 250 presses in Europe turning out books. 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As printing methods improved, the cost of producing books fell.  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People who could never have afforded hand-copied books now bought printed books. 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The use of paper and the development of printing had a revolutionary impact on the world of learning. </a:t>
            </a:r>
          </a:p>
          <a:p>
            <a:pPr marL="914400" lvl="2" indent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 smtClean="0"/>
              <a:t>Ideas spread rapidly through the printed word</a:t>
            </a:r>
            <a:r>
              <a:rPr lang="en-US" dirty="0" smtClean="0"/>
              <a:t>.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4400" b="1" dirty="0" smtClean="0"/>
              <a:t>          Changing Patterns of Life: </a:t>
            </a:r>
            <a:r>
              <a:rPr lang="en-US" sz="2800" b="1" dirty="0" smtClean="0"/>
              <a:t>Everyday Life</a:t>
            </a:r>
            <a:r>
              <a:rPr lang="en-US" sz="2400" dirty="0" smtClean="0"/>
              <a:t> </a:t>
            </a:r>
          </a:p>
          <a:p>
            <a:pPr lvl="2"/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The nuclear family gradually began to emerge, especially in the towns and cities.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In a nuclear family, only parents and their children live in a household.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Some people formed business partnerships with people outside the family.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When employers tried to keep wages low, the workers revolted.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The wages of city workers did rise during the Renaissance.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4400" b="1" dirty="0" smtClean="0"/>
              <a:t>          </a:t>
            </a:r>
            <a:r>
              <a:rPr lang="en-US" sz="4000" b="1" dirty="0" smtClean="0"/>
              <a:t>Changing Patterns of Life:</a:t>
            </a:r>
            <a:r>
              <a:rPr lang="en-US" sz="4400" b="1" dirty="0" smtClean="0"/>
              <a:t> </a:t>
            </a:r>
            <a:r>
              <a:rPr lang="en-US" sz="2800" b="1" i="1" dirty="0" smtClean="0"/>
              <a:t>Women in Renaissance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2400" b="1" dirty="0" smtClean="0"/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Women started to work outside the home. 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Some women were employed as servants in households of wealthy farmers, merchants, or nobles. 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Many women also earned money as spinners and weavers.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Women in the merchant class helped manage family businesses.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Women ran their own small businesses, selling handwork or garden product at local markets. 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Women also played central roles in governing city states or nations.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200" b="1" dirty="0" smtClean="0"/>
              <a:t>Changing Patterns of Life: </a:t>
            </a:r>
            <a:r>
              <a:rPr lang="en-US" sz="2800" b="1" i="1" dirty="0" smtClean="0"/>
              <a:t>A Revolution in Political Thought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pPr lvl="2">
              <a:lnSpc>
                <a:spcPct val="120000"/>
              </a:lnSpc>
            </a:pPr>
            <a:r>
              <a:rPr lang="en-US" sz="2800" dirty="0"/>
              <a:t>R</a:t>
            </a:r>
            <a:r>
              <a:rPr lang="en-US" sz="2800" dirty="0" smtClean="0"/>
              <a:t>ulers derived their power from God, However-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Machiavelli saw it as a natural entity; politics had nothing to do with God’s intent 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In secularizing and rationalizing political philosophy, he initiated a trend of thought that we recognize as distinctly modern.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2800" b="1" dirty="0" smtClean="0"/>
              <a:t>                         The Renaissance and Modernity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pPr lvl="1">
              <a:lnSpc>
                <a:spcPct val="130000"/>
              </a:lnSpc>
            </a:pPr>
            <a:r>
              <a:rPr lang="en-US" b="1" dirty="0" smtClean="0"/>
              <a:t>Economy</a:t>
            </a:r>
            <a:r>
              <a:rPr lang="en-US" dirty="0" smtClean="0"/>
              <a:t>: commerce and industry expanded greatly, and capitalism largely</a:t>
            </a:r>
          </a:p>
          <a:p>
            <a:pPr lvl="1">
              <a:lnSpc>
                <a:spcPct val="130000"/>
              </a:lnSpc>
              <a:buNone/>
            </a:pPr>
            <a:r>
              <a:rPr lang="en-US" dirty="0" smtClean="0"/>
              <a:t>    replaced medieval forms of economic organization. 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Political</a:t>
            </a:r>
            <a:r>
              <a:rPr lang="en-US" dirty="0" smtClean="0"/>
              <a:t>: central government grew stronger at the expense of feudalism.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Social</a:t>
            </a:r>
            <a:r>
              <a:rPr lang="en-US" dirty="0" smtClean="0"/>
              <a:t>: middle-class towns people, increasing in number and wealth, began to play a more important role in economic and cultural life.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Cultural</a:t>
            </a:r>
            <a:r>
              <a:rPr lang="en-US" dirty="0" smtClean="0"/>
              <a:t>: the clergy lost its monopoly over learning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Theology</a:t>
            </a:r>
            <a:r>
              <a:rPr lang="en-US" dirty="0" smtClean="0"/>
              <a:t>: the queen of knowledge in the Middle Ages, surrendered its crown to science, and reason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WordArt 3"/>
          <p:cNvSpPr>
            <a:spLocks noChangeArrowheads="1" noChangeShapeType="1" noTextEdit="1"/>
          </p:cNvSpPr>
          <p:nvPr/>
        </p:nvSpPr>
        <p:spPr bwMode="auto">
          <a:xfrm>
            <a:off x="4064002" y="3276600"/>
            <a:ext cx="4254500" cy="6477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6"/>
                </a:solidFill>
                <a:latin typeface="Arial Black"/>
              </a:rPr>
              <a:t>Renaissance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267200" y="2286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Trade: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Created a wealthy class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who became patrons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of the arts.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8026400" y="12954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Classicism: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Revival of Greek &amp; Roman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achievements &amp; writings.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8432800" y="31242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Questioning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Spirit</a:t>
            </a:r>
            <a:endParaRPr lang="en-US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6400800" y="49530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Intellectual &amp; 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Artistic Creativity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133600" y="49530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Secularism: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Other than religion.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04800" y="32766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Humanism: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Glorification of people </a:t>
            </a: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</a:rPr>
              <a:t>&amp; human reason.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06400" y="1371600"/>
            <a:ext cx="3556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Individualism: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latin typeface="Times New Roman" pitchFamily="18" charset="0"/>
              </a:rPr>
              <a:t>Emphasis on the importance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latin typeface="Times New Roman" pitchFamily="18" charset="0"/>
              </a:rPr>
              <a:t> of the individual and achievements.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                Lecture Outline</a:t>
            </a:r>
            <a:endParaRPr lang="en-US" sz="4400" b="1" dirty="0" smtClean="0"/>
          </a:p>
          <a:p>
            <a:pPr marL="914400" lvl="2" indent="0">
              <a:buNone/>
            </a:pPr>
            <a:endParaRPr lang="en-US" b="1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Meaning and Characteristics of Renaissance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Spirits of the Renaissance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Arts and Literature of the Renaissance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Impacts of the Renaissance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Relation between the Renaissance and Modernity</a:t>
            </a:r>
          </a:p>
          <a:p>
            <a:pPr lvl="3">
              <a:lnSpc>
                <a:spcPct val="150000"/>
              </a:lnSpc>
              <a:buNone/>
            </a:pPr>
            <a:endParaRPr lang="en-US" sz="2400" dirty="0" smtClean="0"/>
          </a:p>
          <a:p>
            <a:pPr lvl="3">
              <a:lnSpc>
                <a:spcPct val="150000"/>
              </a:lnSpc>
              <a:buNone/>
            </a:pPr>
            <a:endParaRPr lang="en-US" sz="2400" dirty="0" smtClean="0"/>
          </a:p>
          <a:p>
            <a:pPr lvl="3">
              <a:lnSpc>
                <a:spcPct val="150000"/>
              </a:lnSpc>
              <a:buNone/>
            </a:pPr>
            <a:r>
              <a:rPr lang="en-US" sz="2400" dirty="0" smtClean="0">
                <a:hlinkClick r:id="rId3"/>
              </a:rPr>
              <a:t>https://www.youtube.com/watch?v=UsKSB-aT3ys</a:t>
            </a:r>
            <a:endParaRPr lang="en-US" sz="2400" dirty="0" smtClean="0"/>
          </a:p>
          <a:p>
            <a:pPr lvl="3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6" y="168895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          Thank You and 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    </a:t>
            </a:r>
            <a:r>
              <a:rPr lang="en-US" sz="4400" b="1" dirty="0" smtClean="0"/>
              <a:t>        Meaning of Renaissance</a:t>
            </a:r>
          </a:p>
          <a:p>
            <a:pPr marL="914400" lvl="2" indent="0">
              <a:buNone/>
            </a:pPr>
            <a:endParaRPr lang="en-US" b="1" dirty="0" smtClean="0"/>
          </a:p>
          <a:p>
            <a:pPr lvl="3">
              <a:lnSpc>
                <a:spcPct val="125000"/>
              </a:lnSpc>
            </a:pPr>
            <a:r>
              <a:rPr lang="en-US" sz="2400" dirty="0" smtClean="0"/>
              <a:t>Renaissance is a French word meaning </a:t>
            </a:r>
            <a:r>
              <a:rPr lang="en-US" sz="2400" b="1" i="1" dirty="0" smtClean="0"/>
              <a:t>rebirth</a:t>
            </a:r>
            <a:r>
              <a:rPr lang="en-US" sz="2400" dirty="0" smtClean="0"/>
              <a:t>. </a:t>
            </a:r>
          </a:p>
          <a:p>
            <a:pPr lvl="3">
              <a:lnSpc>
                <a:spcPct val="125000"/>
              </a:lnSpc>
            </a:pPr>
            <a:r>
              <a:rPr lang="en-US" sz="2400" dirty="0"/>
              <a:t>S</a:t>
            </a:r>
            <a:r>
              <a:rPr lang="en-US" sz="2400" dirty="0" smtClean="0"/>
              <a:t>cholars reacted against </a:t>
            </a:r>
            <a:r>
              <a:rPr lang="en-US" sz="2400" b="1" dirty="0" smtClean="0"/>
              <a:t>“dark ages" </a:t>
            </a:r>
            <a:r>
              <a:rPr lang="en-US" sz="2400" dirty="0" smtClean="0"/>
              <a:t>and revived the learning of Greece &amp; Rome.</a:t>
            </a:r>
          </a:p>
          <a:p>
            <a:pPr lvl="3">
              <a:lnSpc>
                <a:spcPct val="125000"/>
              </a:lnSpc>
            </a:pPr>
            <a:r>
              <a:rPr lang="en-US" sz="2400" dirty="0" smtClean="0"/>
              <a:t>The </a:t>
            </a:r>
            <a:r>
              <a:rPr lang="en-US" sz="2400" b="1" dirty="0" smtClean="0"/>
              <a:t>Renaissance</a:t>
            </a:r>
            <a:r>
              <a:rPr lang="en-US" sz="2400" dirty="0" smtClean="0"/>
              <a:t> was a period of cultural, artistic, political and economic “rebirth”. </a:t>
            </a:r>
          </a:p>
          <a:p>
            <a:pPr lvl="3">
              <a:lnSpc>
                <a:spcPct val="125000"/>
              </a:lnSpc>
            </a:pPr>
            <a:r>
              <a:rPr lang="en-US" sz="2400" dirty="0" smtClean="0"/>
              <a:t>The Renaissance was one avenue to </a:t>
            </a:r>
            <a:r>
              <a:rPr lang="en-US" sz="2400" b="1" dirty="0" smtClean="0"/>
              <a:t>modernity</a:t>
            </a:r>
            <a:r>
              <a:rPr lang="en-US" sz="2400" dirty="0" smtClean="0"/>
              <a:t>; another was the </a:t>
            </a:r>
            <a:r>
              <a:rPr lang="en-US" sz="2400" b="1" dirty="0" smtClean="0"/>
              <a:t>reformation</a:t>
            </a:r>
            <a:r>
              <a:rPr lang="en-US" sz="2400" dirty="0" smtClean="0"/>
              <a:t>.</a:t>
            </a:r>
          </a:p>
          <a:p>
            <a:pPr lvl="3">
              <a:lnSpc>
                <a:spcPct val="125000"/>
              </a:lnSpc>
            </a:pPr>
            <a:r>
              <a:rPr lang="en-US" sz="2400" dirty="0" smtClean="0"/>
              <a:t>Great achievements in the arts and sciences were combined with deep religious concerns. </a:t>
            </a:r>
          </a:p>
          <a:p>
            <a:pPr lvl="3">
              <a:lnSpc>
                <a:spcPct val="125000"/>
              </a:lnSpc>
            </a:pPr>
            <a:r>
              <a:rPr lang="en-US" sz="2400" dirty="0"/>
              <a:t>I</a:t>
            </a:r>
            <a:r>
              <a:rPr lang="en-US" sz="2400" dirty="0" smtClean="0"/>
              <a:t>ndividuals showed an increasing concern for worldly life &amp; an attitude to modernity.</a:t>
            </a:r>
          </a:p>
          <a:p>
            <a:pPr lvl="3">
              <a:lnSpc>
                <a:spcPct val="125000"/>
              </a:lnSpc>
            </a:pPr>
            <a:r>
              <a:rPr lang="en-US" sz="2400" dirty="0" smtClean="0"/>
              <a:t>By 16</a:t>
            </a:r>
            <a:r>
              <a:rPr lang="en-US" sz="2400" baseline="30000" dirty="0" smtClean="0"/>
              <a:t>th  </a:t>
            </a:r>
            <a:r>
              <a:rPr lang="en-US" sz="2400" dirty="0" smtClean="0"/>
              <a:t>century, Europeans had established the foundations for modern Europe.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vcuser\My Documents\My Pictures\Renaissance_Euro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</a:t>
            </a:r>
            <a:r>
              <a:rPr lang="en-US" sz="4400" b="1" dirty="0" smtClean="0"/>
              <a:t> Spirits of the Renaissance: </a:t>
            </a:r>
            <a:r>
              <a:rPr lang="en-US" sz="2800" b="1" i="1" dirty="0" smtClean="0"/>
              <a:t>The Italian City States</a:t>
            </a:r>
            <a:r>
              <a:rPr lang="en-US" sz="2400" dirty="0" smtClean="0"/>
              <a:t> </a:t>
            </a:r>
          </a:p>
          <a:p>
            <a:pPr lvl="4">
              <a:lnSpc>
                <a:spcPct val="150000"/>
              </a:lnSpc>
            </a:pPr>
            <a:r>
              <a:rPr lang="en-US" sz="2400" dirty="0" smtClean="0"/>
              <a:t>Many towns expanded into city states. </a:t>
            </a:r>
          </a:p>
          <a:p>
            <a:pPr lvl="4">
              <a:lnSpc>
                <a:spcPct val="150000"/>
              </a:lnSpc>
            </a:pPr>
            <a:r>
              <a:rPr lang="en-US" sz="2400" dirty="0" smtClean="0"/>
              <a:t>Each city-state governed itself and the surrounding countryside.</a:t>
            </a:r>
          </a:p>
          <a:p>
            <a:pPr lvl="4">
              <a:lnSpc>
                <a:spcPct val="150000"/>
              </a:lnSpc>
            </a:pPr>
            <a:r>
              <a:rPr lang="en-US" sz="2400" dirty="0" smtClean="0"/>
              <a:t> Such independence left the rulers of the city-states free to experiment in government as well as in the larger world of ideas.</a:t>
            </a:r>
          </a:p>
          <a:p>
            <a:pPr lvl="4">
              <a:lnSpc>
                <a:spcPct val="150000"/>
              </a:lnSpc>
            </a:pPr>
            <a:r>
              <a:rPr lang="en-US" sz="2400" dirty="0" smtClean="0"/>
              <a:t>Merchants and bankers made up a powerful middle class in the Italian city-states.</a:t>
            </a:r>
          </a:p>
          <a:p>
            <a:pPr lvl="4">
              <a:lnSpc>
                <a:spcPct val="150000"/>
              </a:lnSpc>
            </a:pPr>
            <a:r>
              <a:rPr lang="en-US" sz="2400" dirty="0" smtClean="0"/>
              <a:t>Renaissance reflected for education and individual achievement.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 Spirits of the Renaissance: </a:t>
            </a:r>
            <a:r>
              <a:rPr lang="en-US" sz="3200" b="1" i="1" dirty="0" smtClean="0"/>
              <a:t>Study of the Humanities</a:t>
            </a:r>
            <a:r>
              <a:rPr lang="en-US" sz="3600" dirty="0" smtClean="0"/>
              <a:t> 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Developed a renewed interest in education.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Stressed the importance of humanities. 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The humanities included grammar, rhetoric, poetry, and history.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Human reason and logic were as important in understanding the world. 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R</a:t>
            </a:r>
            <a:r>
              <a:rPr lang="en-US" sz="2400" dirty="0" smtClean="0"/>
              <a:t>ediscovered knowledge that had been lost or forgotten.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Education was the way to become a well-rounded individual.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This philosophy reflected the Renaissance confidence in individual abilities.</a:t>
            </a:r>
          </a:p>
          <a:p>
            <a:pPr marL="914400" lvl="2" indent="0"/>
            <a:endParaRPr lang="en-US" sz="2400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 Spirits of the Renaissance: </a:t>
            </a:r>
            <a:r>
              <a:rPr lang="en-US" sz="3200" b="1" i="1" dirty="0" smtClean="0"/>
              <a:t>Recovering the Classics</a:t>
            </a:r>
            <a:r>
              <a:rPr lang="en-US" sz="3600" dirty="0" smtClean="0"/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Scholars recovered writings of classical world.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Developed techniques for analyzing historical documents.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While searching for classical texts, Renaissance humanists rescued many hidden treasures. </a:t>
            </a:r>
          </a:p>
          <a:p>
            <a:pPr marL="1371600" lvl="3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/>
              <a:t>Francesco Petrarch  </a:t>
            </a:r>
            <a:r>
              <a:rPr lang="en-US" sz="2400" dirty="0" smtClean="0"/>
              <a:t>(1304-1374), a Renaissance writer and humanist, collected Greek and Roman writings, like the poetry of Virgil and Homer and wrote secular poetry about love and life.</a:t>
            </a:r>
          </a:p>
          <a:p>
            <a:pPr marL="914400" lvl="2" indent="0"/>
            <a:endParaRPr lang="en-US" sz="2400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    Spirits of the Renaissance: </a:t>
            </a:r>
            <a:r>
              <a:rPr lang="en-US" sz="2800" b="1" i="1" dirty="0" smtClean="0"/>
              <a:t>Handbooks for Proper Behavior</a:t>
            </a:r>
            <a:endParaRPr lang="en-US" sz="2800" i="1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Writers prepared manuals that guided individuals how to behave. 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People were more concerned with achieving worldly success. 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b="1" i="1" dirty="0" smtClean="0"/>
              <a:t>The Prince</a:t>
            </a:r>
            <a:r>
              <a:rPr lang="en-US" sz="2400" dirty="0" smtClean="0"/>
              <a:t>, Machiavelli recommended that a ruler adopt a realistic course of action in order to stay in power.</a:t>
            </a:r>
          </a:p>
          <a:p>
            <a:pPr marL="914400" lvl="2" inden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Castiglione in </a:t>
            </a:r>
            <a:r>
              <a:rPr lang="en-US" sz="2400" b="1" i="1" dirty="0" smtClean="0"/>
              <a:t>The Book of the Courtier</a:t>
            </a:r>
            <a:r>
              <a:rPr lang="en-US" sz="2400" b="1" dirty="0" smtClean="0"/>
              <a:t> </a:t>
            </a:r>
            <a:r>
              <a:rPr lang="en-US" sz="2400" dirty="0" smtClean="0"/>
              <a:t>described the qualities that a courtier, educated aristocrat, should possess.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600" b="1" dirty="0" smtClean="0"/>
              <a:t>     Arts and Literature of the Renaissance:</a:t>
            </a:r>
            <a:r>
              <a:rPr lang="en-US" sz="3600" b="1" i="1" dirty="0" smtClean="0"/>
              <a:t> </a:t>
            </a:r>
            <a:r>
              <a:rPr lang="en-US" sz="2800" b="1" i="1" dirty="0" smtClean="0"/>
              <a:t>Classical Influence</a:t>
            </a:r>
            <a:r>
              <a:rPr lang="en-US" sz="2800" dirty="0" smtClean="0"/>
              <a:t> 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Artists returned to the classical principles of Greek and Roman art.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Returned to the Greeks who stressed harmony and balance in nature, and the Romans emphasized realism.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Found inspiration in ancient Roman buildings scattered across the land.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Wealthy popes and princes patronized many painters and  sculptures who incorporated secular and classic themes into religious topics.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9190</TotalTime>
  <Words>1242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 Renaissance and Reformation in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Thank You and Questions???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and Development: An Overview</dc:title>
  <dc:creator>Comhut</dc:creator>
  <cp:lastModifiedBy>Faruk Shah</cp:lastModifiedBy>
  <cp:revision>741</cp:revision>
  <dcterms:created xsi:type="dcterms:W3CDTF">2018-06-30T12:55:26Z</dcterms:created>
  <dcterms:modified xsi:type="dcterms:W3CDTF">2022-07-25T16:45:10Z</dcterms:modified>
</cp:coreProperties>
</file>