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96" r:id="rId2"/>
    <p:sldId id="401" r:id="rId3"/>
    <p:sldId id="424" r:id="rId4"/>
    <p:sldId id="438" r:id="rId5"/>
    <p:sldId id="425" r:id="rId6"/>
    <p:sldId id="436" r:id="rId7"/>
    <p:sldId id="428" r:id="rId8"/>
    <p:sldId id="426" r:id="rId9"/>
    <p:sldId id="441" r:id="rId10"/>
    <p:sldId id="439" r:id="rId11"/>
    <p:sldId id="435" r:id="rId12"/>
    <p:sldId id="429" r:id="rId13"/>
    <p:sldId id="440" r:id="rId14"/>
    <p:sldId id="431" r:id="rId15"/>
    <p:sldId id="432" r:id="rId16"/>
    <p:sldId id="442" r:id="rId17"/>
    <p:sldId id="43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8" autoAdjust="0"/>
    <p:restoredTop sz="88689" autoAdjust="0"/>
  </p:normalViewPr>
  <p:slideViewPr>
    <p:cSldViewPr snapToGrid="0">
      <p:cViewPr varScale="1">
        <p:scale>
          <a:sx n="124" d="100"/>
          <a:sy n="124" d="100"/>
        </p:scale>
        <p:origin x="6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5B14C-DBDD-405A-B099-6AB28167E42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B2C7B-B483-4019-B89A-309E671F9206}">
      <dgm:prSet phldrT="[Text]"/>
      <dgm:spPr/>
      <dgm:t>
        <a:bodyPr/>
        <a:lstStyle/>
        <a:p>
          <a:pPr algn="ctr"/>
          <a:r>
            <a:rPr lang="en-US" b="1" dirty="0" err="1"/>
            <a:t>Enlil</a:t>
          </a:r>
          <a:r>
            <a:rPr lang="en-US" b="1" dirty="0"/>
            <a:t>: supreme god &amp; god of air</a:t>
          </a:r>
          <a:endParaRPr lang="en-US" dirty="0"/>
        </a:p>
      </dgm:t>
    </dgm:pt>
    <dgm:pt modelId="{EE25C030-FE95-4108-812F-2891E7FF73DF}" type="parTrans" cxnId="{C62DDDB5-FC40-4A54-A9A4-EBB536C0DF35}">
      <dgm:prSet/>
      <dgm:spPr/>
      <dgm:t>
        <a:bodyPr/>
        <a:lstStyle/>
        <a:p>
          <a:pPr algn="ctr"/>
          <a:endParaRPr lang="en-US"/>
        </a:p>
      </dgm:t>
    </dgm:pt>
    <dgm:pt modelId="{0C3A4967-49D7-4EF7-9A00-CA5C0BB57C58}" type="sibTrans" cxnId="{C62DDDB5-FC40-4A54-A9A4-EBB536C0DF35}">
      <dgm:prSet/>
      <dgm:spPr/>
      <dgm:t>
        <a:bodyPr/>
        <a:lstStyle/>
        <a:p>
          <a:pPr algn="ctr"/>
          <a:endParaRPr lang="en-US"/>
        </a:p>
      </dgm:t>
    </dgm:pt>
    <dgm:pt modelId="{EE6145FB-2D51-47C0-811D-61B57B7954EC}">
      <dgm:prSet phldrT="[Text]"/>
      <dgm:spPr/>
      <dgm:t>
        <a:bodyPr/>
        <a:lstStyle/>
        <a:p>
          <a:pPr algn="ctr"/>
          <a:r>
            <a:rPr lang="en-US" b="1" dirty="0"/>
            <a:t>Ishtar: goddess of fertility &amp; life</a:t>
          </a:r>
          <a:endParaRPr lang="en-US" dirty="0"/>
        </a:p>
      </dgm:t>
    </dgm:pt>
    <dgm:pt modelId="{FE9C1C17-A9ED-4567-8E6B-3634DEABFF51}" type="parTrans" cxnId="{F9BEB409-717C-4C6E-BE3B-57588E6A8E66}">
      <dgm:prSet/>
      <dgm:spPr/>
      <dgm:t>
        <a:bodyPr/>
        <a:lstStyle/>
        <a:p>
          <a:pPr algn="ctr"/>
          <a:endParaRPr lang="en-US"/>
        </a:p>
      </dgm:t>
    </dgm:pt>
    <dgm:pt modelId="{AAA0C401-925D-47AC-9576-FC13A804B800}" type="sibTrans" cxnId="{F9BEB409-717C-4C6E-BE3B-57588E6A8E66}">
      <dgm:prSet/>
      <dgm:spPr/>
      <dgm:t>
        <a:bodyPr/>
        <a:lstStyle/>
        <a:p>
          <a:pPr algn="ctr"/>
          <a:endParaRPr lang="en-US"/>
        </a:p>
      </dgm:t>
    </dgm:pt>
    <dgm:pt modelId="{8A2B8B5D-4D61-4E13-B063-EC455CE8B29C}">
      <dgm:prSet phldrT="[Text]"/>
      <dgm:spPr/>
      <dgm:t>
        <a:bodyPr/>
        <a:lstStyle/>
        <a:p>
          <a:pPr algn="ctr"/>
          <a:r>
            <a:rPr lang="en-US" b="1" dirty="0"/>
            <a:t>An: god of heaven</a:t>
          </a:r>
          <a:endParaRPr lang="en-US" dirty="0"/>
        </a:p>
      </dgm:t>
    </dgm:pt>
    <dgm:pt modelId="{ED5D7377-97AC-4A27-8394-FCEE474FA1FD}" type="parTrans" cxnId="{F9CED95C-93A7-4DF5-BFA4-C0E98E1AA133}">
      <dgm:prSet/>
      <dgm:spPr/>
      <dgm:t>
        <a:bodyPr/>
        <a:lstStyle/>
        <a:p>
          <a:pPr algn="ctr"/>
          <a:endParaRPr lang="en-US"/>
        </a:p>
      </dgm:t>
    </dgm:pt>
    <dgm:pt modelId="{D81ED6E0-6A72-41B9-83CF-9099BA3FD699}" type="sibTrans" cxnId="{F9CED95C-93A7-4DF5-BFA4-C0E98E1AA133}">
      <dgm:prSet/>
      <dgm:spPr/>
      <dgm:t>
        <a:bodyPr/>
        <a:lstStyle/>
        <a:p>
          <a:pPr algn="ctr"/>
          <a:endParaRPr lang="en-US"/>
        </a:p>
      </dgm:t>
    </dgm:pt>
    <dgm:pt modelId="{59579DC8-AF40-4D80-9C37-432524E05C36}">
      <dgm:prSet phldrT="[Text]"/>
      <dgm:spPr/>
      <dgm:t>
        <a:bodyPr/>
        <a:lstStyle/>
        <a:p>
          <a:pPr marL="0" marR="0" lvl="3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b="1" dirty="0"/>
            <a:t>Enki: god of water </a:t>
          </a:r>
        </a:p>
        <a:p>
          <a:pPr algn="ctr" defTabSz="1333500"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F60683F3-1A2A-4CDC-B0D2-3F6010468B58}" type="parTrans" cxnId="{F0A261C3-3BEE-477C-9B21-836E6AD55422}">
      <dgm:prSet/>
      <dgm:spPr/>
      <dgm:t>
        <a:bodyPr/>
        <a:lstStyle/>
        <a:p>
          <a:pPr algn="ctr"/>
          <a:endParaRPr lang="en-US"/>
        </a:p>
      </dgm:t>
    </dgm:pt>
    <dgm:pt modelId="{F4B612FB-1542-4BA0-A585-C8AE2DE7E1B5}" type="sibTrans" cxnId="{F0A261C3-3BEE-477C-9B21-836E6AD55422}">
      <dgm:prSet/>
      <dgm:spPr/>
      <dgm:t>
        <a:bodyPr/>
        <a:lstStyle/>
        <a:p>
          <a:pPr algn="ctr"/>
          <a:endParaRPr lang="en-US"/>
        </a:p>
      </dgm:t>
    </dgm:pt>
    <dgm:pt modelId="{268A2E78-0B97-4540-A108-5A864EFFB37E}" type="pres">
      <dgm:prSet presAssocID="{0D05B14C-DBDD-405A-B099-6AB28167E42F}" presName="matrix" presStyleCnt="0">
        <dgm:presLayoutVars>
          <dgm:chMax val="1"/>
          <dgm:dir/>
          <dgm:resizeHandles val="exact"/>
        </dgm:presLayoutVars>
      </dgm:prSet>
      <dgm:spPr/>
    </dgm:pt>
    <dgm:pt modelId="{CFCB5FB0-E415-4EA2-BA19-E8718143F21D}" type="pres">
      <dgm:prSet presAssocID="{0D05B14C-DBDD-405A-B099-6AB28167E42F}" presName="diamond" presStyleLbl="bgShp" presStyleIdx="0" presStyleCnt="1" custLinFactNeighborX="-9107" custLinFactNeighborY="1071"/>
      <dgm:spPr/>
    </dgm:pt>
    <dgm:pt modelId="{5BC67869-8251-46FD-AE9F-67FD5184FE1F}" type="pres">
      <dgm:prSet presAssocID="{0D05B14C-DBDD-405A-B099-6AB28167E42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57B7F22-0F8E-4CC4-BAAE-7188611FB385}" type="pres">
      <dgm:prSet presAssocID="{0D05B14C-DBDD-405A-B099-6AB28167E42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86F3926-2513-42C7-B431-FC207E04FCB8}" type="pres">
      <dgm:prSet presAssocID="{0D05B14C-DBDD-405A-B099-6AB28167E42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3708E5B-F044-49C2-92DB-84CF06D18051}" type="pres">
      <dgm:prSet presAssocID="{0D05B14C-DBDD-405A-B099-6AB28167E42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143B05-ABE2-4B84-9C1B-DCBD9903CB0C}" type="presOf" srcId="{EE6145FB-2D51-47C0-811D-61B57B7954EC}" destId="{757B7F22-0F8E-4CC4-BAAE-7188611FB385}" srcOrd="0" destOrd="0" presId="urn:microsoft.com/office/officeart/2005/8/layout/matrix3"/>
    <dgm:cxn modelId="{F9BEB409-717C-4C6E-BE3B-57588E6A8E66}" srcId="{0D05B14C-DBDD-405A-B099-6AB28167E42F}" destId="{EE6145FB-2D51-47C0-811D-61B57B7954EC}" srcOrd="1" destOrd="0" parTransId="{FE9C1C17-A9ED-4567-8E6B-3634DEABFF51}" sibTransId="{AAA0C401-925D-47AC-9576-FC13A804B800}"/>
    <dgm:cxn modelId="{71F1D80C-C530-452D-BE16-A78CA4E7ECD9}" type="presOf" srcId="{0D05B14C-DBDD-405A-B099-6AB28167E42F}" destId="{268A2E78-0B97-4540-A108-5A864EFFB37E}" srcOrd="0" destOrd="0" presId="urn:microsoft.com/office/officeart/2005/8/layout/matrix3"/>
    <dgm:cxn modelId="{F9CED95C-93A7-4DF5-BFA4-C0E98E1AA133}" srcId="{0D05B14C-DBDD-405A-B099-6AB28167E42F}" destId="{8A2B8B5D-4D61-4E13-B063-EC455CE8B29C}" srcOrd="2" destOrd="0" parTransId="{ED5D7377-97AC-4A27-8394-FCEE474FA1FD}" sibTransId="{D81ED6E0-6A72-41B9-83CF-9099BA3FD699}"/>
    <dgm:cxn modelId="{76F8BC6E-8132-4834-A961-7FBEE85EC785}" type="presOf" srcId="{59579DC8-AF40-4D80-9C37-432524E05C36}" destId="{B3708E5B-F044-49C2-92DB-84CF06D18051}" srcOrd="0" destOrd="0" presId="urn:microsoft.com/office/officeart/2005/8/layout/matrix3"/>
    <dgm:cxn modelId="{FB4BA675-BA66-4EA3-80B7-74D70B4A5759}" type="presOf" srcId="{7FCB2C7B-B483-4019-B89A-309E671F9206}" destId="{5BC67869-8251-46FD-AE9F-67FD5184FE1F}" srcOrd="0" destOrd="0" presId="urn:microsoft.com/office/officeart/2005/8/layout/matrix3"/>
    <dgm:cxn modelId="{70A13BAF-B801-4439-9FAF-FF050F2CC108}" type="presOf" srcId="{8A2B8B5D-4D61-4E13-B063-EC455CE8B29C}" destId="{A86F3926-2513-42C7-B431-FC207E04FCB8}" srcOrd="0" destOrd="0" presId="urn:microsoft.com/office/officeart/2005/8/layout/matrix3"/>
    <dgm:cxn modelId="{C62DDDB5-FC40-4A54-A9A4-EBB536C0DF35}" srcId="{0D05B14C-DBDD-405A-B099-6AB28167E42F}" destId="{7FCB2C7B-B483-4019-B89A-309E671F9206}" srcOrd="0" destOrd="0" parTransId="{EE25C030-FE95-4108-812F-2891E7FF73DF}" sibTransId="{0C3A4967-49D7-4EF7-9A00-CA5C0BB57C58}"/>
    <dgm:cxn modelId="{F0A261C3-3BEE-477C-9B21-836E6AD55422}" srcId="{0D05B14C-DBDD-405A-B099-6AB28167E42F}" destId="{59579DC8-AF40-4D80-9C37-432524E05C36}" srcOrd="3" destOrd="0" parTransId="{F60683F3-1A2A-4CDC-B0D2-3F6010468B58}" sibTransId="{F4B612FB-1542-4BA0-A585-C8AE2DE7E1B5}"/>
    <dgm:cxn modelId="{6D820F5C-1C3C-4CB3-AEC5-5FC6CBDB2B5D}" type="presParOf" srcId="{268A2E78-0B97-4540-A108-5A864EFFB37E}" destId="{CFCB5FB0-E415-4EA2-BA19-E8718143F21D}" srcOrd="0" destOrd="0" presId="urn:microsoft.com/office/officeart/2005/8/layout/matrix3"/>
    <dgm:cxn modelId="{B4D47F64-84C2-4F8D-99A3-ABC6A5153519}" type="presParOf" srcId="{268A2E78-0B97-4540-A108-5A864EFFB37E}" destId="{5BC67869-8251-46FD-AE9F-67FD5184FE1F}" srcOrd="1" destOrd="0" presId="urn:microsoft.com/office/officeart/2005/8/layout/matrix3"/>
    <dgm:cxn modelId="{C474BB7A-1A05-4C28-80D0-5850B94E9126}" type="presParOf" srcId="{268A2E78-0B97-4540-A108-5A864EFFB37E}" destId="{757B7F22-0F8E-4CC4-BAAE-7188611FB385}" srcOrd="2" destOrd="0" presId="urn:microsoft.com/office/officeart/2005/8/layout/matrix3"/>
    <dgm:cxn modelId="{B0F21308-9D23-4B46-88F8-E31560D5A68A}" type="presParOf" srcId="{268A2E78-0B97-4540-A108-5A864EFFB37E}" destId="{A86F3926-2513-42C7-B431-FC207E04FCB8}" srcOrd="3" destOrd="0" presId="urn:microsoft.com/office/officeart/2005/8/layout/matrix3"/>
    <dgm:cxn modelId="{275F8B9C-173F-40FE-BBC8-826A16F7F239}" type="presParOf" srcId="{268A2E78-0B97-4540-A108-5A864EFFB37E}" destId="{B3708E5B-F044-49C2-92DB-84CF06D1805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0DAADE-9C65-4EB1-B74F-A47DCAD2299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ADA81-6519-4F7B-ACAA-33B640ACA8FF}">
      <dgm:prSet custT="1"/>
      <dgm:spPr/>
      <dgm:t>
        <a:bodyPr/>
        <a:lstStyle/>
        <a:p>
          <a:pPr rtl="0"/>
          <a:r>
            <a:rPr lang="en-US" sz="4000" b="1" dirty="0"/>
            <a:t>Social Structure</a:t>
          </a:r>
          <a:endParaRPr lang="en-US" sz="4000" dirty="0"/>
        </a:p>
      </dgm:t>
    </dgm:pt>
    <dgm:pt modelId="{5F21BBBD-EA8D-4B52-BF56-81570B1CB3E4}" type="parTrans" cxnId="{0BAC9BD0-82DE-4EEF-8A73-D49FB2610375}">
      <dgm:prSet/>
      <dgm:spPr/>
      <dgm:t>
        <a:bodyPr/>
        <a:lstStyle/>
        <a:p>
          <a:endParaRPr lang="en-US"/>
        </a:p>
      </dgm:t>
    </dgm:pt>
    <dgm:pt modelId="{7C69462A-171F-4D99-B99D-F2D49F1AB513}" type="sibTrans" cxnId="{0BAC9BD0-82DE-4EEF-8A73-D49FB2610375}">
      <dgm:prSet/>
      <dgm:spPr/>
      <dgm:t>
        <a:bodyPr/>
        <a:lstStyle/>
        <a:p>
          <a:endParaRPr lang="en-US"/>
        </a:p>
      </dgm:t>
    </dgm:pt>
    <dgm:pt modelId="{53CA9369-26BA-4BA3-9DDE-D0ABB41B7F0F}">
      <dgm:prSet custT="1"/>
      <dgm:spPr/>
      <dgm:t>
        <a:bodyPr/>
        <a:lstStyle/>
        <a:p>
          <a:pPr rtl="0"/>
          <a:r>
            <a:rPr lang="en-US" sz="3600" dirty="0"/>
            <a:t>Priest and later Kings</a:t>
          </a:r>
        </a:p>
      </dgm:t>
    </dgm:pt>
    <dgm:pt modelId="{548BBF3B-EF7D-4EF8-B1B2-0D25BAC72471}" type="parTrans" cxnId="{29C55C07-0FB8-43D4-80C2-E4F4E706A086}">
      <dgm:prSet/>
      <dgm:spPr/>
      <dgm:t>
        <a:bodyPr/>
        <a:lstStyle/>
        <a:p>
          <a:endParaRPr lang="en-US"/>
        </a:p>
      </dgm:t>
    </dgm:pt>
    <dgm:pt modelId="{4ABC3CBD-11AE-4915-9889-39BE68866723}" type="sibTrans" cxnId="{29C55C07-0FB8-43D4-80C2-E4F4E706A086}">
      <dgm:prSet/>
      <dgm:spPr/>
      <dgm:t>
        <a:bodyPr/>
        <a:lstStyle/>
        <a:p>
          <a:endParaRPr lang="en-US"/>
        </a:p>
      </dgm:t>
    </dgm:pt>
    <dgm:pt modelId="{B6C63F1B-1FC2-4568-970F-5E8C5D6C823A}">
      <dgm:prSet custT="1"/>
      <dgm:spPr/>
      <dgm:t>
        <a:bodyPr/>
        <a:lstStyle/>
        <a:p>
          <a:pPr rtl="0"/>
          <a:r>
            <a:rPr lang="en-US" sz="3600" dirty="0"/>
            <a:t>Wealthy merchants and traders</a:t>
          </a:r>
        </a:p>
      </dgm:t>
    </dgm:pt>
    <dgm:pt modelId="{0C52D019-40A5-40D0-9BC6-FEB1BD82E8A6}" type="parTrans" cxnId="{D961B7A1-79F9-42B1-9836-9E87E1EC9C89}">
      <dgm:prSet/>
      <dgm:spPr/>
      <dgm:t>
        <a:bodyPr/>
        <a:lstStyle/>
        <a:p>
          <a:endParaRPr lang="en-US"/>
        </a:p>
      </dgm:t>
    </dgm:pt>
    <dgm:pt modelId="{D141F049-7A6C-4177-BEA3-2BC69AF6FB96}" type="sibTrans" cxnId="{D961B7A1-79F9-42B1-9836-9E87E1EC9C89}">
      <dgm:prSet/>
      <dgm:spPr/>
      <dgm:t>
        <a:bodyPr/>
        <a:lstStyle/>
        <a:p>
          <a:endParaRPr lang="en-US"/>
        </a:p>
      </dgm:t>
    </dgm:pt>
    <dgm:pt modelId="{C7FD08A2-D5B3-4DD9-93BB-348C2786D4EA}">
      <dgm:prSet custT="1"/>
      <dgm:spPr/>
      <dgm:t>
        <a:bodyPr/>
        <a:lstStyle/>
        <a:p>
          <a:pPr rtl="0"/>
          <a:r>
            <a:rPr lang="en-US" sz="3600" dirty="0"/>
            <a:t>Farmers &amp; artisans </a:t>
          </a:r>
        </a:p>
      </dgm:t>
    </dgm:pt>
    <dgm:pt modelId="{4835B9EE-2696-47D1-A738-4EB2C7ACC9C1}" type="parTrans" cxnId="{66701DC6-C9C5-470A-99DC-F7A87E618665}">
      <dgm:prSet/>
      <dgm:spPr/>
      <dgm:t>
        <a:bodyPr/>
        <a:lstStyle/>
        <a:p>
          <a:endParaRPr lang="en-US"/>
        </a:p>
      </dgm:t>
    </dgm:pt>
    <dgm:pt modelId="{0B536186-3595-42D8-A220-327FDED4DA22}" type="sibTrans" cxnId="{66701DC6-C9C5-470A-99DC-F7A87E618665}">
      <dgm:prSet/>
      <dgm:spPr/>
      <dgm:t>
        <a:bodyPr/>
        <a:lstStyle/>
        <a:p>
          <a:endParaRPr lang="en-US"/>
        </a:p>
      </dgm:t>
    </dgm:pt>
    <dgm:pt modelId="{8C1D36E3-B185-4D21-A9D5-7DDD40339BE7}">
      <dgm:prSet custT="1"/>
      <dgm:spPr/>
      <dgm:t>
        <a:bodyPr/>
        <a:lstStyle/>
        <a:p>
          <a:pPr rtl="0"/>
          <a:r>
            <a:rPr lang="en-US" sz="3600" dirty="0"/>
            <a:t> Slaves &amp; noble landlords, the freemen </a:t>
          </a:r>
        </a:p>
      </dgm:t>
    </dgm:pt>
    <dgm:pt modelId="{54F8E13F-E51E-498E-9016-C7A696BAA7C1}" type="parTrans" cxnId="{26FB7DB1-8CD4-422B-829E-3DD20A5E048D}">
      <dgm:prSet/>
      <dgm:spPr/>
      <dgm:t>
        <a:bodyPr/>
        <a:lstStyle/>
        <a:p>
          <a:endParaRPr lang="en-US"/>
        </a:p>
      </dgm:t>
    </dgm:pt>
    <dgm:pt modelId="{4C4A657C-2F94-48B4-AFAD-97B7AD36887F}" type="sibTrans" cxnId="{26FB7DB1-8CD4-422B-829E-3DD20A5E048D}">
      <dgm:prSet/>
      <dgm:spPr/>
      <dgm:t>
        <a:bodyPr/>
        <a:lstStyle/>
        <a:p>
          <a:endParaRPr lang="en-US"/>
        </a:p>
      </dgm:t>
    </dgm:pt>
    <dgm:pt modelId="{96A7FCFC-B33C-4342-9CB0-430511486784}" type="pres">
      <dgm:prSet presAssocID="{E30DAADE-9C65-4EB1-B74F-A47DCAD2299E}" presName="Name0" presStyleCnt="0">
        <dgm:presLayoutVars>
          <dgm:dir/>
          <dgm:animLvl val="lvl"/>
          <dgm:resizeHandles val="exact"/>
        </dgm:presLayoutVars>
      </dgm:prSet>
      <dgm:spPr/>
    </dgm:pt>
    <dgm:pt modelId="{D7CFA6AF-5969-4AC2-A9DC-4E66509C02B4}" type="pres">
      <dgm:prSet presAssocID="{6FBADA81-6519-4F7B-ACAA-33B640ACA8FF}" presName="Name8" presStyleCnt="0"/>
      <dgm:spPr/>
    </dgm:pt>
    <dgm:pt modelId="{0FBDD267-D430-451D-9217-31C5F6424C72}" type="pres">
      <dgm:prSet presAssocID="{6FBADA81-6519-4F7B-ACAA-33B640ACA8FF}" presName="level" presStyleLbl="node1" presStyleIdx="0" presStyleCnt="5">
        <dgm:presLayoutVars>
          <dgm:chMax val="1"/>
          <dgm:bulletEnabled val="1"/>
        </dgm:presLayoutVars>
      </dgm:prSet>
      <dgm:spPr/>
    </dgm:pt>
    <dgm:pt modelId="{A08921D5-32CD-4956-9268-2145BD227E60}" type="pres">
      <dgm:prSet presAssocID="{6FBADA81-6519-4F7B-ACAA-33B640ACA8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EC6D674-668B-499A-8808-BCD84A7156FC}" type="pres">
      <dgm:prSet presAssocID="{53CA9369-26BA-4BA3-9DDE-D0ABB41B7F0F}" presName="Name8" presStyleCnt="0"/>
      <dgm:spPr/>
    </dgm:pt>
    <dgm:pt modelId="{BB7E8FBC-82CE-4A0B-87AA-C3565814F6F2}" type="pres">
      <dgm:prSet presAssocID="{53CA9369-26BA-4BA3-9DDE-D0ABB41B7F0F}" presName="level" presStyleLbl="node1" presStyleIdx="1" presStyleCnt="5">
        <dgm:presLayoutVars>
          <dgm:chMax val="1"/>
          <dgm:bulletEnabled val="1"/>
        </dgm:presLayoutVars>
      </dgm:prSet>
      <dgm:spPr/>
    </dgm:pt>
    <dgm:pt modelId="{7A79D484-1772-42F6-8849-5F7973CE5EBD}" type="pres">
      <dgm:prSet presAssocID="{53CA9369-26BA-4BA3-9DDE-D0ABB41B7F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2D800A-D5B0-4972-ABD6-2DA743E52950}" type="pres">
      <dgm:prSet presAssocID="{B6C63F1B-1FC2-4568-970F-5E8C5D6C823A}" presName="Name8" presStyleCnt="0"/>
      <dgm:spPr/>
    </dgm:pt>
    <dgm:pt modelId="{841A85D5-3DE0-43A1-AAAC-E7DF6BA855ED}" type="pres">
      <dgm:prSet presAssocID="{B6C63F1B-1FC2-4568-970F-5E8C5D6C823A}" presName="level" presStyleLbl="node1" presStyleIdx="2" presStyleCnt="5">
        <dgm:presLayoutVars>
          <dgm:chMax val="1"/>
          <dgm:bulletEnabled val="1"/>
        </dgm:presLayoutVars>
      </dgm:prSet>
      <dgm:spPr/>
    </dgm:pt>
    <dgm:pt modelId="{931680D3-83F3-4B78-AD9C-F6B6A94F1AD7}" type="pres">
      <dgm:prSet presAssocID="{B6C63F1B-1FC2-4568-970F-5E8C5D6C82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192BD9B-BAFF-440E-A736-4E673BCF761F}" type="pres">
      <dgm:prSet presAssocID="{C7FD08A2-D5B3-4DD9-93BB-348C2786D4EA}" presName="Name8" presStyleCnt="0"/>
      <dgm:spPr/>
    </dgm:pt>
    <dgm:pt modelId="{340D188C-A53D-4E73-A2AB-F0CA42F13BD8}" type="pres">
      <dgm:prSet presAssocID="{C7FD08A2-D5B3-4DD9-93BB-348C2786D4EA}" presName="level" presStyleLbl="node1" presStyleIdx="3" presStyleCnt="5">
        <dgm:presLayoutVars>
          <dgm:chMax val="1"/>
          <dgm:bulletEnabled val="1"/>
        </dgm:presLayoutVars>
      </dgm:prSet>
      <dgm:spPr/>
    </dgm:pt>
    <dgm:pt modelId="{23599BAE-28DF-4FF6-828B-08A4FFFBA1D4}" type="pres">
      <dgm:prSet presAssocID="{C7FD08A2-D5B3-4DD9-93BB-348C2786D4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28EF7D1-499E-45B4-8BA2-424CDBC7716A}" type="pres">
      <dgm:prSet presAssocID="{8C1D36E3-B185-4D21-A9D5-7DDD40339BE7}" presName="Name8" presStyleCnt="0"/>
      <dgm:spPr/>
    </dgm:pt>
    <dgm:pt modelId="{78115EC5-B058-47BB-A22F-75BAA1D96318}" type="pres">
      <dgm:prSet presAssocID="{8C1D36E3-B185-4D21-A9D5-7DDD40339BE7}" presName="level" presStyleLbl="node1" presStyleIdx="4" presStyleCnt="5">
        <dgm:presLayoutVars>
          <dgm:chMax val="1"/>
          <dgm:bulletEnabled val="1"/>
        </dgm:presLayoutVars>
      </dgm:prSet>
      <dgm:spPr/>
    </dgm:pt>
    <dgm:pt modelId="{AB4BFB49-1626-46D2-BD9F-FE4501096B26}" type="pres">
      <dgm:prSet presAssocID="{8C1D36E3-B185-4D21-A9D5-7DDD40339BE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ABB3602-1A23-4EE4-8B25-9B162E024F16}" type="presOf" srcId="{8C1D36E3-B185-4D21-A9D5-7DDD40339BE7}" destId="{AB4BFB49-1626-46D2-BD9F-FE4501096B26}" srcOrd="1" destOrd="0" presId="urn:microsoft.com/office/officeart/2005/8/layout/pyramid1"/>
    <dgm:cxn modelId="{29C55C07-0FB8-43D4-80C2-E4F4E706A086}" srcId="{E30DAADE-9C65-4EB1-B74F-A47DCAD2299E}" destId="{53CA9369-26BA-4BA3-9DDE-D0ABB41B7F0F}" srcOrd="1" destOrd="0" parTransId="{548BBF3B-EF7D-4EF8-B1B2-0D25BAC72471}" sibTransId="{4ABC3CBD-11AE-4915-9889-39BE68866723}"/>
    <dgm:cxn modelId="{BA890326-6F68-4926-960B-8C646D3268A2}" type="presOf" srcId="{8C1D36E3-B185-4D21-A9D5-7DDD40339BE7}" destId="{78115EC5-B058-47BB-A22F-75BAA1D96318}" srcOrd="0" destOrd="0" presId="urn:microsoft.com/office/officeart/2005/8/layout/pyramid1"/>
    <dgm:cxn modelId="{509FF958-6FFC-4F92-BE70-6EEF53BD2AA1}" type="presOf" srcId="{B6C63F1B-1FC2-4568-970F-5E8C5D6C823A}" destId="{841A85D5-3DE0-43A1-AAAC-E7DF6BA855ED}" srcOrd="0" destOrd="0" presId="urn:microsoft.com/office/officeart/2005/8/layout/pyramid1"/>
    <dgm:cxn modelId="{2DFD3162-40E2-4837-AB0D-E42EBF0EFB76}" type="presOf" srcId="{C7FD08A2-D5B3-4DD9-93BB-348C2786D4EA}" destId="{340D188C-A53D-4E73-A2AB-F0CA42F13BD8}" srcOrd="0" destOrd="0" presId="urn:microsoft.com/office/officeart/2005/8/layout/pyramid1"/>
    <dgm:cxn modelId="{A1853992-9ABA-427E-9E45-6E1918F46E85}" type="presOf" srcId="{6FBADA81-6519-4F7B-ACAA-33B640ACA8FF}" destId="{0FBDD267-D430-451D-9217-31C5F6424C72}" srcOrd="0" destOrd="0" presId="urn:microsoft.com/office/officeart/2005/8/layout/pyramid1"/>
    <dgm:cxn modelId="{D961B7A1-79F9-42B1-9836-9E87E1EC9C89}" srcId="{E30DAADE-9C65-4EB1-B74F-A47DCAD2299E}" destId="{B6C63F1B-1FC2-4568-970F-5E8C5D6C823A}" srcOrd="2" destOrd="0" parTransId="{0C52D019-40A5-40D0-9BC6-FEB1BD82E8A6}" sibTransId="{D141F049-7A6C-4177-BEA3-2BC69AF6FB96}"/>
    <dgm:cxn modelId="{990F56AD-2AAB-4EBC-9175-5B62437AB399}" type="presOf" srcId="{53CA9369-26BA-4BA3-9DDE-D0ABB41B7F0F}" destId="{BB7E8FBC-82CE-4A0B-87AA-C3565814F6F2}" srcOrd="0" destOrd="0" presId="urn:microsoft.com/office/officeart/2005/8/layout/pyramid1"/>
    <dgm:cxn modelId="{26FB7DB1-8CD4-422B-829E-3DD20A5E048D}" srcId="{E30DAADE-9C65-4EB1-B74F-A47DCAD2299E}" destId="{8C1D36E3-B185-4D21-A9D5-7DDD40339BE7}" srcOrd="4" destOrd="0" parTransId="{54F8E13F-E51E-498E-9016-C7A696BAA7C1}" sibTransId="{4C4A657C-2F94-48B4-AFAD-97B7AD36887F}"/>
    <dgm:cxn modelId="{C6B036BE-C3B6-411D-8243-463270BFBEFA}" type="presOf" srcId="{53CA9369-26BA-4BA3-9DDE-D0ABB41B7F0F}" destId="{7A79D484-1772-42F6-8849-5F7973CE5EBD}" srcOrd="1" destOrd="0" presId="urn:microsoft.com/office/officeart/2005/8/layout/pyramid1"/>
    <dgm:cxn modelId="{66701DC6-C9C5-470A-99DC-F7A87E618665}" srcId="{E30DAADE-9C65-4EB1-B74F-A47DCAD2299E}" destId="{C7FD08A2-D5B3-4DD9-93BB-348C2786D4EA}" srcOrd="3" destOrd="0" parTransId="{4835B9EE-2696-47D1-A738-4EB2C7ACC9C1}" sibTransId="{0B536186-3595-42D8-A220-327FDED4DA22}"/>
    <dgm:cxn modelId="{0BAC9BD0-82DE-4EEF-8A73-D49FB2610375}" srcId="{E30DAADE-9C65-4EB1-B74F-A47DCAD2299E}" destId="{6FBADA81-6519-4F7B-ACAA-33B640ACA8FF}" srcOrd="0" destOrd="0" parTransId="{5F21BBBD-EA8D-4B52-BF56-81570B1CB3E4}" sibTransId="{7C69462A-171F-4D99-B99D-F2D49F1AB513}"/>
    <dgm:cxn modelId="{9315EBD0-0A76-4071-839D-F4A12E97C334}" type="presOf" srcId="{E30DAADE-9C65-4EB1-B74F-A47DCAD2299E}" destId="{96A7FCFC-B33C-4342-9CB0-430511486784}" srcOrd="0" destOrd="0" presId="urn:microsoft.com/office/officeart/2005/8/layout/pyramid1"/>
    <dgm:cxn modelId="{FD8066D3-7F30-40E8-B092-47154504DF33}" type="presOf" srcId="{6FBADA81-6519-4F7B-ACAA-33B640ACA8FF}" destId="{A08921D5-32CD-4956-9268-2145BD227E60}" srcOrd="1" destOrd="0" presId="urn:microsoft.com/office/officeart/2005/8/layout/pyramid1"/>
    <dgm:cxn modelId="{59DC31DD-EA5C-4C74-8912-73708FF85264}" type="presOf" srcId="{C7FD08A2-D5B3-4DD9-93BB-348C2786D4EA}" destId="{23599BAE-28DF-4FF6-828B-08A4FFFBA1D4}" srcOrd="1" destOrd="0" presId="urn:microsoft.com/office/officeart/2005/8/layout/pyramid1"/>
    <dgm:cxn modelId="{65F06DE9-487D-45BF-9C29-2521632BC0F3}" type="presOf" srcId="{B6C63F1B-1FC2-4568-970F-5E8C5D6C823A}" destId="{931680D3-83F3-4B78-AD9C-F6B6A94F1AD7}" srcOrd="1" destOrd="0" presId="urn:microsoft.com/office/officeart/2005/8/layout/pyramid1"/>
    <dgm:cxn modelId="{5DF484A4-248C-4D6E-BBD3-AAF8462EB050}" type="presParOf" srcId="{96A7FCFC-B33C-4342-9CB0-430511486784}" destId="{D7CFA6AF-5969-4AC2-A9DC-4E66509C02B4}" srcOrd="0" destOrd="0" presId="urn:microsoft.com/office/officeart/2005/8/layout/pyramid1"/>
    <dgm:cxn modelId="{2BCFAA7F-75EE-4ED7-852C-9481EA0FC097}" type="presParOf" srcId="{D7CFA6AF-5969-4AC2-A9DC-4E66509C02B4}" destId="{0FBDD267-D430-451D-9217-31C5F6424C72}" srcOrd="0" destOrd="0" presId="urn:microsoft.com/office/officeart/2005/8/layout/pyramid1"/>
    <dgm:cxn modelId="{65FDFA2E-75EA-4FD4-971F-367516144D50}" type="presParOf" srcId="{D7CFA6AF-5969-4AC2-A9DC-4E66509C02B4}" destId="{A08921D5-32CD-4956-9268-2145BD227E60}" srcOrd="1" destOrd="0" presId="urn:microsoft.com/office/officeart/2005/8/layout/pyramid1"/>
    <dgm:cxn modelId="{9A440AA9-0CAB-40D6-A2D4-F5FD61DCC639}" type="presParOf" srcId="{96A7FCFC-B33C-4342-9CB0-430511486784}" destId="{CEC6D674-668B-499A-8808-BCD84A7156FC}" srcOrd="1" destOrd="0" presId="urn:microsoft.com/office/officeart/2005/8/layout/pyramid1"/>
    <dgm:cxn modelId="{F664CABD-4E12-4A17-9B9B-ACE9D7EA8D69}" type="presParOf" srcId="{CEC6D674-668B-499A-8808-BCD84A7156FC}" destId="{BB7E8FBC-82CE-4A0B-87AA-C3565814F6F2}" srcOrd="0" destOrd="0" presId="urn:microsoft.com/office/officeart/2005/8/layout/pyramid1"/>
    <dgm:cxn modelId="{E550BE78-6149-465D-A5FA-9A88DC764BE1}" type="presParOf" srcId="{CEC6D674-668B-499A-8808-BCD84A7156FC}" destId="{7A79D484-1772-42F6-8849-5F7973CE5EBD}" srcOrd="1" destOrd="0" presId="urn:microsoft.com/office/officeart/2005/8/layout/pyramid1"/>
    <dgm:cxn modelId="{D566D27D-1361-478F-8DB3-B8BC982E5872}" type="presParOf" srcId="{96A7FCFC-B33C-4342-9CB0-430511486784}" destId="{562D800A-D5B0-4972-ABD6-2DA743E52950}" srcOrd="2" destOrd="0" presId="urn:microsoft.com/office/officeart/2005/8/layout/pyramid1"/>
    <dgm:cxn modelId="{DE0061CA-4894-4E9E-A652-990D93ED45A1}" type="presParOf" srcId="{562D800A-D5B0-4972-ABD6-2DA743E52950}" destId="{841A85D5-3DE0-43A1-AAAC-E7DF6BA855ED}" srcOrd="0" destOrd="0" presId="urn:microsoft.com/office/officeart/2005/8/layout/pyramid1"/>
    <dgm:cxn modelId="{44BA4895-2A67-4599-B741-FE88AE98B070}" type="presParOf" srcId="{562D800A-D5B0-4972-ABD6-2DA743E52950}" destId="{931680D3-83F3-4B78-AD9C-F6B6A94F1AD7}" srcOrd="1" destOrd="0" presId="urn:microsoft.com/office/officeart/2005/8/layout/pyramid1"/>
    <dgm:cxn modelId="{49F5FCF8-AF1E-4A46-ACBA-F8AF757A8615}" type="presParOf" srcId="{96A7FCFC-B33C-4342-9CB0-430511486784}" destId="{A192BD9B-BAFF-440E-A736-4E673BCF761F}" srcOrd="3" destOrd="0" presId="urn:microsoft.com/office/officeart/2005/8/layout/pyramid1"/>
    <dgm:cxn modelId="{A276F00A-182F-490A-BA56-56C0AAC8015C}" type="presParOf" srcId="{A192BD9B-BAFF-440E-A736-4E673BCF761F}" destId="{340D188C-A53D-4E73-A2AB-F0CA42F13BD8}" srcOrd="0" destOrd="0" presId="urn:microsoft.com/office/officeart/2005/8/layout/pyramid1"/>
    <dgm:cxn modelId="{7DD7A2E0-7FD8-4588-90A0-660151405E45}" type="presParOf" srcId="{A192BD9B-BAFF-440E-A736-4E673BCF761F}" destId="{23599BAE-28DF-4FF6-828B-08A4FFFBA1D4}" srcOrd="1" destOrd="0" presId="urn:microsoft.com/office/officeart/2005/8/layout/pyramid1"/>
    <dgm:cxn modelId="{09443011-CC41-41B8-A8A0-E8F51E33EF6E}" type="presParOf" srcId="{96A7FCFC-B33C-4342-9CB0-430511486784}" destId="{428EF7D1-499E-45B4-8BA2-424CDBC7716A}" srcOrd="4" destOrd="0" presId="urn:microsoft.com/office/officeart/2005/8/layout/pyramid1"/>
    <dgm:cxn modelId="{F253A5CE-D5FB-4D00-9E51-49B21617E918}" type="presParOf" srcId="{428EF7D1-499E-45B4-8BA2-424CDBC7716A}" destId="{78115EC5-B058-47BB-A22F-75BAA1D96318}" srcOrd="0" destOrd="0" presId="urn:microsoft.com/office/officeart/2005/8/layout/pyramid1"/>
    <dgm:cxn modelId="{887901DB-9100-42EC-A766-45C3AF765A37}" type="presParOf" srcId="{428EF7D1-499E-45B4-8BA2-424CDBC7716A}" destId="{AB4BFB49-1626-46D2-BD9F-FE4501096B2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B5FB0-E415-4EA2-BA19-E8718143F21D}">
      <dsp:nvSpPr>
        <dsp:cNvPr id="0" name=""/>
        <dsp:cNvSpPr/>
      </dsp:nvSpPr>
      <dsp:spPr>
        <a:xfrm>
          <a:off x="861188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67869-8251-46FD-AE9F-67FD5184FE1F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/>
            <a:t>Enlil</a:t>
          </a:r>
          <a:r>
            <a:rPr lang="en-US" sz="3000" b="1" kern="1200" dirty="0"/>
            <a:t>: supreme god &amp; god of air</a:t>
          </a:r>
          <a:endParaRPr lang="en-US" sz="3000" kern="1200" dirty="0"/>
        </a:p>
      </dsp:txBody>
      <dsp:txXfrm>
        <a:off x="1972601" y="617935"/>
        <a:ext cx="1906956" cy="1906956"/>
      </dsp:txXfrm>
    </dsp:sp>
    <dsp:sp modelId="{757B7F22-0F8E-4CC4-BAAE-7188611FB385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Ishtar: goddess of fertility &amp; life</a:t>
          </a:r>
          <a:endParaRPr lang="en-US" sz="3000" kern="1200" dirty="0"/>
        </a:p>
      </dsp:txBody>
      <dsp:txXfrm>
        <a:off x="4248442" y="617935"/>
        <a:ext cx="1906956" cy="1906956"/>
      </dsp:txXfrm>
    </dsp:sp>
    <dsp:sp modelId="{A86F3926-2513-42C7-B431-FC207E04FCB8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An: god of heaven</a:t>
          </a:r>
          <a:endParaRPr lang="en-US" sz="3000" kern="1200" dirty="0"/>
        </a:p>
      </dsp:txBody>
      <dsp:txXfrm>
        <a:off x="1972601" y="2893775"/>
        <a:ext cx="1906956" cy="1906956"/>
      </dsp:txXfrm>
    </dsp:sp>
    <dsp:sp modelId="{B3708E5B-F044-49C2-92DB-84CF06D18051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3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000" b="1" kern="1200" dirty="0"/>
            <a:t>Enki: god of water </a:t>
          </a:r>
        </a:p>
        <a:p>
          <a:pPr algn="ctr" defTabSz="1333500"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4248442" y="2893775"/>
        <a:ext cx="1906956" cy="1906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DD267-D430-451D-9217-31C5F6424C72}">
      <dsp:nvSpPr>
        <dsp:cNvPr id="0" name=""/>
        <dsp:cNvSpPr/>
      </dsp:nvSpPr>
      <dsp:spPr>
        <a:xfrm>
          <a:off x="4876800" y="0"/>
          <a:ext cx="2438400" cy="13716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Social Structure</a:t>
          </a:r>
          <a:endParaRPr lang="en-US" sz="4000" kern="1200" dirty="0"/>
        </a:p>
      </dsp:txBody>
      <dsp:txXfrm>
        <a:off x="4876800" y="0"/>
        <a:ext cx="2438400" cy="1371600"/>
      </dsp:txXfrm>
    </dsp:sp>
    <dsp:sp modelId="{BB7E8FBC-82CE-4A0B-87AA-C3565814F6F2}">
      <dsp:nvSpPr>
        <dsp:cNvPr id="0" name=""/>
        <dsp:cNvSpPr/>
      </dsp:nvSpPr>
      <dsp:spPr>
        <a:xfrm>
          <a:off x="3657600" y="1371600"/>
          <a:ext cx="4876800" cy="13716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Priest and later Kings</a:t>
          </a:r>
        </a:p>
      </dsp:txBody>
      <dsp:txXfrm>
        <a:off x="4511040" y="1371600"/>
        <a:ext cx="3169920" cy="1371600"/>
      </dsp:txXfrm>
    </dsp:sp>
    <dsp:sp modelId="{841A85D5-3DE0-43A1-AAAC-E7DF6BA855ED}">
      <dsp:nvSpPr>
        <dsp:cNvPr id="0" name=""/>
        <dsp:cNvSpPr/>
      </dsp:nvSpPr>
      <dsp:spPr>
        <a:xfrm>
          <a:off x="2438399" y="2743200"/>
          <a:ext cx="7315200" cy="13716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Wealthy merchants and traders</a:t>
          </a:r>
        </a:p>
      </dsp:txBody>
      <dsp:txXfrm>
        <a:off x="3718559" y="2743200"/>
        <a:ext cx="4754880" cy="1371600"/>
      </dsp:txXfrm>
    </dsp:sp>
    <dsp:sp modelId="{340D188C-A53D-4E73-A2AB-F0CA42F13BD8}">
      <dsp:nvSpPr>
        <dsp:cNvPr id="0" name=""/>
        <dsp:cNvSpPr/>
      </dsp:nvSpPr>
      <dsp:spPr>
        <a:xfrm>
          <a:off x="1219200" y="4114800"/>
          <a:ext cx="9753600" cy="13716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Farmers &amp; artisans </a:t>
          </a:r>
        </a:p>
      </dsp:txBody>
      <dsp:txXfrm>
        <a:off x="2926079" y="4114800"/>
        <a:ext cx="6339840" cy="1371600"/>
      </dsp:txXfrm>
    </dsp:sp>
    <dsp:sp modelId="{78115EC5-B058-47BB-A22F-75BAA1D96318}">
      <dsp:nvSpPr>
        <dsp:cNvPr id="0" name=""/>
        <dsp:cNvSpPr/>
      </dsp:nvSpPr>
      <dsp:spPr>
        <a:xfrm>
          <a:off x="0" y="5486399"/>
          <a:ext cx="12192000" cy="1371600"/>
        </a:xfrm>
        <a:prstGeom prst="trapezoid">
          <a:avLst>
            <a:gd name="adj" fmla="val 8888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Slaves &amp; noble landlords, the freemen </a:t>
          </a:r>
        </a:p>
      </dsp:txBody>
      <dsp:txXfrm>
        <a:off x="2133599" y="5486399"/>
        <a:ext cx="7924800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36E1-EF8B-4460-A807-FAC34CAA5495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85AB-61AD-4EF6-877A-7996360AC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C15C-6EBF-4007-BAE4-24CFBECCCC74}" type="datetimeFigureOut">
              <a:rPr lang="en-US" smtClean="0"/>
              <a:pPr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612A-E9F8-4DCE-97E1-12262E48D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Vf5kZA0Ht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Y05g30v2X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4705"/>
            <a:ext cx="8875594" cy="106164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7200" b="1" dirty="0"/>
              <a:t> M</a:t>
            </a:r>
            <a:r>
              <a:rPr lang="en-US" sz="4000" b="1" dirty="0"/>
              <a:t>ESOPOTAMIAN </a:t>
            </a:r>
            <a:r>
              <a:rPr lang="en-US" sz="7200" b="1" dirty="0"/>
              <a:t>C</a:t>
            </a:r>
            <a:r>
              <a:rPr lang="en-US" sz="4000" b="1" dirty="0"/>
              <a:t>IVILIZATION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075"/>
            <a:ext cx="8875594" cy="3152632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800" b="1" dirty="0"/>
              <a:t>Dr. Md. </a:t>
            </a:r>
            <a:r>
              <a:rPr lang="en-US" sz="2800" b="1" dirty="0" err="1"/>
              <a:t>Faruk</a:t>
            </a:r>
            <a:r>
              <a:rPr lang="en-US" sz="2800" b="1" dirty="0"/>
              <a:t> Shah</a:t>
            </a:r>
          </a:p>
          <a:p>
            <a:r>
              <a:rPr lang="en-US" dirty="0"/>
              <a:t>Adjunct Faculty Member</a:t>
            </a:r>
          </a:p>
          <a:p>
            <a:r>
              <a:rPr lang="en-US" dirty="0"/>
              <a:t>Department of History and Philosophy</a:t>
            </a:r>
          </a:p>
          <a:p>
            <a:r>
              <a:rPr lang="en-US" dirty="0"/>
              <a:t>North South University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Physical Structure of City</a:t>
            </a:r>
          </a:p>
          <a:p>
            <a:pPr lvl="3">
              <a:lnSpc>
                <a:spcPct val="125000"/>
              </a:lnSpc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5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urrounded by walls, built with sun-dried bricks 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 government and house buildings 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mud bricks</a:t>
            </a:r>
          </a:p>
          <a:p>
            <a:pPr algn="ctr">
              <a:buNone/>
            </a:pP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marL="1188720" lvl="2" indent="-27432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71900"/>
            <a:ext cx="6540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Posted by Nippurean at 5:19 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0200" y="3810000"/>
            <a:ext cx="5511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/>
              <a:t>Women’s Rights and Marriage</a:t>
            </a:r>
          </a:p>
          <a:p>
            <a:pPr lvl="3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Women had power and social prestige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Practice of egalitarianism was undermined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Husband was the head of the household 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trend was toward patriarchy 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Marriage was always arranged by the two families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Children and family continuity were the main reasons for marriage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Women did have certain legal rights: could divorce  husband</a:t>
            </a:r>
          </a:p>
          <a:p>
            <a:pPr lvl="3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/>
              <a:t>Law System</a:t>
            </a:r>
          </a:p>
          <a:p>
            <a:pPr lvl="4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Punishment depended on the social rank of the violator</a:t>
            </a:r>
          </a:p>
          <a:p>
            <a:pPr lvl="4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Offenders were subjected to the same damages or injury they caused to others.</a:t>
            </a:r>
          </a:p>
          <a:p>
            <a:pPr lvl="4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were not equal before the law.</a:t>
            </a:r>
          </a:p>
          <a:p>
            <a:pPr lvl="4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Husbands had a great deal of power over wives, fathers over children, rich over poor, free citizens over slaves. Nevertheless, a definite attempt was made to protect the defenseless and to see that all received justice.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sz="3600" dirty="0"/>
              <a:t>                       </a:t>
            </a:r>
            <a:r>
              <a:rPr lang="en-US" sz="3600" b="1" dirty="0"/>
              <a:t>            Chronology and Medicine</a:t>
            </a:r>
          </a:p>
          <a:p>
            <a:pPr>
              <a:buNone/>
            </a:pPr>
            <a:endParaRPr lang="en-US" sz="3600" b="1" dirty="0"/>
          </a:p>
          <a:p>
            <a:pPr lvl="3"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800" dirty="0"/>
              <a:t> Sense of time was shaped by the cyclic nature of seasonal change.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 The year was based on the passage of seasons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 Calendar was subdivided into months, corresponding to the period between one full moon and the next (Adler &amp; </a:t>
            </a:r>
            <a:r>
              <a:rPr lang="en-US" sz="2800" dirty="0" err="1"/>
              <a:t>Pouwels</a:t>
            </a:r>
            <a:r>
              <a:rPr lang="en-US" sz="2800" dirty="0"/>
              <a:t>, 2001).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Believed that gods or demons caused disease.</a:t>
            </a: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b="1" dirty="0"/>
              <a:t>The Evolution of Writing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Developed a system of writing for: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keeping calendar and predicting seasonal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commercial and religious taxation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marital and inheritance contracts (Adler &amp;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Pouwels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2001).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Scribes had a high place in society</a:t>
            </a:r>
          </a:p>
          <a:p>
            <a:pPr marL="228600" lvl="1">
              <a:spcBef>
                <a:spcPts val="1000"/>
              </a:spcBef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Schools were called “tablet houses” and were used to educate 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scribes for various governmental and commercial purposes.</a:t>
            </a:r>
          </a:p>
          <a:p>
            <a:pPr marL="228600" lvl="1">
              <a:spcBef>
                <a:spcPts val="100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en-US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uneiform and the Sumerians | 3500 B.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4900" y="1981200"/>
            <a:ext cx="3467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en-US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b="1" dirty="0"/>
              <a:t>             The Decline of Mesopotamia in World History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Problems contributed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Long-term environmental degradation.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cities’ food supply declined as the irrigated farms of the lower plains no longer produced abundant harvests.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once-thriving city-states and rich fields were gradually abandoned, and the center of power and culture moved elsewhere.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With the coming of the Oil Age, that the area again became a vital world center.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57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26" y="1688958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          Thank You and Questions???</a:t>
            </a:r>
          </a:p>
        </p:txBody>
      </p:sp>
    </p:spTree>
    <p:extLst>
      <p:ext uri="{BB962C8B-B14F-4D97-AF65-F5344CB8AC3E}">
        <p14:creationId xmlns:p14="http://schemas.microsoft.com/office/powerpoint/2010/main" val="223519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 algn="ctr">
              <a:buNone/>
            </a:pPr>
            <a:endParaRPr lang="en-US" sz="3200" b="1" dirty="0"/>
          </a:p>
          <a:p>
            <a:pPr marL="914400" lvl="2" indent="0">
              <a:buNone/>
            </a:pPr>
            <a:r>
              <a:rPr lang="en-US" sz="3200" b="1" dirty="0"/>
              <a:t>                                Lecture Outline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Background of Mesopotamian civilization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Religion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 Government system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Social structure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Economic condition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Women's’ status and marriage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 Chronology and Medicine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2400" b="1" dirty="0"/>
              <a:t>                MESOPOTAMIAN CIVILIZATION: “The Cradle of Civilization”</a:t>
            </a:r>
          </a:p>
          <a:p>
            <a:pPr marL="914400" lvl="2" indent="0">
              <a:buNone/>
            </a:pPr>
            <a:endParaRPr lang="en-US" sz="2400" b="1" dirty="0"/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Earliest of all civilizations which lasted for 3000 years.</a:t>
            </a:r>
          </a:p>
          <a:p>
            <a:pPr lvl="3">
              <a:lnSpc>
                <a:spcPct val="125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It was known as the “Cradle of Civilization” as the birthplace of civilization. 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Mesopotamia is the Greek word used for “land between the rivers.”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Originated between the Tigris and Euphrates River valleys. 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Water supply from the rivers ensured agricultural production.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Geographically it is located in modern day Iraq.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Mesopotamia civilization was a combination of agrarianism, city life, government, trade networks, and writing invention.</a:t>
            </a:r>
          </a:p>
          <a:p>
            <a:pPr lvl="3">
              <a:lnSpc>
                <a:spcPct val="125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https://www.youtube.com/watch?v=xVf5kZA0HtQ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5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/>
              </a:rPr>
              <a:t>https://www.youtube.com/watch?v=KY05g30v2Xo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5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https://www.youtube.com/watch?v=J1GF_8l97xU</a:t>
            </a:r>
          </a:p>
          <a:p>
            <a:pPr lvl="3">
              <a:lnSpc>
                <a:spcPct val="125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5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2800" b="1" dirty="0"/>
              <a:t>                          Map of Mesopotamian Civilization</a:t>
            </a:r>
            <a:endParaRPr lang="en-US" sz="2800" b="1" dirty="0">
              <a:solidFill>
                <a:srgbClr val="0099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364" y="971831"/>
            <a:ext cx="8615082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sz="3200" b="1" dirty="0"/>
              <a:t>                       Religion: The Basis of Mesopotamian Civilization</a:t>
            </a:r>
          </a:p>
          <a:p>
            <a:pPr>
              <a:buNone/>
            </a:pPr>
            <a:endParaRPr lang="en-US" b="1" dirty="0"/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Religion was at the center of Mesopotamian life. 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dominated and inspired human activities.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Four major Gods controlled the whole world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Worshiped many gods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God directs everything 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Priests held high status</a:t>
            </a:r>
          </a:p>
          <a:p>
            <a:pPr lvl="3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Gods were viewed as often hostile and unpredictable</a:t>
            </a:r>
            <a:endParaRPr lang="en-US" sz="2800" dirty="0">
              <a:latin typeface="Times New Roman" pitchFamily="18" charset="0"/>
              <a:ea typeface="Verdana"/>
              <a:cs typeface="Times New Roman" pitchFamily="18" charset="0"/>
              <a:sym typeface="Verdana"/>
            </a:endParaRPr>
          </a:p>
          <a:p>
            <a:pPr lvl="3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To keep the gods happy, each city built a temple</a:t>
            </a:r>
          </a:p>
          <a:p>
            <a:pPr lvl="3">
              <a:buNone/>
            </a:pPr>
            <a:endParaRPr lang="en-US" sz="2000" dirty="0">
              <a:solidFill>
                <a:srgbClr val="FF000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lvl="3"/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 descr="Sumerian Prince of Lagash"/>
          <p:cNvPicPr>
            <a:picLocks noChangeAspect="1" noChangeArrowheads="1"/>
          </p:cNvPicPr>
          <p:nvPr/>
        </p:nvPicPr>
        <p:blipFill>
          <a:blip r:embed="rId3" cstate="print"/>
          <a:srcRect l="13565" r="14084"/>
          <a:stretch>
            <a:fillRect/>
          </a:stretch>
        </p:blipFill>
        <p:spPr bwMode="auto">
          <a:xfrm>
            <a:off x="9506857" y="1343106"/>
            <a:ext cx="2685143" cy="269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Image result for images of mesopotamian civiliz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1372" y="4064001"/>
            <a:ext cx="2670628" cy="279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79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sz="3600" b="1" dirty="0"/>
              <a:t>                              Religion: Role of Major Gods    </a:t>
            </a:r>
          </a:p>
          <a:p>
            <a:pPr>
              <a:buNone/>
            </a:pPr>
            <a:endParaRPr lang="en-US" sz="3600" b="1" dirty="0"/>
          </a:p>
          <a:p>
            <a:pPr lvl="3">
              <a:lnSpc>
                <a:spcPct val="150000"/>
              </a:lnSpc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56511646"/>
              </p:ext>
            </p:extLst>
          </p:nvPr>
        </p:nvGraphicFramePr>
        <p:xfrm>
          <a:off x="2264229" y="11696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/>
              <a:t>Government System</a:t>
            </a:r>
          </a:p>
          <a:p>
            <a:pPr lvl="3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Theocracy: rule by gods or their priests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Kings received their power from gods 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Noble officials and priests assisted  king to rule the cities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City-states  run by hereditary rulers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Ruler led army in war and enforced laws</a:t>
            </a:r>
          </a:p>
          <a:p>
            <a:pPr lvl="3">
              <a:lnSpc>
                <a:spcPct val="125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Government collected taxes and kept records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8" descr="Image result for images of government of mesopotamian civilization 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900" y="3759200"/>
            <a:ext cx="3340100" cy="3098800"/>
          </a:xfrm>
          <a:prstGeom prst="rect">
            <a:avLst/>
          </a:prstGeom>
          <a:noFill/>
        </p:spPr>
      </p:pic>
      <p:pic>
        <p:nvPicPr>
          <p:cNvPr id="7" name="Picture 6" descr="Image result for images of government of mesopotamian civilization 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7775" y="385762"/>
            <a:ext cx="3324225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 cstate="print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>
              <a:buNone/>
            </a:pPr>
            <a:r>
              <a:rPr lang="en-US" sz="3600" b="1" dirty="0"/>
              <a:t>                                         Earning a Living</a:t>
            </a:r>
          </a:p>
          <a:p>
            <a:pPr lvl="4" algn="just"/>
            <a:r>
              <a:rPr lang="en-US" sz="24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people were peasant farmers.</a:t>
            </a:r>
          </a:p>
          <a:p>
            <a:pPr lvl="4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Shopkeepers, clerks and casual laborers were also available.</a:t>
            </a:r>
          </a:p>
          <a:p>
            <a:pPr lvl="4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Economy based on farming and trade.</a:t>
            </a:r>
          </a:p>
          <a:p>
            <a:pPr lvl="4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Inventions of irrigation systems, the plow, the wheel/cart. </a:t>
            </a:r>
          </a:p>
          <a:p>
            <a:pPr lvl="4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Turned the dry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valley into a prosperous center of agriculture supporting many people.</a:t>
            </a:r>
          </a:p>
          <a:p>
            <a:pPr lvl="4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large number of trades was connected with the production of clothing and textiles.</a:t>
            </a:r>
          </a:p>
          <a:p>
            <a:pPr lvl="4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people involved in the preparation, distribution, and sale of food.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50" dirty="0"/>
              <a:t>(Adler &amp; </a:t>
            </a:r>
            <a:r>
              <a:rPr lang="en-US" sz="1050" dirty="0" err="1"/>
              <a:t>Pouwels</a:t>
            </a:r>
            <a:r>
              <a:rPr lang="en-US" sz="1050" dirty="0"/>
              <a:t>, 2001).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rgbClr val="7030A0"/>
              </a:solidFill>
              <a:latin typeface="Bookman Old Style" pitchFamily="-112" charset="0"/>
            </a:endParaRPr>
          </a:p>
          <a:p>
            <a:pPr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 descr="figure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58553"/>
            <a:ext cx="5043714" cy="229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mage result for images of mesopotamian civiliz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2421" y="4612341"/>
            <a:ext cx="4789579" cy="2245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600" b="1" dirty="0"/>
              <a:t>Trade and an Expansion of Sale</a:t>
            </a:r>
          </a:p>
          <a:p>
            <a:pPr lvl="5">
              <a:lnSpc>
                <a:spcPct val="150000"/>
              </a:lnSpc>
            </a:pPr>
            <a:r>
              <a:rPr lang="en-US" sz="2800" dirty="0"/>
              <a:t>Trade grew rapidly</a:t>
            </a:r>
          </a:p>
          <a:p>
            <a:pPr lvl="5">
              <a:lnSpc>
                <a:spcPct val="150000"/>
              </a:lnSpc>
            </a:pPr>
            <a:r>
              <a:rPr lang="en-US" sz="2800" dirty="0"/>
              <a:t>Traded grain, cloth and crafted tools for the stone, wood and metal</a:t>
            </a:r>
          </a:p>
          <a:p>
            <a:pPr lvl="1"/>
            <a:endParaRPr lang="en-US" altLang="en-US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3200" dirty="0"/>
          </a:p>
        </p:txBody>
      </p:sp>
      <p:pic>
        <p:nvPicPr>
          <p:cNvPr id="4" name="Picture 16" descr="Image result for images of trade of  mesopotamian civiliz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95674"/>
            <a:ext cx="5372100" cy="3362326"/>
          </a:xfrm>
          <a:prstGeom prst="rect">
            <a:avLst/>
          </a:prstGeom>
          <a:noFill/>
        </p:spPr>
      </p:pic>
      <p:pic>
        <p:nvPicPr>
          <p:cNvPr id="5" name="Picture 14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4675" y="3495674"/>
            <a:ext cx="5267325" cy="336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8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8924</TotalTime>
  <Words>817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Comic Sans MS</vt:lpstr>
      <vt:lpstr>Times New Roman</vt:lpstr>
      <vt:lpstr>Wingdings</vt:lpstr>
      <vt:lpstr>Office Theme</vt:lpstr>
      <vt:lpstr> MESOPOTAMIAN CIVILIZATION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Thank You and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and Development: An Overview</dc:title>
  <dc:creator>Comhut</dc:creator>
  <cp:lastModifiedBy>Microsoft Office User</cp:lastModifiedBy>
  <cp:revision>699</cp:revision>
  <dcterms:created xsi:type="dcterms:W3CDTF">2018-06-30T12:55:26Z</dcterms:created>
  <dcterms:modified xsi:type="dcterms:W3CDTF">2023-02-06T15:44:14Z</dcterms:modified>
</cp:coreProperties>
</file>