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430" r:id="rId4"/>
    <p:sldId id="398" r:id="rId5"/>
    <p:sldId id="427" r:id="rId6"/>
    <p:sldId id="425" r:id="rId7"/>
    <p:sldId id="422" r:id="rId8"/>
    <p:sldId id="416" r:id="rId9"/>
    <p:sldId id="405" r:id="rId10"/>
    <p:sldId id="418" r:id="rId11"/>
    <p:sldId id="420" r:id="rId12"/>
    <p:sldId id="408" r:id="rId13"/>
    <p:sldId id="431" r:id="rId14"/>
    <p:sldId id="419" r:id="rId15"/>
    <p:sldId id="423" r:id="rId16"/>
    <p:sldId id="429" r:id="rId17"/>
    <p:sldId id="322" r:id="rId18"/>
    <p:sldId id="432" r:id="rId19"/>
    <p:sldId id="311" r:id="rId20"/>
    <p:sldId id="433" r:id="rId21"/>
    <p:sldId id="323" r:id="rId22"/>
    <p:sldId id="3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88689" autoAdjust="0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B6C75-79E6-4226-9EFE-411F371D0F1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4A2F484-C87E-48C2-8C56-5A9CB81451D9}">
      <dgm:prSet phldrT="[Text]"/>
      <dgm:spPr/>
      <dgm:t>
        <a:bodyPr/>
        <a:lstStyle/>
        <a:p>
          <a:r>
            <a:rPr lang="en-US" dirty="0"/>
            <a:t>Road and building </a:t>
          </a:r>
        </a:p>
      </dgm:t>
    </dgm:pt>
    <dgm:pt modelId="{926A5892-0406-41EF-8CCF-90EB22779519}" type="parTrans" cxnId="{292B1FB4-2570-48ED-8EA2-7450D3B5163E}">
      <dgm:prSet/>
      <dgm:spPr/>
      <dgm:t>
        <a:bodyPr/>
        <a:lstStyle/>
        <a:p>
          <a:endParaRPr lang="en-US"/>
        </a:p>
      </dgm:t>
    </dgm:pt>
    <dgm:pt modelId="{F9022A14-055E-490F-A76C-B674C8F88383}" type="sibTrans" cxnId="{292B1FB4-2570-48ED-8EA2-7450D3B5163E}">
      <dgm:prSet/>
      <dgm:spPr/>
      <dgm:t>
        <a:bodyPr/>
        <a:lstStyle/>
        <a:p>
          <a:endParaRPr lang="en-US"/>
        </a:p>
      </dgm:t>
    </dgm:pt>
    <dgm:pt modelId="{5FA40EBF-B560-43D1-9B4D-D4D411065D50}">
      <dgm:prSet phldrT="[Text]"/>
      <dgm:spPr/>
      <dgm:t>
        <a:bodyPr/>
        <a:lstStyle/>
        <a:p>
          <a:r>
            <a:rPr lang="en-US" dirty="0"/>
            <a:t>Medicine</a:t>
          </a:r>
        </a:p>
      </dgm:t>
    </dgm:pt>
    <dgm:pt modelId="{30403AF6-F9BC-4030-91DE-CFBAA81FEEAC}" type="parTrans" cxnId="{B0BC96A9-56F5-448D-98B8-4076BDF1995E}">
      <dgm:prSet/>
      <dgm:spPr/>
      <dgm:t>
        <a:bodyPr/>
        <a:lstStyle/>
        <a:p>
          <a:endParaRPr lang="en-US"/>
        </a:p>
      </dgm:t>
    </dgm:pt>
    <dgm:pt modelId="{8CE421B2-F62A-4B18-8025-AA538ABF411C}" type="sibTrans" cxnId="{B0BC96A9-56F5-448D-98B8-4076BDF1995E}">
      <dgm:prSet/>
      <dgm:spPr/>
      <dgm:t>
        <a:bodyPr/>
        <a:lstStyle/>
        <a:p>
          <a:endParaRPr lang="en-US"/>
        </a:p>
      </dgm:t>
    </dgm:pt>
    <dgm:pt modelId="{215182A4-DE3B-4A6D-912F-87B791FF1753}">
      <dgm:prSet phldrT="[Text]"/>
      <dgm:spPr/>
      <dgm:t>
        <a:bodyPr/>
        <a:lstStyle/>
        <a:p>
          <a:r>
            <a:rPr lang="en-US" dirty="0"/>
            <a:t>Agriculture</a:t>
          </a:r>
        </a:p>
      </dgm:t>
    </dgm:pt>
    <dgm:pt modelId="{FC8F45A5-E432-4435-98AA-02D5F37A1658}" type="parTrans" cxnId="{492A3FE8-4C83-4214-94CE-537442636C7A}">
      <dgm:prSet/>
      <dgm:spPr/>
      <dgm:t>
        <a:bodyPr/>
        <a:lstStyle/>
        <a:p>
          <a:endParaRPr lang="en-US"/>
        </a:p>
      </dgm:t>
    </dgm:pt>
    <dgm:pt modelId="{E19A31B2-7487-47BE-8FE3-3BA17B6091D8}" type="sibTrans" cxnId="{492A3FE8-4C83-4214-94CE-537442636C7A}">
      <dgm:prSet/>
      <dgm:spPr/>
      <dgm:t>
        <a:bodyPr/>
        <a:lstStyle/>
        <a:p>
          <a:endParaRPr lang="en-US"/>
        </a:p>
      </dgm:t>
    </dgm:pt>
    <dgm:pt modelId="{CB4F855A-D35B-4102-9CA4-BF0799C92045}" type="pres">
      <dgm:prSet presAssocID="{295B6C75-79E6-4226-9EFE-411F371D0F1B}" presName="compositeShape" presStyleCnt="0">
        <dgm:presLayoutVars>
          <dgm:chMax val="7"/>
          <dgm:dir/>
          <dgm:resizeHandles val="exact"/>
        </dgm:presLayoutVars>
      </dgm:prSet>
      <dgm:spPr/>
    </dgm:pt>
    <dgm:pt modelId="{47A950AD-5625-4CC2-A491-388FFD6B6FFD}" type="pres">
      <dgm:prSet presAssocID="{295B6C75-79E6-4226-9EFE-411F371D0F1B}" presName="wedge1" presStyleLbl="node1" presStyleIdx="0" presStyleCnt="3"/>
      <dgm:spPr/>
    </dgm:pt>
    <dgm:pt modelId="{12CC05FE-01BA-4BF0-B9B8-BCE6A2B9FF1D}" type="pres">
      <dgm:prSet presAssocID="{295B6C75-79E6-4226-9EFE-411F371D0F1B}" presName="dummy1a" presStyleCnt="0"/>
      <dgm:spPr/>
    </dgm:pt>
    <dgm:pt modelId="{CD9EEB3B-D606-4A66-BDCE-7F8192C64CFC}" type="pres">
      <dgm:prSet presAssocID="{295B6C75-79E6-4226-9EFE-411F371D0F1B}" presName="dummy1b" presStyleCnt="0"/>
      <dgm:spPr/>
    </dgm:pt>
    <dgm:pt modelId="{8AB2EDEA-627F-4A7D-A308-E45B30C573F1}" type="pres">
      <dgm:prSet presAssocID="{295B6C75-79E6-4226-9EFE-411F371D0F1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78C1FF-B35D-4013-A5CA-7E087ADB430B}" type="pres">
      <dgm:prSet presAssocID="{295B6C75-79E6-4226-9EFE-411F371D0F1B}" presName="wedge2" presStyleLbl="node1" presStyleIdx="1" presStyleCnt="3"/>
      <dgm:spPr/>
    </dgm:pt>
    <dgm:pt modelId="{A1D3FCA9-4777-4C2B-A080-8AF301244870}" type="pres">
      <dgm:prSet presAssocID="{295B6C75-79E6-4226-9EFE-411F371D0F1B}" presName="dummy2a" presStyleCnt="0"/>
      <dgm:spPr/>
    </dgm:pt>
    <dgm:pt modelId="{7BF87FA7-076C-48E6-B9F1-60329E11C3AC}" type="pres">
      <dgm:prSet presAssocID="{295B6C75-79E6-4226-9EFE-411F371D0F1B}" presName="dummy2b" presStyleCnt="0"/>
      <dgm:spPr/>
    </dgm:pt>
    <dgm:pt modelId="{7D79B2CA-E5B9-447E-A9C7-A7AFE1B1992E}" type="pres">
      <dgm:prSet presAssocID="{295B6C75-79E6-4226-9EFE-411F371D0F1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A92D34-17DE-4B7E-9FB3-04D901BF82C0}" type="pres">
      <dgm:prSet presAssocID="{295B6C75-79E6-4226-9EFE-411F371D0F1B}" presName="wedge3" presStyleLbl="node1" presStyleIdx="2" presStyleCnt="3"/>
      <dgm:spPr/>
    </dgm:pt>
    <dgm:pt modelId="{8F6DDD10-1437-4D95-95A5-B71073D465DC}" type="pres">
      <dgm:prSet presAssocID="{295B6C75-79E6-4226-9EFE-411F371D0F1B}" presName="dummy3a" presStyleCnt="0"/>
      <dgm:spPr/>
    </dgm:pt>
    <dgm:pt modelId="{4F432DAB-ABCE-45E9-8E48-0A3C14549820}" type="pres">
      <dgm:prSet presAssocID="{295B6C75-79E6-4226-9EFE-411F371D0F1B}" presName="dummy3b" presStyleCnt="0"/>
      <dgm:spPr/>
    </dgm:pt>
    <dgm:pt modelId="{97BE6D74-E605-4040-AD36-E7F2842A6980}" type="pres">
      <dgm:prSet presAssocID="{295B6C75-79E6-4226-9EFE-411F371D0F1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A953DE6-65E8-467C-A61F-AA50C2F148D9}" type="pres">
      <dgm:prSet presAssocID="{F9022A14-055E-490F-A76C-B674C8F88383}" presName="arrowWedge1" presStyleLbl="fgSibTrans2D1" presStyleIdx="0" presStyleCnt="3"/>
      <dgm:spPr/>
    </dgm:pt>
    <dgm:pt modelId="{9677E616-963D-4AB8-9291-D7862E605C22}" type="pres">
      <dgm:prSet presAssocID="{8CE421B2-F62A-4B18-8025-AA538ABF411C}" presName="arrowWedge2" presStyleLbl="fgSibTrans2D1" presStyleIdx="1" presStyleCnt="3"/>
      <dgm:spPr/>
    </dgm:pt>
    <dgm:pt modelId="{69D258C4-9363-4148-B289-57AA920E5B50}" type="pres">
      <dgm:prSet presAssocID="{E19A31B2-7487-47BE-8FE3-3BA17B6091D8}" presName="arrowWedge3" presStyleLbl="fgSibTrans2D1" presStyleIdx="2" presStyleCnt="3"/>
      <dgm:spPr/>
    </dgm:pt>
  </dgm:ptLst>
  <dgm:cxnLst>
    <dgm:cxn modelId="{5A6CB026-68AF-4211-8E88-24F07A3B64E1}" type="presOf" srcId="{E4A2F484-C87E-48C2-8C56-5A9CB81451D9}" destId="{47A950AD-5625-4CC2-A491-388FFD6B6FFD}" srcOrd="0" destOrd="0" presId="urn:microsoft.com/office/officeart/2005/8/layout/cycle8"/>
    <dgm:cxn modelId="{47529E33-11FA-463A-AF8E-714DBBD0177D}" type="presOf" srcId="{295B6C75-79E6-4226-9EFE-411F371D0F1B}" destId="{CB4F855A-D35B-4102-9CA4-BF0799C92045}" srcOrd="0" destOrd="0" presId="urn:microsoft.com/office/officeart/2005/8/layout/cycle8"/>
    <dgm:cxn modelId="{7CEFBF9E-DC7E-412D-B357-C160C47D4D26}" type="presOf" srcId="{5FA40EBF-B560-43D1-9B4D-D4D411065D50}" destId="{7D79B2CA-E5B9-447E-A9C7-A7AFE1B1992E}" srcOrd="1" destOrd="0" presId="urn:microsoft.com/office/officeart/2005/8/layout/cycle8"/>
    <dgm:cxn modelId="{B0BC96A9-56F5-448D-98B8-4076BDF1995E}" srcId="{295B6C75-79E6-4226-9EFE-411F371D0F1B}" destId="{5FA40EBF-B560-43D1-9B4D-D4D411065D50}" srcOrd="1" destOrd="0" parTransId="{30403AF6-F9BC-4030-91DE-CFBAA81FEEAC}" sibTransId="{8CE421B2-F62A-4B18-8025-AA538ABF411C}"/>
    <dgm:cxn modelId="{292B1FB4-2570-48ED-8EA2-7450D3B5163E}" srcId="{295B6C75-79E6-4226-9EFE-411F371D0F1B}" destId="{E4A2F484-C87E-48C2-8C56-5A9CB81451D9}" srcOrd="0" destOrd="0" parTransId="{926A5892-0406-41EF-8CCF-90EB22779519}" sibTransId="{F9022A14-055E-490F-A76C-B674C8F88383}"/>
    <dgm:cxn modelId="{F64374B7-3E16-4C71-BF95-9EFB25821D3D}" type="presOf" srcId="{5FA40EBF-B560-43D1-9B4D-D4D411065D50}" destId="{8B78C1FF-B35D-4013-A5CA-7E087ADB430B}" srcOrd="0" destOrd="0" presId="urn:microsoft.com/office/officeart/2005/8/layout/cycle8"/>
    <dgm:cxn modelId="{AB302EBE-3645-413F-BD03-88D50DB271D6}" type="presOf" srcId="{215182A4-DE3B-4A6D-912F-87B791FF1753}" destId="{97BE6D74-E605-4040-AD36-E7F2842A6980}" srcOrd="1" destOrd="0" presId="urn:microsoft.com/office/officeart/2005/8/layout/cycle8"/>
    <dgm:cxn modelId="{70201BD8-CF57-4514-BA9C-17E84DF6477D}" type="presOf" srcId="{215182A4-DE3B-4A6D-912F-87B791FF1753}" destId="{34A92D34-17DE-4B7E-9FB3-04D901BF82C0}" srcOrd="0" destOrd="0" presId="urn:microsoft.com/office/officeart/2005/8/layout/cycle8"/>
    <dgm:cxn modelId="{492A3FE8-4C83-4214-94CE-537442636C7A}" srcId="{295B6C75-79E6-4226-9EFE-411F371D0F1B}" destId="{215182A4-DE3B-4A6D-912F-87B791FF1753}" srcOrd="2" destOrd="0" parTransId="{FC8F45A5-E432-4435-98AA-02D5F37A1658}" sibTransId="{E19A31B2-7487-47BE-8FE3-3BA17B6091D8}"/>
    <dgm:cxn modelId="{C618FDFD-C883-4982-8B0F-03BEECAAD283}" type="presOf" srcId="{E4A2F484-C87E-48C2-8C56-5A9CB81451D9}" destId="{8AB2EDEA-627F-4A7D-A308-E45B30C573F1}" srcOrd="1" destOrd="0" presId="urn:microsoft.com/office/officeart/2005/8/layout/cycle8"/>
    <dgm:cxn modelId="{C49EF163-4CEC-441D-B43E-F32A9E5F8B87}" type="presParOf" srcId="{CB4F855A-D35B-4102-9CA4-BF0799C92045}" destId="{47A950AD-5625-4CC2-A491-388FFD6B6FFD}" srcOrd="0" destOrd="0" presId="urn:microsoft.com/office/officeart/2005/8/layout/cycle8"/>
    <dgm:cxn modelId="{6992C03C-D2FB-4995-92AC-722A63B122E7}" type="presParOf" srcId="{CB4F855A-D35B-4102-9CA4-BF0799C92045}" destId="{12CC05FE-01BA-4BF0-B9B8-BCE6A2B9FF1D}" srcOrd="1" destOrd="0" presId="urn:microsoft.com/office/officeart/2005/8/layout/cycle8"/>
    <dgm:cxn modelId="{1CE5C40F-7427-48CF-944A-05A1D0289FF4}" type="presParOf" srcId="{CB4F855A-D35B-4102-9CA4-BF0799C92045}" destId="{CD9EEB3B-D606-4A66-BDCE-7F8192C64CFC}" srcOrd="2" destOrd="0" presId="urn:microsoft.com/office/officeart/2005/8/layout/cycle8"/>
    <dgm:cxn modelId="{8612A11B-1475-4434-8420-2C4DF2C762BC}" type="presParOf" srcId="{CB4F855A-D35B-4102-9CA4-BF0799C92045}" destId="{8AB2EDEA-627F-4A7D-A308-E45B30C573F1}" srcOrd="3" destOrd="0" presId="urn:microsoft.com/office/officeart/2005/8/layout/cycle8"/>
    <dgm:cxn modelId="{732B32E0-7471-4E08-8A1D-8374998BF1C8}" type="presParOf" srcId="{CB4F855A-D35B-4102-9CA4-BF0799C92045}" destId="{8B78C1FF-B35D-4013-A5CA-7E087ADB430B}" srcOrd="4" destOrd="0" presId="urn:microsoft.com/office/officeart/2005/8/layout/cycle8"/>
    <dgm:cxn modelId="{9AB958D6-FB0A-44BD-A056-77617CEC7304}" type="presParOf" srcId="{CB4F855A-D35B-4102-9CA4-BF0799C92045}" destId="{A1D3FCA9-4777-4C2B-A080-8AF301244870}" srcOrd="5" destOrd="0" presId="urn:microsoft.com/office/officeart/2005/8/layout/cycle8"/>
    <dgm:cxn modelId="{FEB88743-4B49-418A-81BE-CC37B686A290}" type="presParOf" srcId="{CB4F855A-D35B-4102-9CA4-BF0799C92045}" destId="{7BF87FA7-076C-48E6-B9F1-60329E11C3AC}" srcOrd="6" destOrd="0" presId="urn:microsoft.com/office/officeart/2005/8/layout/cycle8"/>
    <dgm:cxn modelId="{429606C8-91CC-451F-8409-4A16EC2F23C2}" type="presParOf" srcId="{CB4F855A-D35B-4102-9CA4-BF0799C92045}" destId="{7D79B2CA-E5B9-447E-A9C7-A7AFE1B1992E}" srcOrd="7" destOrd="0" presId="urn:microsoft.com/office/officeart/2005/8/layout/cycle8"/>
    <dgm:cxn modelId="{3FCE24A7-67D6-475A-B633-5FFE0082B4DD}" type="presParOf" srcId="{CB4F855A-D35B-4102-9CA4-BF0799C92045}" destId="{34A92D34-17DE-4B7E-9FB3-04D901BF82C0}" srcOrd="8" destOrd="0" presId="urn:microsoft.com/office/officeart/2005/8/layout/cycle8"/>
    <dgm:cxn modelId="{CE9D4474-31BA-429D-937B-51B38A748214}" type="presParOf" srcId="{CB4F855A-D35B-4102-9CA4-BF0799C92045}" destId="{8F6DDD10-1437-4D95-95A5-B71073D465DC}" srcOrd="9" destOrd="0" presId="urn:microsoft.com/office/officeart/2005/8/layout/cycle8"/>
    <dgm:cxn modelId="{94CEE8C9-86BA-4865-8692-C6948CB502CD}" type="presParOf" srcId="{CB4F855A-D35B-4102-9CA4-BF0799C92045}" destId="{4F432DAB-ABCE-45E9-8E48-0A3C14549820}" srcOrd="10" destOrd="0" presId="urn:microsoft.com/office/officeart/2005/8/layout/cycle8"/>
    <dgm:cxn modelId="{21462BA8-A9B7-4C1E-913F-431D2E44D95F}" type="presParOf" srcId="{CB4F855A-D35B-4102-9CA4-BF0799C92045}" destId="{97BE6D74-E605-4040-AD36-E7F2842A6980}" srcOrd="11" destOrd="0" presId="urn:microsoft.com/office/officeart/2005/8/layout/cycle8"/>
    <dgm:cxn modelId="{82C34969-860C-4E99-97A4-D3D6169D5B15}" type="presParOf" srcId="{CB4F855A-D35B-4102-9CA4-BF0799C92045}" destId="{4A953DE6-65E8-467C-A61F-AA50C2F148D9}" srcOrd="12" destOrd="0" presId="urn:microsoft.com/office/officeart/2005/8/layout/cycle8"/>
    <dgm:cxn modelId="{A9CAAC2D-620E-4E6F-A50D-1DC31EBB4846}" type="presParOf" srcId="{CB4F855A-D35B-4102-9CA4-BF0799C92045}" destId="{9677E616-963D-4AB8-9291-D7862E605C22}" srcOrd="13" destOrd="0" presId="urn:microsoft.com/office/officeart/2005/8/layout/cycle8"/>
    <dgm:cxn modelId="{0705363E-A2E1-4BAD-AE1D-8C28894C8D88}" type="presParOf" srcId="{CB4F855A-D35B-4102-9CA4-BF0799C92045}" destId="{69D258C4-9363-4148-B289-57AA920E5B5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50AD-5625-4CC2-A491-388FFD6B6FFD}">
      <dsp:nvSpPr>
        <dsp:cNvPr id="0" name=""/>
        <dsp:cNvSpPr/>
      </dsp:nvSpPr>
      <dsp:spPr>
        <a:xfrm>
          <a:off x="2334721" y="312911"/>
          <a:ext cx="4043785" cy="404378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Road and building </a:t>
          </a:r>
        </a:p>
      </dsp:txBody>
      <dsp:txXfrm>
        <a:off x="4465892" y="1169809"/>
        <a:ext cx="1444209" cy="1203507"/>
      </dsp:txXfrm>
    </dsp:sp>
    <dsp:sp modelId="{8B78C1FF-B35D-4013-A5CA-7E087ADB430B}">
      <dsp:nvSpPr>
        <dsp:cNvPr id="0" name=""/>
        <dsp:cNvSpPr/>
      </dsp:nvSpPr>
      <dsp:spPr>
        <a:xfrm>
          <a:off x="2251438" y="457332"/>
          <a:ext cx="4043785" cy="404378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Medicine</a:t>
          </a:r>
        </a:p>
      </dsp:txBody>
      <dsp:txXfrm>
        <a:off x="3214244" y="3080979"/>
        <a:ext cx="2166313" cy="1059086"/>
      </dsp:txXfrm>
    </dsp:sp>
    <dsp:sp modelId="{34A92D34-17DE-4B7E-9FB3-04D901BF82C0}">
      <dsp:nvSpPr>
        <dsp:cNvPr id="0" name=""/>
        <dsp:cNvSpPr/>
      </dsp:nvSpPr>
      <dsp:spPr>
        <a:xfrm>
          <a:off x="2168155" y="312911"/>
          <a:ext cx="4043785" cy="404378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Agriculture</a:t>
          </a:r>
        </a:p>
      </dsp:txBody>
      <dsp:txXfrm>
        <a:off x="2636560" y="1169809"/>
        <a:ext cx="1444209" cy="1203507"/>
      </dsp:txXfrm>
    </dsp:sp>
    <dsp:sp modelId="{4A953DE6-65E8-467C-A61F-AA50C2F148D9}">
      <dsp:nvSpPr>
        <dsp:cNvPr id="0" name=""/>
        <dsp:cNvSpPr/>
      </dsp:nvSpPr>
      <dsp:spPr>
        <a:xfrm>
          <a:off x="2084725" y="62582"/>
          <a:ext cx="4544444" cy="454444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7E616-963D-4AB8-9291-D7862E605C22}">
      <dsp:nvSpPr>
        <dsp:cNvPr id="0" name=""/>
        <dsp:cNvSpPr/>
      </dsp:nvSpPr>
      <dsp:spPr>
        <a:xfrm>
          <a:off x="2001108" y="206747"/>
          <a:ext cx="4544444" cy="454444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258C4-9363-4148-B289-57AA920E5B50}">
      <dsp:nvSpPr>
        <dsp:cNvPr id="0" name=""/>
        <dsp:cNvSpPr/>
      </dsp:nvSpPr>
      <dsp:spPr>
        <a:xfrm>
          <a:off x="1917492" y="62582"/>
          <a:ext cx="4544444" cy="454444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D36E1-EF8B-4460-A807-FAC34CAA5495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85AB-61AD-4EF6-877A-7996360AC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F88E34D-B373-794E-A244-53F76535FB82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A525E2B-9DF4-5F43-BE42-42E64FB2D96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AF421896-EFE9-9E4D-BB5E-85BD08BA7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2F2CE7EE-E06A-D04E-872D-A87614B09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F6F1250E-CF71-1044-B445-6698B488D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7D956BFF-1FFF-C847-B54C-7F1B1DC9F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EB3575C9-C3AB-AB43-B817-B136B5791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4447C683-838B-E24A-9082-75C476160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AB69CF74-5E99-274D-A6FF-F7B027F49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C3BC48E5-2CB3-5340-AB11-BCD10BAD3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A91483E2-6C07-AC45-85FA-0B220BF4E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0632E4AB-7DC8-FF46-B3DC-FF4A7AC2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E68587F0-F250-784A-AF29-40E096568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C332C33A-8F74-0546-A9AB-EB56BE43A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DE0F2CC2-CE98-014A-8ABB-1C6105EC9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3DE62C53-E937-CD42-8BDC-688E4EA83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8EA2840F-1242-E94E-B600-6169E24A5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0A8BFDFD-6219-CB43-B628-1122A99DD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D42AAC59-AF53-B744-AC01-5BA9283DC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B1F09210-F0FC-BC4D-B843-0ECDF0C2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A5376DA2-DC1C-1640-842C-EAAB44471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2818B164-7CCE-D744-B8CB-E6D6CF18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4B911EE9-16DA-9547-ACFE-65C01DA06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892A63DB-C534-2C48-A1C1-C951050F1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787FCBD6-23C9-5D49-852A-F79279288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9B00B17E-D168-634E-88D1-652F15B86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C4D10280-45DB-FF46-ADF2-EAFF1C8CC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22A9932F-E45B-9E43-9BB8-090242803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1654445C-FA31-AC43-91A8-16B034183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A86F472A-C786-0A4F-BD43-66F23DEFB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B63F8727-96CD-BA4F-84E7-6FA5AB593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AB8199EF-49FA-954F-AFBB-B85F74926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BD451FB4-580D-A248-8D65-038103C95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3207ED04-093B-C647-A06E-F9B3E5746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F8C14FDD-415A-AA44-A2EA-106E1C71D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B44C963D-E00F-D848-84B6-D123D25E9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EF18E934-0578-1E48-95CC-379958D58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252F2CC8-584F-A94D-975C-D0FAC9482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A81A1E5D-13C9-3545-92A8-F620CC113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E1F7771E-CF1A-2C41-A7D1-9D6463355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12FAA6A2-1048-AB49-8D9F-6647488B5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75F586C8-7166-AC4C-BDCB-A4D702200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DAF9CC94-A663-5C4C-9868-A9D7E4AE5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C7F85DAA-BBBA-924D-A6B4-978E79986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19CA4384-9894-FE41-ADF3-020DAED27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A4DD18E5-7424-AC4F-8588-6C81D3C03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82AF5922-07DF-8F49-AC5C-5745A326F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E2C7F829-649D-2D4F-A108-21FC773E7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008470DB-9928-234B-97E7-884D40343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A474B6EF-D79A-934C-8E33-4B83BD30F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5707839C-059C-044C-92FA-0FFE0219D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46050113-1410-544C-83AC-3CC73C71D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35074F08-8E6B-7343-8C3B-CFDEF721A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9E3DAB24-EF87-6443-9D9F-F7991AAE2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AAF65761-FB8B-FD43-98FA-530CC029E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4DF225FB-1D9A-F344-8A27-68BAF17B3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0D29B474-C4D1-444B-B34A-66DA1E18E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2B8CD55B-8092-8943-80D3-3A893413F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840980F1-615A-F442-9D8F-FBE2E70BC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467D49BA-7945-714B-A682-569455EF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C1D17A2B-3F0E-7141-90A2-2DC7F906B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B2831AA6-0E24-B340-8416-EA0AB648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80AF3165-C60E-1949-9DC1-06272BF59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3D94321F-9458-EE4C-8A7D-24736737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85CE6C81-121E-5441-903F-F0C72CAE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Helvetica" pitchFamily="2" charset="0"/>
            </a:endParaRPr>
          </a:p>
        </p:txBody>
      </p:sp>
      <p:sp>
        <p:nvSpPr>
          <p:cNvPr id="6969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970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itchFamily="16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86E20862-6FF2-4442-B611-DD20A8ED02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9C0FB7E6-13D1-234C-BAE6-523388BE1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BE85C5A3-214F-0B4C-B65A-BB8C57FDC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0CB13-F508-2C42-B1A2-BD3F061B68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70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E0ACCE4A-4251-B14D-ABA7-5AF972F28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6B267862-8213-2E46-AAA6-1F5929EE3A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8D76E2A6-3386-E145-AED3-02E58B727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5E42-4BA7-7247-BD89-03E7E4C6A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0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55A2154B-BA31-F949-9787-E34803545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FDD90BCE-88F4-5B46-A718-D144757E22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193C3811-2528-7645-9E03-50B085765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0824D-17BD-AC49-BFA1-CE53B68A2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2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C9403532-2D6A-874E-A906-1DF99341B7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FEF095A8-E942-3548-AD43-5C2835E916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0106F5D4-6508-EE4D-9FA7-1E7676BBD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1F4A-A80F-274B-973C-BC96F8355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58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45D0BFB1-14A4-C743-AB61-038745AB8E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B22A18E2-84E8-594B-A9FB-8134F6E6E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3504D154-ECB2-2244-AD93-C144D94F5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FBE79-9C91-FD49-8489-AF3FDE9F8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1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CE0E1036-8887-5946-8DBA-1443E77319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0127F0D9-F608-8245-B702-23433893A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95E0A69F-4D4D-BC47-BF5D-5FD7F06F4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4F5C3-85EB-BB48-A35E-C18EB42FEE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185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7E01418D-0CA3-C241-8557-12969B4EF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54FC20E5-72F3-6E4F-9EE9-2B1E0C46B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A4921B8-F22C-CD41-8606-D02B6BBA9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46634-8B23-D948-840C-0D6AB6C42C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59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DDF46E97-C5A4-9C4E-B2EC-794206230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612B4BA0-F7B6-3D44-936D-8736B3EAF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67F6D472-877A-6F42-8426-80B2CFADD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81564-70EB-A349-8E3D-37F1BCE49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21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6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6D647C4B-9EEC-324F-8B49-DB50E99F8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DC8057B4-F983-F848-956D-A48FF5819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23B1882F-CC85-8A44-9AC8-C12208290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BBFA2-9CEA-784B-9CDE-A63B4E40C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732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C8F6BBAF-39D6-414E-B176-7781427D3D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3B1EE6DE-FC8F-0F46-8657-616F4A77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CD17EE20-BCB1-5544-8983-0E43C6A54E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60453-D35A-354E-8487-D4C4FE59A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03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6034" y="533400"/>
            <a:ext cx="2719917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2051" y="533400"/>
            <a:ext cx="7960783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F776AB4A-88DE-1747-8AAC-8408D554F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D1EA064-F5F5-E244-B9D5-45C3022C76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F6538FCD-0B87-7E49-AB82-B605274A6D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74F4A-9025-3041-A33A-2F8417A21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20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1F4F-1F3C-8143-99F2-E59185CE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D935-E78D-6A46-A6E0-BFFC978B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E99E-5DDB-6546-8ED5-FA86E5C5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762D2F-837F-8F44-8D56-E740EB3DE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12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E01C-CF52-8B4D-987D-D066F611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EF04-1C75-5449-94D5-AA988A8A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5B8D-42A3-2544-AFFF-44C357AD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8AD7BC-2ECB-2142-9C22-2D095630A2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58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B250-0A2F-D141-BDF9-62CED812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E455-27EB-F441-ABC1-9CFDCD1A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E0F5-52DC-7544-B095-61BD1DD9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866CF3-3D44-F04C-89DE-AC83EC187A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803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0959-A6CE-8943-BBF2-D3D4A026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2B85F-3290-0D43-A825-5AEB9312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391BD-714B-A341-82C4-27C355F5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879DC1-69AB-F742-B629-DE230B0B2B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677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C8703-3623-E74E-BB2F-FF0BBBD9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7CBAE-BBC5-DD43-AEBA-EE34EF38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CF3D2-34AE-1E46-B287-5B030738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D73C16-5D80-D44B-A13C-911054BF2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555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A5CFC-D043-FA4F-A981-318DEF1A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18E97-9386-5B49-BC8D-E9C3C6BF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1E1C-E053-A14F-B033-305A377A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26BD50-1C8F-F440-B940-93880AB70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53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C1CC2-4AC9-254F-B93E-CF3E047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F9EE-F9B4-0240-B074-DD129B32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A20B-C3B0-9641-A10E-6C3EFCE4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AD193F-2475-0546-8C9F-12C9193B4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89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5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97A24-A064-B249-A9AD-8F27AFAC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7AB02-B141-E247-9ACD-AF3A55D3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22C7-C459-4742-ACB5-E8BC422B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F96FF0-8069-1245-8619-D56544FBF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95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01B0-E5C2-F444-B8DC-8A5949FF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6CD14-7B61-704A-AB0B-CF10A782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E1330-62A3-2E49-8438-24E2464C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DEC707A-2B49-584B-9D4E-C59E8972D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139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3540-54CB-144B-8FFE-E95F3F72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1ECE-ED3C-D640-AD27-C5C20D74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1E09-8CEF-5347-A4AF-D7CC4F4D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E63DD33-06CE-F640-A6C0-A0BED6458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3476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D9E9-2B8E-004F-B456-A034E718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BFE2-5B9E-1349-9332-10A89666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2F7A5-5D55-6241-A5AE-A1E799D7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BD9B46D-6C05-9E4B-990D-83E4B6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884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416051" y="1766888"/>
            <a:ext cx="10358967" cy="41132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17916C-544E-BE46-91AE-A02531AF0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7B41C2-CC6F-6A46-B99E-58CD8C1BB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8838E0-95B4-094D-AA96-8D599FA127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59DAB0-9AB5-A547-861F-7C433931A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41510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1" y="227013"/>
            <a:ext cx="99695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367" y="1598613"/>
            <a:ext cx="9848851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367" y="3922714"/>
            <a:ext cx="9848851" cy="2173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CA90A-E1D0-914A-91AF-1B8B4E0BB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033C0-B15C-DD42-8726-2618153A3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469AC-F07D-2249-956B-B97D3C96A6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2878E-D994-3C44-9F2E-DB6010FDD8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7350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1" y="227013"/>
            <a:ext cx="99695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367" y="1598613"/>
            <a:ext cx="4821767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334" y="1598613"/>
            <a:ext cx="4823884" cy="4497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29918-1186-D24B-B21A-B15AE6594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2FB57-B175-B540-B817-315133B70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B03C4-DE32-3645-8EFD-D7B0BF557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53188-D76E-A64F-B97B-95EA5D76A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8805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1" y="227013"/>
            <a:ext cx="99695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1367" y="1598613"/>
            <a:ext cx="4821767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76334" y="1598613"/>
            <a:ext cx="4823884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51367" y="3922714"/>
            <a:ext cx="9848851" cy="2173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17B388-2811-ED45-A931-9E4DA7AB24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9AAB85-45A1-5B43-99B9-D6FF86E46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3421683-59F8-254A-B503-4699AE866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9D8B5-DD9D-B34E-9F13-040276300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08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C15C-6EBF-4007-BAE4-24CFBECCCC74}" type="datetimeFigureOut">
              <a:rPr lang="en-US" smtClean="0"/>
              <a:pPr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8C787C7-A219-DC46-AA45-6A61E0EE1276}"/>
              </a:ext>
            </a:extLst>
          </p:cNvPr>
          <p:cNvGrpSpPr>
            <a:grpSpLocks/>
          </p:cNvGrpSpPr>
          <p:nvPr/>
        </p:nvGrpSpPr>
        <p:grpSpPr bwMode="auto">
          <a:xfrm>
            <a:off x="1" y="1"/>
            <a:ext cx="12196233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9A287D5F-A42B-444D-BE12-87D6F27D48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8B77570A-B51E-B241-8C2B-27D4583879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E0A7261B-B65B-DC44-86D7-6023BE42B3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DD15ACE6-29BF-9F47-B208-DD8A797D61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7BAC7F2F-0B94-B14F-8285-F3915D90BA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7D5EF74F-990F-BF4A-88CB-976725A41A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7377DE81-A99E-AA42-8B3D-DB03540A2C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68E0695A-AC8C-AD49-A6B7-3BF0DC5856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479F2876-1329-8142-8C2F-28C84BF271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6CB6F89F-3FF5-EA45-A2BC-E6D0B058D4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8AB1D85D-0B4C-264D-AAAC-22BDAF6C27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0C1BC3BF-21DE-D941-95D9-52FE71A9FE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6457313A-4CFF-FD41-881F-AD58B13FC5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7CC7E55B-1B62-B746-A9A9-B103EBBCF8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1CDF76AE-65B5-C248-BA71-853833B211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7BC01EDE-AA2D-204A-8241-5FEA778E5A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6E3FEBAD-D31D-904B-A4D8-D039591C01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E82F5714-7D78-D24F-979E-CE4476518A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BA295982-398A-584A-8153-7A904DB546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DFFB0BFF-C6AC-9247-A314-9145CDFBB0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31FD9BB1-0CE3-704C-88B6-5CEA176595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2D4F6342-FB98-0141-A6EA-C0055A2869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4EBDC7DE-2951-2E45-8AE2-8DC9B17AB8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4525E947-6915-C94B-9666-574379F2A0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C0F5FE7E-43E5-D74C-A03C-AED8AC8F00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4C227C0F-4933-564D-96D4-A4639D0D11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F4B6D9A0-1FBC-FE41-B443-184BDEB540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2FD040D4-D166-C54F-B359-6FE67D594C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05B7DEFF-A9BC-294F-A551-AD6C060FCF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4483349C-5ADC-6A4F-B601-CEDEB1593D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726E387F-29C6-DF42-BAA5-47B32189D3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7CC6A3FD-AEA6-0B4D-B300-15BED2EB40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87FFFBAB-AF61-6C4B-9294-2C21F7A349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285FE5F6-26E0-EF4E-B072-6B986350A1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2E489D64-5F26-3D43-A6B0-DCF232E5C3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C835AC14-7559-3746-B225-4D1B0C61A8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99E857FE-7462-524E-A935-B8FAA635B7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64A3B0CB-21D0-1E4E-B2C2-E5545D1DDF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097B0FD5-24F5-4140-82ED-E52485B51E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7E6ACB63-B16C-9F48-A581-8875FB8880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7051C544-D8AD-4849-90FD-9B8BB032F6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C26A4B67-818D-534D-BEAE-D790058C07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E47834C2-8678-8148-8751-89F5BB4A76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425F4F5F-21F9-5547-9C97-75BB7FA45E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FA285281-6D66-AC4F-8454-155B7EF306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509BA424-9FC5-7549-895E-BB596AD24F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E3F7E14F-1A31-6944-87B3-D266BF0152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E5FAC11C-EEC7-3149-BCED-E467207489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42D2C7B4-7156-774A-B9ED-2341ADF943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7817A22B-2675-EE42-9676-D30E3B1BE8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A8B3E0A2-8B98-824C-AE66-5AAF9C57FD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F8B7BC53-684F-CA4F-958D-65B065FADF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2C3BF8CA-A30F-B243-97E8-32300E42A2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ACCADB1B-9043-DE49-9EE8-0FBD937719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66969679-82F4-324A-8568-B234912FD0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9CFFA115-503F-C940-A746-94DB2B2D8A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7A081637-7FBC-1349-84CF-0FF80B46AF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132D6350-2705-B44F-BDCF-1DF4A0FC24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5521B612-08FB-CC4F-9EEB-BCB7476D89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E423D55F-923E-844E-ABC3-A73AC9B249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A8B5E4C4-1F15-3446-939E-5D6E73F928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3B9886F3-E2B1-EF48-894A-9AC1B87D794B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A8F31F25-23A0-214B-A995-D536DB883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62051" y="533401"/>
            <a:ext cx="1088390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5A709F8D-0505-3D4D-A518-1DD9F3ECC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8675" name="Rectangle 67">
            <a:extLst>
              <a:ext uri="{FF2B5EF4-FFF2-40B4-BE49-F238E27FC236}">
                <a16:creationId xmlns:a16="http://schemas.microsoft.com/office/drawing/2014/main" id="{CC28BBB6-5039-0B44-AAF1-7D56CAB0B5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76" name="Rectangle 68">
            <a:extLst>
              <a:ext uri="{FF2B5EF4-FFF2-40B4-BE49-F238E27FC236}">
                <a16:creationId xmlns:a16="http://schemas.microsoft.com/office/drawing/2014/main" id="{D58FAAE7-8E8C-AA45-8876-C6444ED617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77" name="Rectangle 69">
            <a:extLst>
              <a:ext uri="{FF2B5EF4-FFF2-40B4-BE49-F238E27FC236}">
                <a16:creationId xmlns:a16="http://schemas.microsoft.com/office/drawing/2014/main" id="{32E82B30-F1C3-FC41-A350-8E8383DAB6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Helvetica" pitchFamily="2" charset="0"/>
              </a:defRPr>
            </a:lvl1pPr>
          </a:lstStyle>
          <a:p>
            <a:pPr>
              <a:defRPr/>
            </a:pPr>
            <a:fld id="{70CC1264-8C93-3347-9CB0-BFCD97CF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7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019193E-7FF8-E144-9AC0-F63A4F1C2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FE043C0-20AD-944A-9BA8-334B41F67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2C6C9EC-D035-AE44-91B3-A80E3FE9F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170E79-ADE2-7F45-837C-4DAFE37C07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82BE07D-53FF-294F-B3E3-EB76656860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28DD73-7CDF-1344-B598-65AB88FB5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8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c3msgLMo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hDY4KJuv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4705"/>
            <a:ext cx="8875594" cy="106164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Indus Valley Civilization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3075"/>
            <a:ext cx="8875594" cy="3152632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800" b="1" dirty="0"/>
              <a:t>Dr. Md. </a:t>
            </a:r>
            <a:r>
              <a:rPr lang="en-US" sz="2800" b="1" dirty="0" err="1"/>
              <a:t>Faruk</a:t>
            </a:r>
            <a:r>
              <a:rPr lang="en-US" sz="2800" b="1" dirty="0"/>
              <a:t> Shah</a:t>
            </a:r>
          </a:p>
          <a:p>
            <a:r>
              <a:rPr lang="en-US" dirty="0"/>
              <a:t>Adjunct Faculty Member</a:t>
            </a:r>
          </a:p>
          <a:p>
            <a:r>
              <a:rPr lang="en-US" dirty="0"/>
              <a:t>Department of History and Philosophy</a:t>
            </a:r>
          </a:p>
          <a:p>
            <a:r>
              <a:rPr lang="en-US" dirty="0"/>
              <a:t>North South University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600" b="1" dirty="0"/>
              <a:t>Cultural Life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Occupational diversity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Artistic Achievements: </a:t>
            </a:r>
            <a:r>
              <a:rPr lang="en-US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skilled artisans (pottery vessels,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  jewelry and ivory objects)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Dance culture</a:t>
            </a:r>
          </a:p>
          <a:p>
            <a:pPr lvl="1">
              <a:lnSpc>
                <a:spcPct val="20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20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&#10;140, seals                                                     000105AFBig Guy                        B34A635F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5701" y="469900"/>
            <a:ext cx="3416300" cy="3079751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5" name="Picture 14" descr="Image result for economic life image of indus valley civiliz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6800" y="3987801"/>
            <a:ext cx="3505200" cy="2870200"/>
          </a:xfrm>
          <a:prstGeom prst="rect">
            <a:avLst/>
          </a:prstGeom>
          <a:noFill/>
        </p:spPr>
      </p:pic>
      <p:pic>
        <p:nvPicPr>
          <p:cNvPr id="6" name="Picture 5" descr="a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1257" y="3991429"/>
            <a:ext cx="3294742" cy="286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600" b="1" dirty="0"/>
              <a:t>Practice of Science</a:t>
            </a:r>
          </a:p>
          <a:p>
            <a:pPr algn="ctr">
              <a:buNone/>
            </a:pP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20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20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032000" y="1324303"/>
          <a:ext cx="8546662" cy="481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b="1" dirty="0"/>
              <a:t>              </a:t>
            </a:r>
          </a:p>
          <a:p>
            <a:pPr>
              <a:buNone/>
            </a:pPr>
            <a:r>
              <a:rPr lang="en-US" sz="3200" b="1" dirty="0"/>
              <a:t>                        Daily Life </a:t>
            </a:r>
          </a:p>
          <a:p>
            <a:r>
              <a:rPr lang="en-US" sz="3200" dirty="0"/>
              <a:t> </a:t>
            </a:r>
            <a:r>
              <a:rPr lang="en-US" sz="2400" dirty="0"/>
              <a:t>Shortages of essentials were mostly unknown or only in small areas. </a:t>
            </a:r>
          </a:p>
          <a:p>
            <a:r>
              <a:rPr lang="en-US" sz="2400" dirty="0"/>
              <a:t>Life standard was not high as today;  but people seemed </a:t>
            </a:r>
          </a:p>
          <a:p>
            <a:pPr>
              <a:buNone/>
            </a:pPr>
            <a:r>
              <a:rPr lang="en-US" sz="2400" dirty="0"/>
              <a:t> to lead a happy life.</a:t>
            </a:r>
          </a:p>
          <a:p>
            <a:r>
              <a:rPr lang="en-US" sz="2400" dirty="0"/>
              <a:t>In case of shortage of food supply, they used to migrate.</a:t>
            </a:r>
          </a:p>
        </p:txBody>
      </p:sp>
      <p:pic>
        <p:nvPicPr>
          <p:cNvPr id="4" name="Picture 18" descr="Image result for women image of indus valley civiliz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0271" y="2795451"/>
            <a:ext cx="2991729" cy="4062549"/>
          </a:xfrm>
          <a:prstGeom prst="rect">
            <a:avLst/>
          </a:prstGeom>
          <a:noFill/>
        </p:spPr>
      </p:pic>
      <p:pic>
        <p:nvPicPr>
          <p:cNvPr id="5" name="Picture 16" descr="Image result for women image of indus valley civiliz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5440" y="-1"/>
            <a:ext cx="2956561" cy="2730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endParaRPr lang="en-US" sz="3200" dirty="0"/>
          </a:p>
          <a:p>
            <a:pPr algn="ctr">
              <a:buNone/>
            </a:pPr>
            <a:r>
              <a:rPr lang="en-US" sz="3200" b="1" dirty="0"/>
              <a:t>Decline of the Civilization &amp;The Aryan Invasions</a:t>
            </a:r>
            <a:endParaRPr lang="en-US" sz="3600" b="1" i="1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 much known about the decline of this civilization around 1750 B.C.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about 1500 B.C., nomadic warriors known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Aryans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conquered the Indus Valley.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Theories of decline: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Ecological changes/disasters                         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Drought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Earthquake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Flood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Over population</a:t>
            </a:r>
          </a:p>
          <a:p>
            <a:pPr marL="463550" lvl="2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Aryan invasion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invading armies forced people to move?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Settlement by  nomadic people: the Aryans</a:t>
            </a:r>
          </a:p>
          <a:p>
            <a:pPr marL="463550" lvl="2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75000"/>
              <a:buNone/>
              <a:defRPr/>
            </a:pPr>
            <a:endParaRPr lang="en-US" dirty="0"/>
          </a:p>
        </p:txBody>
      </p:sp>
      <p:pic>
        <p:nvPicPr>
          <p:cNvPr id="4" name="Picture 4" descr="Image result for Indus Valley civilization weath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9403" y="3495674"/>
            <a:ext cx="4082597" cy="336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endParaRPr lang="en-US" sz="3200" dirty="0"/>
          </a:p>
          <a:p>
            <a:pPr algn="ctr">
              <a:buNone/>
            </a:pPr>
            <a:r>
              <a:rPr lang="en-US" sz="3200" b="1" dirty="0"/>
              <a:t>The Aryan Culture</a:t>
            </a:r>
          </a:p>
          <a:p>
            <a:pPr algn="ctr">
              <a:buNone/>
            </a:pPr>
            <a:endParaRPr lang="en-US" sz="3600" b="1" i="1" dirty="0"/>
          </a:p>
          <a:p>
            <a:pPr lvl="2">
              <a:lnSpc>
                <a:spcPct val="150000"/>
              </a:lnSpc>
            </a:pPr>
            <a:r>
              <a:rPr lang="en-US" sz="2800" dirty="0"/>
              <a:t>Practice of joint family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Women were not allowed to attend public meetings and hence became subordinate to men.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A basic rule of the society was that a female’s fundamental dharma in all castes was to obey and serve her husband and her sons. </a:t>
            </a:r>
            <a:endParaRPr lang="en-US" sz="2800" b="1" dirty="0"/>
          </a:p>
          <a:p>
            <a:pPr lvl="2">
              <a:lnSpc>
                <a:spcPct val="150000"/>
              </a:lnSpc>
            </a:pPr>
            <a:r>
              <a:rPr lang="en-US" sz="2800" dirty="0"/>
              <a:t>Gradually, the ritual of widows’ suicide (</a:t>
            </a:r>
            <a:r>
              <a:rPr lang="en-US" sz="2800" b="1" dirty="0"/>
              <a:t>sati: SAH-tee) </a:t>
            </a:r>
            <a:r>
              <a:rPr lang="en-US" sz="2800" dirty="0"/>
              <a:t>became established.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E9DE5A60-D031-134E-9E41-6C93A5354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828800"/>
            <a:ext cx="7772400" cy="46482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000" b="1" dirty="0"/>
              <a:t>    A type of social organization/hierarchy in which a person’s occupation and position in life is determined by the circumstances of his birth</a:t>
            </a:r>
            <a:r>
              <a:rPr lang="en-US" altLang="en-US" sz="4000" b="1" dirty="0">
                <a:solidFill>
                  <a:srgbClr val="995131"/>
                </a:solidFill>
              </a:rPr>
              <a:t>.</a:t>
            </a:r>
          </a:p>
        </p:txBody>
      </p:sp>
      <p:sp>
        <p:nvSpPr>
          <p:cNvPr id="26631" name="WordArt 7">
            <a:extLst>
              <a:ext uri="{FF2B5EF4-FFF2-40B4-BE49-F238E27FC236}">
                <a16:creationId xmlns:a16="http://schemas.microsoft.com/office/drawing/2014/main" id="{AFC955E4-CFEF-7C44-81FB-2902CC8EC4C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52800" y="381000"/>
            <a:ext cx="6096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10" cap="all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/>
              </a:rPr>
              <a:t> Caste SYSTEM</a:t>
            </a:r>
          </a:p>
        </p:txBody>
      </p:sp>
    </p:spTree>
    <p:extLst>
      <p:ext uri="{BB962C8B-B14F-4D97-AF65-F5344CB8AC3E}">
        <p14:creationId xmlns:p14="http://schemas.microsoft.com/office/powerpoint/2010/main" val="458720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                           Caste System Hierarchy</a:t>
            </a:r>
          </a:p>
        </p:txBody>
      </p:sp>
      <p:pic>
        <p:nvPicPr>
          <p:cNvPr id="2050" name="Picture 2" descr="Image result for caste hierarchy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8" y="1825625"/>
            <a:ext cx="949234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3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065AB2CA-A779-BF49-A6E2-6BA51A4A1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8194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Features of Caste System</a:t>
            </a:r>
          </a:p>
        </p:txBody>
      </p:sp>
      <p:sp>
        <p:nvSpPr>
          <p:cNvPr id="132098" name="Rectangle 3">
            <a:extLst>
              <a:ext uri="{FF2B5EF4-FFF2-40B4-BE49-F238E27FC236}">
                <a16:creationId xmlns:a16="http://schemas.microsoft.com/office/drawing/2014/main" id="{CABE002A-A9C2-3141-A2D1-6B43E9AC3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1440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Indian society developed into a complex system based caste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Caste is based on the idea that there are separate kinds of humans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Higher-caste people consider themselves purer than lower-caste people.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There are five different levels in the Indian Caste system.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Brahman, Kshatriya, Vaishya, </a:t>
            </a:r>
            <a:r>
              <a:rPr lang="en-US" altLang="en-US" sz="3600" dirty="0" err="1"/>
              <a:t>Shrudra</a:t>
            </a:r>
            <a:r>
              <a:rPr lang="en-US" altLang="en-US" sz="3600" dirty="0"/>
              <a:t>, and, </a:t>
            </a:r>
            <a:r>
              <a:rPr lang="en-US" altLang="en-US" sz="3600" dirty="0" err="1"/>
              <a:t>Harijans</a:t>
            </a:r>
            <a:r>
              <a:rPr lang="en-US" alt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9241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783BDBB4-8818-A34A-B1C7-C59EA9361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Corresponding Colors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3525CD0-43B3-C246-8201-3962EDC1EE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598614"/>
            <a:ext cx="7386638" cy="4497387"/>
          </a:xfrm>
        </p:spPr>
        <p:txBody>
          <a:bodyPr/>
          <a:lstStyle/>
          <a:p>
            <a:pPr eaLnBrk="1" hangingPunct="1">
              <a:buFontTx/>
              <a:buNone/>
            </a:pPr>
            <a:br>
              <a:rPr lang="en-US" altLang="en-US"/>
            </a:br>
            <a:r>
              <a:rPr lang="en-US" altLang="en-US"/>
              <a:t> </a:t>
            </a:r>
          </a:p>
        </p:txBody>
      </p:sp>
      <p:pic>
        <p:nvPicPr>
          <p:cNvPr id="7172" name="Picture 7" descr="caste">
            <a:extLst>
              <a:ext uri="{FF2B5EF4-FFF2-40B4-BE49-F238E27FC236}">
                <a16:creationId xmlns:a16="http://schemas.microsoft.com/office/drawing/2014/main" id="{08FF2679-D902-CA45-B9A6-BB9CDD23B5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44638"/>
            <a:ext cx="806196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6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EBE512C-6322-FF4C-AFBB-343977C06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Rigid, hereditary membership into birth caste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Marriage only among member of same caste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Occupation choices restricted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Personal contact with other castes restricted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Acceptance of fixed place in society</a:t>
            </a:r>
          </a:p>
        </p:txBody>
      </p:sp>
      <p:sp>
        <p:nvSpPr>
          <p:cNvPr id="39939" name="WordArt 3">
            <a:extLst>
              <a:ext uri="{FF2B5EF4-FFF2-40B4-BE49-F238E27FC236}">
                <a16:creationId xmlns:a16="http://schemas.microsoft.com/office/drawing/2014/main" id="{D45F2EAA-5562-0B4D-9419-19F849D850C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52800" y="381000"/>
            <a:ext cx="6096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604020202020204" pitchFamily="34" charset="0"/>
                <a:cs typeface="Arial Black" panose="020B0604020202020204" pitchFamily="34" charset="0"/>
              </a:rPr>
              <a:t>How Caste Shapes Society</a:t>
            </a:r>
          </a:p>
        </p:txBody>
      </p:sp>
    </p:spTree>
    <p:extLst>
      <p:ext uri="{BB962C8B-B14F-4D97-AF65-F5344CB8AC3E}">
        <p14:creationId xmlns:p14="http://schemas.microsoft.com/office/powerpoint/2010/main" val="1005695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 algn="ctr">
              <a:buNone/>
            </a:pPr>
            <a:r>
              <a:rPr lang="en-US" sz="2800" b="1" dirty="0"/>
              <a:t>Lecture Outline of  Indus Valley Civilization</a:t>
            </a:r>
          </a:p>
          <a:p>
            <a:pPr marL="914400" lvl="2" indent="0">
              <a:buNone/>
            </a:pPr>
            <a:endParaRPr lang="en-US" b="1" dirty="0"/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Background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A planned urban city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Government and religion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Social and economic life 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Women status</a:t>
            </a:r>
          </a:p>
          <a:p>
            <a:pPr marL="2286000" lvl="5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Caste system</a:t>
            </a:r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326" y="1688958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         Thank You and Questions???</a:t>
            </a:r>
          </a:p>
        </p:txBody>
      </p:sp>
    </p:spTree>
    <p:extLst>
      <p:ext uri="{BB962C8B-B14F-4D97-AF65-F5344CB8AC3E}">
        <p14:creationId xmlns:p14="http://schemas.microsoft.com/office/powerpoint/2010/main" val="223519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                  Background</a:t>
            </a:r>
            <a:endParaRPr lang="en-US" b="1" dirty="0"/>
          </a:p>
          <a:p>
            <a:pPr marL="914400" lvl="2" indent="0">
              <a:buNone/>
            </a:pPr>
            <a:endParaRPr lang="en-US" b="1" dirty="0"/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first Indian civilization, known as Indus Valley Civilization emerged in 2500 B.C.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Originated in the Indus River Valley, currently belongs to Pakistan and north west India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Developed at two locations on the Indus River: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Mohenjo-Daro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Harappa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city was larger than any Sumerian city-state.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civilization is contemporary to Egypt and Mesopotamia civilization.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1921, archaeologists discovered traces of this civilization.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Yet scholars know little about the civilization compared to other civilizations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https://www.youtube.com/watch?v=juc3msgLMoc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  <a:hlinkClick r:id="rId4"/>
              </a:rPr>
              <a:t>https://www.youtube.com/watch?v=KhDY4KJuvc0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758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600" b="1" dirty="0"/>
              <a:t>            </a:t>
            </a:r>
            <a:r>
              <a:rPr lang="en-US" sz="4400" b="1" dirty="0"/>
              <a:t>         </a:t>
            </a:r>
            <a:r>
              <a:rPr lang="en-US" sz="2000" dirty="0"/>
              <a:t> </a:t>
            </a:r>
          </a:p>
          <a:p>
            <a:endParaRPr lang="en-US" sz="2000" b="1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150" y="1149531"/>
            <a:ext cx="5630090" cy="5029201"/>
          </a:xfrm>
          <a:prstGeom prst="rect">
            <a:avLst/>
          </a:prstGeom>
          <a:noFill/>
        </p:spPr>
      </p:pic>
      <p:pic>
        <p:nvPicPr>
          <p:cNvPr id="5" name="Picture 8" descr="ivl1_settlemen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8811" y="1217595"/>
            <a:ext cx="5373189" cy="493501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57150" cmpd="thinThick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>
              <a:buNone/>
            </a:pPr>
            <a:r>
              <a:rPr lang="en-US" b="1" dirty="0"/>
              <a:t>                                  A Planned Urban Society</a:t>
            </a:r>
          </a:p>
          <a:p>
            <a:pPr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Harappa &amp;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Mohenjo-daro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both cities were surrounded</a:t>
            </a:r>
          </a:p>
          <a:p>
            <a:pPr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by smaller cities, towns, and villages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situated in the north and other in the south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Pattern of building was very-large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Had palaces and temples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Patterns of houses were two to three storied</a:t>
            </a:r>
          </a:p>
          <a:p>
            <a:pPr marL="228600" lvl="2">
              <a:spcBef>
                <a:spcPts val="1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Roads were wide and long 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Largest structure found is called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Great Bath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(swimming pool)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wells supplied water &amp; bathrooms used an advanced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drainage system.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drop system took household trash to public garbage bins. </a:t>
            </a:r>
          </a:p>
          <a:p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buNone/>
              <a:defRPr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pic>
        <p:nvPicPr>
          <p:cNvPr id="5" name="Picture 4" descr="Great Bath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53" y="2514601"/>
            <a:ext cx="3747247" cy="197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 descr="http://rds.yahoo.com/_ylt=A9G_Rq9RdQlFcUgBJAijzbkF;_ylu=X3oDMTBsNXZtZnJjBHNlYwNwcm9mBHZ0aWQDSTk5OV83Mw--/SIG=13a21v4s6/EXP=1158334161/**http%3a//www.phonepk.com/kalpoint/teledirectory/code/images/fullsize/Punjab/harrapp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458200" y="4384675"/>
            <a:ext cx="3733800" cy="2473325"/>
          </a:xfrm>
          <a:prstGeom prst="rect">
            <a:avLst/>
          </a:prstGeom>
          <a:noFill/>
        </p:spPr>
      </p:pic>
      <p:pic>
        <p:nvPicPr>
          <p:cNvPr id="7" name="Picture 6" descr="http://rds.yahoo.com/_ylt=A9G_RtkRzAxFmzsAgh6jzbkF;_ylu=X3oDMTA4NDgyNWN0BHNlYwNwcm9m/SIG=12a1o79u4/EXP=1158552977/**http%3a//www.sewerhistory.org/images/w/wam/har_wam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471646" y="0"/>
            <a:ext cx="3720353" cy="2441482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>
              <a:buNone/>
            </a:pPr>
            <a:r>
              <a:rPr lang="en-US" b="1" dirty="0"/>
              <a:t>                                   Urban Facilities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Archaeologists have discovered houses, granaries,  public halls,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&amp; shops.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Cities were incredibly well planned.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Supporting capacity was as many as 80,000 people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cities had extensive drain systems.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Walled fortresses with towers provided protection.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such well-planned cities, the people needed  a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knowledge of surveying and geometry.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Possessed practical details of planning and construction.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city was laid out in a grid pattern, the blocks similar to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those seen in modern cities.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Streets were lined with storehouses, workshops, market stalls,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and houses.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0229" y="2070114"/>
            <a:ext cx="3831771" cy="247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26" descr="grbat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61313" y="0"/>
            <a:ext cx="3830687" cy="205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nuds Valley ruins                                             000105B7Big Guy                        B34A635F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7024" y="4562475"/>
            <a:ext cx="3794975" cy="22955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>
              <a:buNone/>
            </a:pPr>
            <a:r>
              <a:rPr lang="en-US" sz="3600" b="1" dirty="0"/>
              <a:t>                   Government and Religion</a:t>
            </a:r>
          </a:p>
          <a:p>
            <a:pPr>
              <a:buNone/>
            </a:pPr>
            <a:endParaRPr lang="en-US" sz="3600" b="1" dirty="0"/>
          </a:p>
          <a:p>
            <a:pPr lvl="1"/>
            <a:r>
              <a:rPr lang="en-US" sz="2800" dirty="0"/>
              <a:t>A priest-king probably headed the government  </a:t>
            </a:r>
          </a:p>
          <a:p>
            <a:pPr lvl="1">
              <a:buNone/>
            </a:pPr>
            <a:r>
              <a:rPr lang="en-US" sz="2800" dirty="0"/>
              <a:t>   of each city. </a:t>
            </a:r>
          </a:p>
          <a:p>
            <a:pPr lvl="1"/>
            <a:r>
              <a:rPr lang="en-US" sz="2800" dirty="0"/>
              <a:t>Rulers had considerable power</a:t>
            </a:r>
          </a:p>
          <a:p>
            <a:pPr lvl="1"/>
            <a:r>
              <a:rPr lang="en-US" sz="2800" dirty="0"/>
              <a:t>Priest-kings made sure all had steady</a:t>
            </a:r>
          </a:p>
          <a:p>
            <a:pPr lvl="1">
              <a:buNone/>
            </a:pPr>
            <a:r>
              <a:rPr lang="en-US" sz="2800" dirty="0"/>
              <a:t>   supply of food</a:t>
            </a:r>
          </a:p>
          <a:p>
            <a:pPr lvl="1"/>
            <a:r>
              <a:rPr lang="en-US" sz="2800" dirty="0"/>
              <a:t>Building construction pattern indicates a </a:t>
            </a:r>
          </a:p>
          <a:p>
            <a:pPr lvl="1">
              <a:buNone/>
            </a:pPr>
            <a:r>
              <a:rPr lang="en-US" sz="2800" dirty="0"/>
              <a:t>  strong government planners</a:t>
            </a:r>
          </a:p>
          <a:p>
            <a:pPr lvl="1"/>
            <a:r>
              <a:rPr lang="en-US" sz="2800" dirty="0"/>
              <a:t>The Indus Valley people were polytheistic. </a:t>
            </a:r>
          </a:p>
          <a:p>
            <a:pPr lvl="1"/>
            <a:r>
              <a:rPr lang="en-US" sz="2800" dirty="0"/>
              <a:t>Worshipped a mother-goddess and a three-faced</a:t>
            </a:r>
          </a:p>
          <a:p>
            <a:pPr lvl="1">
              <a:buNone/>
            </a:pPr>
            <a:r>
              <a:rPr lang="en-US" sz="2800" dirty="0"/>
              <a:t>   god.</a:t>
            </a:r>
          </a:p>
          <a:p>
            <a:pPr lvl="1"/>
            <a:endParaRPr lang="en-US" sz="2800" dirty="0"/>
          </a:p>
        </p:txBody>
      </p:sp>
      <p:pic>
        <p:nvPicPr>
          <p:cNvPr id="5" name="Picture 6" descr="Image result for government image of indus valley civiliz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1" y="3714750"/>
            <a:ext cx="3581400" cy="3143250"/>
          </a:xfrm>
          <a:prstGeom prst="rect">
            <a:avLst/>
          </a:prstGeom>
          <a:noFill/>
        </p:spPr>
      </p:pic>
      <p:pic>
        <p:nvPicPr>
          <p:cNvPr id="6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lum bright="30000"/>
          </a:blip>
          <a:srcRect/>
          <a:stretch>
            <a:fillRect/>
          </a:stretch>
        </p:blipFill>
        <p:spPr bwMode="auto">
          <a:xfrm>
            <a:off x="8553451" y="-1"/>
            <a:ext cx="3638550" cy="3638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600" b="1" dirty="0"/>
              <a:t>                     Economic Life</a:t>
            </a:r>
          </a:p>
          <a:p>
            <a:r>
              <a:rPr lang="en-US" dirty="0"/>
              <a:t>Most of the people were farmers</a:t>
            </a:r>
          </a:p>
          <a:p>
            <a:r>
              <a:rPr lang="en-US" sz="3600" dirty="0"/>
              <a:t> </a:t>
            </a:r>
            <a:r>
              <a:rPr lang="en-US" dirty="0"/>
              <a:t>Had a thriving agricultural economy.</a:t>
            </a:r>
          </a:p>
          <a:p>
            <a:r>
              <a:rPr lang="en-US" dirty="0"/>
              <a:t>Farmers constructed dams to channel water from the </a:t>
            </a:r>
          </a:p>
          <a:p>
            <a:pPr>
              <a:buNone/>
            </a:pPr>
            <a:r>
              <a:rPr lang="en-US" dirty="0"/>
              <a:t>   rivers to crops  wheat, barley, melons, and dates.</a:t>
            </a:r>
          </a:p>
          <a:p>
            <a:r>
              <a:rPr lang="en-US" dirty="0"/>
              <a:t>Food surpluses supported the large city populations and</a:t>
            </a:r>
          </a:p>
          <a:p>
            <a:pPr>
              <a:buNone/>
            </a:pPr>
            <a:r>
              <a:rPr lang="en-US" dirty="0"/>
              <a:t>   prompted the growth of trade.</a:t>
            </a:r>
          </a:p>
          <a:p>
            <a:r>
              <a:rPr lang="en-US" dirty="0"/>
              <a:t>Wealthy citizens hired artisans to make furniture inlaid </a:t>
            </a:r>
          </a:p>
          <a:p>
            <a:pPr>
              <a:buNone/>
            </a:pPr>
            <a:r>
              <a:rPr lang="en-US" dirty="0"/>
              <a:t>  with the precious metals. </a:t>
            </a:r>
            <a:endParaRPr lang="en-US" b="1" dirty="0"/>
          </a:p>
        </p:txBody>
      </p:sp>
      <p:pic>
        <p:nvPicPr>
          <p:cNvPr id="5" name="Picture 12" descr="Image result for economic life image of indus valley civiliz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2935" y="3197584"/>
            <a:ext cx="3679066" cy="3492209"/>
          </a:xfrm>
          <a:prstGeom prst="rect">
            <a:avLst/>
          </a:prstGeom>
          <a:noFill/>
        </p:spPr>
      </p:pic>
      <p:pic>
        <p:nvPicPr>
          <p:cNvPr id="6" name="Picture 2" descr="Image result for Indus Valley civilization weath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12935" y="-25758"/>
            <a:ext cx="3679065" cy="3171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>
              <a:buNone/>
            </a:pPr>
            <a:r>
              <a:rPr lang="en-US" sz="3600" b="1" dirty="0"/>
              <a:t>                           Trade </a:t>
            </a:r>
          </a:p>
          <a:p>
            <a:r>
              <a:rPr lang="en-US" sz="2400" dirty="0"/>
              <a:t>People grow cotton.</a:t>
            </a:r>
          </a:p>
          <a:p>
            <a:r>
              <a:rPr lang="en-US" sz="2400" dirty="0"/>
              <a:t>Trade and commerce supported a prosperous merchant class</a:t>
            </a:r>
          </a:p>
          <a:p>
            <a:pPr>
              <a:buNone/>
            </a:pPr>
            <a:r>
              <a:rPr lang="en-US" sz="2400" dirty="0"/>
              <a:t>   in the cities. </a:t>
            </a:r>
          </a:p>
          <a:p>
            <a:r>
              <a:rPr lang="en-US" sz="2400" dirty="0"/>
              <a:t>Merchants exported cotton cloth in exchange for precious</a:t>
            </a:r>
          </a:p>
          <a:p>
            <a:pPr>
              <a:buNone/>
            </a:pPr>
            <a:r>
              <a:rPr lang="en-US" sz="2400" dirty="0"/>
              <a:t>    metals. </a:t>
            </a:r>
          </a:p>
          <a:p>
            <a:r>
              <a:rPr lang="en-US" sz="2400" dirty="0"/>
              <a:t>Contact caused system of writing to be born.</a:t>
            </a:r>
          </a:p>
          <a:p>
            <a:r>
              <a:rPr lang="en-US" sz="2400" dirty="0"/>
              <a:t>Traded cotton, grain, copper, pearls, and ivory</a:t>
            </a:r>
          </a:p>
          <a:p>
            <a:r>
              <a:rPr lang="en-US" sz="2400" dirty="0"/>
              <a:t>Weight and measurement (scale) systems were created by</a:t>
            </a:r>
          </a:p>
          <a:p>
            <a:pPr>
              <a:buNone/>
            </a:pPr>
            <a:r>
              <a:rPr lang="en-US" sz="2400" dirty="0"/>
              <a:t>    Indus valley people.</a:t>
            </a:r>
          </a:p>
          <a:p>
            <a:endParaRPr lang="en-US" sz="2400" dirty="0"/>
          </a:p>
          <a:p>
            <a:pPr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11" descr="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1475" y="0"/>
            <a:ext cx="4200525" cy="324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7927" y="3254808"/>
            <a:ext cx="4184073" cy="3603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8777</TotalTime>
  <Words>900</Words>
  <Application>Microsoft Macintosh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Helvetica</vt:lpstr>
      <vt:lpstr>Times New Roman</vt:lpstr>
      <vt:lpstr>Wingdings</vt:lpstr>
      <vt:lpstr>Office Theme</vt:lpstr>
      <vt:lpstr>Bold Stripes</vt:lpstr>
      <vt:lpstr>Default Design</vt:lpstr>
      <vt:lpstr> Indus Valley Civilization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Caste System Hierarchy</vt:lpstr>
      <vt:lpstr>Features of Caste System</vt:lpstr>
      <vt:lpstr>Corresponding Colors</vt:lpstr>
      <vt:lpstr>PowerPoint Presentation</vt:lpstr>
      <vt:lpstr>          Thank You and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and Development: An Overview</dc:title>
  <dc:creator>Comhut</dc:creator>
  <cp:lastModifiedBy>Microsoft Office User</cp:lastModifiedBy>
  <cp:revision>711</cp:revision>
  <dcterms:created xsi:type="dcterms:W3CDTF">2018-06-30T12:55:26Z</dcterms:created>
  <dcterms:modified xsi:type="dcterms:W3CDTF">2023-02-18T17:16:17Z</dcterms:modified>
</cp:coreProperties>
</file>