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8" r:id="rId2"/>
    <p:sldId id="429" r:id="rId3"/>
    <p:sldId id="398" r:id="rId4"/>
    <p:sldId id="437" r:id="rId5"/>
    <p:sldId id="446" r:id="rId6"/>
    <p:sldId id="438" r:id="rId7"/>
    <p:sldId id="442" r:id="rId8"/>
    <p:sldId id="439" r:id="rId9"/>
    <p:sldId id="447" r:id="rId10"/>
    <p:sldId id="426" r:id="rId11"/>
    <p:sldId id="427" r:id="rId12"/>
    <p:sldId id="424" r:id="rId13"/>
    <p:sldId id="436" r:id="rId14"/>
    <p:sldId id="421" r:id="rId15"/>
    <p:sldId id="445" r:id="rId16"/>
    <p:sldId id="432" r:id="rId17"/>
    <p:sldId id="431" r:id="rId18"/>
    <p:sldId id="422" r:id="rId19"/>
    <p:sldId id="425" r:id="rId20"/>
    <p:sldId id="435" r:id="rId21"/>
    <p:sldId id="433" r:id="rId22"/>
    <p:sldId id="443" r:id="rId23"/>
    <p:sldId id="3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5" autoAdjust="0"/>
    <p:restoredTop sz="86380" autoAdjust="0"/>
  </p:normalViewPr>
  <p:slideViewPr>
    <p:cSldViewPr snapToGrid="0">
      <p:cViewPr varScale="1">
        <p:scale>
          <a:sx n="111" d="100"/>
          <a:sy n="111" d="100"/>
        </p:scale>
        <p:origin x="10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96" y="81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36E1-EF8B-4460-A807-FAC34CAA5495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85AB-61AD-4EF6-877A-7996360AC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B85AB-61AD-4EF6-877A-7996360ACA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C15C-6EBF-4007-BAE4-24CFBECCCC74}" type="datetimeFigureOut">
              <a:rPr lang="en-US" smtClean="0"/>
              <a:pPr/>
              <a:t>12/16/23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fag9O8jC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PBObPT0LE" TargetMode="External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hyperlink" Target="https://www.youtube.com/watch?v=Hs45O_sO3r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mlYKiLBH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oEpNjgKz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4705"/>
            <a:ext cx="8875594" cy="106164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Roman Civilization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075"/>
            <a:ext cx="8875594" cy="3152632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800" b="1" dirty="0"/>
              <a:t>Dr. Md. </a:t>
            </a:r>
            <a:r>
              <a:rPr lang="en-US" sz="2800" b="1" dirty="0" err="1"/>
              <a:t>Faruk</a:t>
            </a:r>
            <a:r>
              <a:rPr lang="en-US" sz="2800" b="1" dirty="0"/>
              <a:t> Shah</a:t>
            </a:r>
          </a:p>
          <a:p>
            <a:r>
              <a:rPr lang="en-US" dirty="0"/>
              <a:t>Adjunct Faculty Member</a:t>
            </a:r>
          </a:p>
          <a:p>
            <a:r>
              <a:rPr lang="en-US" dirty="0"/>
              <a:t>Department of History and Philosophy</a:t>
            </a:r>
          </a:p>
          <a:p>
            <a:r>
              <a:rPr lang="en-US" dirty="0"/>
              <a:t>North South University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3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</a:t>
            </a:r>
            <a:r>
              <a:rPr lang="en-US" sz="4400" b="1" dirty="0"/>
              <a:t>       Roman </a:t>
            </a:r>
            <a:r>
              <a:rPr lang="en-US" b="1" dirty="0"/>
              <a:t> </a:t>
            </a:r>
            <a:r>
              <a:rPr lang="en-US" sz="4400" b="1" dirty="0"/>
              <a:t>Family System</a:t>
            </a:r>
            <a:endParaRPr lang="en-US" b="1" dirty="0"/>
          </a:p>
          <a:p>
            <a:pPr marL="914400" lvl="2" indent="0">
              <a:buNone/>
            </a:pP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2200" dirty="0"/>
              <a:t>Extended family was the basic social unit.                                 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Favored large families: for farming and fighting in wars.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Rewarded parents of many children &amp; penalized bachelors.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Father had absolute power over the entire household.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Father imposed strict discipline on their children but fair minded &amp;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dirty="0"/>
              <a:t>    ensured family welfare.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Children learnt the responsibilities at an early age. </a:t>
            </a:r>
          </a:p>
          <a:p>
            <a:pPr lvl="1">
              <a:lnSpc>
                <a:spcPct val="150000"/>
              </a:lnSpc>
            </a:pPr>
            <a:r>
              <a:rPr lang="en-US" sz="2200" b="1" i="1" dirty="0"/>
              <a:t>Parents stressed the virtues of hard work, courage &amp; loyalty.</a:t>
            </a:r>
          </a:p>
          <a:p>
            <a:pPr lvl="1">
              <a:lnSpc>
                <a:spcPct val="150000"/>
              </a:lnSpc>
              <a:buNone/>
            </a:pPr>
            <a:endParaRPr lang="en-US" sz="2200" b="1" i="1" dirty="0"/>
          </a:p>
          <a:p>
            <a:pPr lvl="2"/>
            <a:endParaRPr lang="en-US" sz="2400" dirty="0"/>
          </a:p>
        </p:txBody>
      </p:sp>
      <p:pic>
        <p:nvPicPr>
          <p:cNvPr id="4" name="Picture 3" descr="Image result for ancient roman family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5501" y="0"/>
            <a:ext cx="3746500" cy="3111500"/>
          </a:xfrm>
          <a:prstGeom prst="rect">
            <a:avLst/>
          </a:prstGeom>
          <a:noFill/>
        </p:spPr>
      </p:pic>
      <p:pic>
        <p:nvPicPr>
          <p:cNvPr id="5" name="Picture 16" descr="Image result for ancient roman family 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5500" y="3822700"/>
            <a:ext cx="3746501" cy="303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</a:t>
            </a:r>
            <a:r>
              <a:rPr lang="en-US" sz="4400" b="1" dirty="0"/>
              <a:t>         Roman </a:t>
            </a:r>
            <a:r>
              <a:rPr lang="en-US" b="1" dirty="0"/>
              <a:t> </a:t>
            </a:r>
            <a:r>
              <a:rPr lang="en-US" sz="4400" b="1" dirty="0"/>
              <a:t>Education        </a:t>
            </a:r>
            <a:endParaRPr lang="en-US" b="1" dirty="0"/>
          </a:p>
          <a:p>
            <a:pPr marL="914400" lvl="2" indent="0">
              <a:buNone/>
            </a:pPr>
            <a:endParaRPr lang="en-US" b="1" dirty="0"/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Adapted mainly Greek educational practices.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Home was often the learning center: Roman law, customs &amp;</a:t>
            </a:r>
          </a:p>
          <a:p>
            <a:pPr lvl="3">
              <a:lnSpc>
                <a:spcPct val="13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physical training needed to be recruited into army.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Imported Greek tutors to teach.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age of 12,  children would be learning Latin, Greek, grammar &amp; literature, followed by training for public speaking. 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Education emphasized history.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Stories of Roman heroes gave children a sense of pride.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Girls received instruction from mothers in the art of spinning, weaving &amp; sewing.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pic>
        <p:nvPicPr>
          <p:cNvPr id="4" name="Picture 18" descr="Image result for roman education pict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9497" y="-1"/>
            <a:ext cx="3152503" cy="3461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b="1" dirty="0"/>
              <a:t>                            </a:t>
            </a:r>
            <a:r>
              <a:rPr lang="en-US" sz="3600" b="1" dirty="0"/>
              <a:t>Women in the Society</a:t>
            </a:r>
          </a:p>
          <a:p>
            <a:pPr marL="914400" lvl="2" indent="0">
              <a:buNone/>
            </a:pPr>
            <a:endParaRPr lang="en-US" b="1" dirty="0"/>
          </a:p>
          <a:p>
            <a:pPr lvl="3">
              <a:lnSpc>
                <a:spcPct val="120000"/>
              </a:lnSpc>
            </a:pPr>
            <a:r>
              <a:rPr lang="en-US" sz="2800" dirty="0"/>
              <a:t>Women had few legal rights.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Fathers usually arranged marriages at 14.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Women gained greater rights as they controlled own property. 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Some women also owned businesses.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Women could attend the theater and join in public festivals. 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Shared in household decisions &amp; kept the family accounts. 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Supervised the children and any slaves owned by the family.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b="1" dirty="0"/>
              <a:t>                            Roman Economic Condition</a:t>
            </a:r>
          </a:p>
          <a:p>
            <a:pPr marL="914400" lvl="2" indent="0">
              <a:buNone/>
            </a:pPr>
            <a:endParaRPr lang="en-US" b="1" dirty="0"/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Economy based on agriculture, trade &amp; industry.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Manufactured goods: pottery, metal goods, glass, wine, olive oil &amp; food products.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Economic growth fostered because of trade routes.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Rome traded across the world.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Rome traded  grain, silk, spices, gold &amp; silver. 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/>
              <a:t> Roman Military provided trade supports: roads, the access to the sea, etc. </a:t>
            </a:r>
          </a:p>
          <a:p>
            <a:pPr lvl="2">
              <a:spcBef>
                <a:spcPct val="50000"/>
              </a:spcBef>
              <a:buNone/>
            </a:pPr>
            <a:endParaRPr lang="en-US" dirty="0">
              <a:hlinkClick r:id="rId3"/>
            </a:endParaRPr>
          </a:p>
          <a:p>
            <a:pPr lvl="2">
              <a:spcBef>
                <a:spcPct val="50000"/>
              </a:spcBef>
              <a:buNone/>
            </a:pPr>
            <a:r>
              <a:rPr lang="en-US" dirty="0">
                <a:hlinkClick r:id="rId3"/>
              </a:rPr>
              <a:t>https://www.youtube.com/watch?v=OBfag9O8jCw</a:t>
            </a:r>
            <a:endParaRPr lang="en-US" dirty="0"/>
          </a:p>
          <a:p>
            <a:pPr lvl="2"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Ancient Rome’s Architecture…</a:t>
            </a:r>
          </a:p>
          <a:p>
            <a:pPr marL="914400" lvl="2" indent="0">
              <a:buNone/>
            </a:pPr>
            <a:endParaRPr lang="en-US" b="1" dirty="0"/>
          </a:p>
          <a:p>
            <a:r>
              <a:rPr lang="en-US" sz="2400" dirty="0"/>
              <a:t>Adopted certain aspects of Ancient Greek for creating a new architectural style.</a:t>
            </a:r>
          </a:p>
          <a:p>
            <a:r>
              <a:rPr lang="en-US" sz="2400" dirty="0"/>
              <a:t>Wealth and high population forced to discover new solutions of their own. </a:t>
            </a:r>
          </a:p>
          <a:p>
            <a:r>
              <a:rPr lang="en-US" sz="2400" dirty="0"/>
              <a:t>Used vaults, arches &amp; a sound knowledge of building material for construction. </a:t>
            </a:r>
          </a:p>
          <a:p>
            <a:r>
              <a:rPr lang="en-US" sz="2400" dirty="0"/>
              <a:t>Intended that public buildings should be made to impress &amp; perform public function.</a:t>
            </a:r>
          </a:p>
          <a:p>
            <a:r>
              <a:rPr lang="en-US" sz="2400" dirty="0"/>
              <a:t>Roman architecture was very elegant.</a:t>
            </a:r>
          </a:p>
          <a:p>
            <a:r>
              <a:rPr lang="en-US" sz="2400" dirty="0"/>
              <a:t>Emperors erected solid and richly decorated monuments to symbolize Roman strength.</a:t>
            </a:r>
          </a:p>
          <a:p>
            <a:endParaRPr lang="en-US" sz="2000" b="1" dirty="0"/>
          </a:p>
          <a:p>
            <a:r>
              <a:rPr lang="en-US" sz="2000" b="1" dirty="0" err="1"/>
              <a:t>zqqqqqqq</a:t>
            </a:r>
            <a:endParaRPr lang="en-US" sz="2000" b="1" dirty="0"/>
          </a:p>
        </p:txBody>
      </p:sp>
      <p:pic>
        <p:nvPicPr>
          <p:cNvPr id="4" name="Picture 2" descr="Coliseum, R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381501"/>
            <a:ext cx="4153989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Maison Carre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4103" y="4394201"/>
            <a:ext cx="385789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s://www.crystalinks.com/BathsofCaracall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2755" y="4381500"/>
            <a:ext cx="4096034" cy="247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www.crystalinks.com/RomanTheat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Ancient   Rome’s Architecture</a:t>
            </a:r>
            <a:endParaRPr lang="en-US" b="1" dirty="0"/>
          </a:p>
          <a:p>
            <a:r>
              <a:rPr lang="en-US" sz="1800" b="1" dirty="0"/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Doric Style                                                               Ionic Style                                             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Corinthian Style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/>
              <a:t>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https://www.youtube.com/watch?v=JvPBObPT0LE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https://www.youtube.com/watch?v=Hs45O_sO3r4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9" name="Picture 11" descr="colosseum-in-Ro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801" y="1981200"/>
            <a:ext cx="3683000" cy="3225800"/>
          </a:xfrm>
          <a:prstGeom prst="rect">
            <a:avLst/>
          </a:prstGeom>
          <a:noFill/>
        </p:spPr>
      </p:pic>
      <p:pic>
        <p:nvPicPr>
          <p:cNvPr id="11" name="Picture 8" descr="ionic_part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1300" y="1968500"/>
            <a:ext cx="4318933" cy="3238500"/>
          </a:xfrm>
          <a:prstGeom prst="rect">
            <a:avLst/>
          </a:prstGeom>
          <a:noFill/>
        </p:spPr>
      </p:pic>
      <p:pic>
        <p:nvPicPr>
          <p:cNvPr id="12" name="Picture 11" descr="roman-corinthian-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1955800"/>
            <a:ext cx="3657600" cy="3263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   Roman Sculpture</a:t>
            </a:r>
            <a:endParaRPr lang="en-US" b="1" dirty="0"/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When the Romans conquered Greece, they shipped home thousands of Greek statues.</a:t>
            </a:r>
          </a:p>
          <a:p>
            <a:pPr lvl="2"/>
            <a:r>
              <a:rPr lang="en-US" sz="2400" dirty="0"/>
              <a:t>Greek sculptors idealized the human form, using athletes as models of perfection.</a:t>
            </a:r>
          </a:p>
          <a:p>
            <a:pPr lvl="2"/>
            <a:r>
              <a:rPr lang="en-US" sz="2400" dirty="0"/>
              <a:t>Romans created more realistic portraits.</a:t>
            </a:r>
          </a:p>
          <a:p>
            <a:pPr lvl="2"/>
            <a:r>
              <a:rPr lang="en-US" sz="2400" dirty="0"/>
              <a:t>Sculptors developed their own style. </a:t>
            </a:r>
          </a:p>
          <a:p>
            <a:pPr>
              <a:buNone/>
            </a:pPr>
            <a:endParaRPr lang="en-US" sz="2000" b="1" dirty="0"/>
          </a:p>
        </p:txBody>
      </p:sp>
      <p:pic>
        <p:nvPicPr>
          <p:cNvPr id="7" name="Picture 24" descr="Image result for ancient sculpture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3733800" cy="3352800"/>
          </a:xfrm>
          <a:prstGeom prst="rect">
            <a:avLst/>
          </a:prstGeom>
          <a:noFill/>
        </p:spPr>
      </p:pic>
      <p:pic>
        <p:nvPicPr>
          <p:cNvPr id="9" name="Picture 2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505200"/>
            <a:ext cx="4508500" cy="3352800"/>
          </a:xfrm>
          <a:prstGeom prst="rect">
            <a:avLst/>
          </a:prstGeom>
          <a:noFill/>
        </p:spPr>
      </p:pic>
      <p:pic>
        <p:nvPicPr>
          <p:cNvPr id="10" name="Picture 28" descr="Image result for ancient sculpture 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4200" y="3495674"/>
            <a:ext cx="3987800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Roman Science and Technology</a:t>
            </a:r>
          </a:p>
          <a:p>
            <a:pPr marL="914400" lvl="2" indent="0">
              <a:buNone/>
            </a:pP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/>
              <a:t>Applied technical knowledge to many practical concerns.    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Plini</a:t>
            </a:r>
            <a:r>
              <a:rPr lang="en-US" dirty="0"/>
              <a:t> produced ‘</a:t>
            </a:r>
            <a:r>
              <a:rPr lang="en-US" b="1" i="1" dirty="0"/>
              <a:t>Natural History</a:t>
            </a:r>
            <a:r>
              <a:rPr lang="en-US" dirty="0"/>
              <a:t>’ focusing on medicine,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/>
              <a:t>   geography &amp; botany.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Built strong bridges to span turbulent rivers.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Designed roads to last forever in the Ancient World.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Roads were built to move soldiers quickly &amp; for trade routes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Roman roads can be seen in parts of Europe today.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Established the idea of water purification by boiling.</a:t>
            </a:r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4100" y="0"/>
            <a:ext cx="3517900" cy="238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9" descr="http://www.mmdtkw.org/AU0303eAquedu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8700" y="2413001"/>
            <a:ext cx="35433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0" descr="Image result for Natural history by boro pl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1400" y="4826000"/>
            <a:ext cx="3530601" cy="20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  Roman Law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2400" dirty="0"/>
              <a:t>Romans developed a system of law </a:t>
            </a:r>
            <a:r>
              <a:rPr lang="en-US" sz="2400" i="1" dirty="0"/>
              <a:t>(12 tables)</a:t>
            </a:r>
            <a:r>
              <a:rPr lang="en-US" sz="2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Roman law established a common standard of justice for all.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Rule for trail: an accused person was considered innocent until proven guilty.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Judges gave verdicts on evidence and witnesses.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Ensured a fair hearing for both sides in a dispute.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Two systems of law: civil law for Roman citizens &amp; law of nations for foreigners.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Two codes were merged into a single law system &amp; applied everywhere.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Roman law system was neutral and liberal in nature.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5" name="Picture 20" descr="Pi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8242" y="4391696"/>
            <a:ext cx="3073758" cy="2466304"/>
          </a:xfrm>
          <a:prstGeom prst="rect">
            <a:avLst/>
          </a:prstGeom>
          <a:noFill/>
        </p:spPr>
      </p:pic>
      <p:pic>
        <p:nvPicPr>
          <p:cNvPr id="6" name="Picture 9" descr="http://www.crystalinks.com/RomeSenator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0"/>
            <a:ext cx="3352800" cy="24035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                    Today’s Lecture Outline</a:t>
            </a:r>
          </a:p>
          <a:p>
            <a:pPr marL="914400" lvl="2" indent="0">
              <a:buNone/>
            </a:pPr>
            <a:endParaRPr lang="en-US" b="1" dirty="0"/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Background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Political history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Government system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Family, education and law system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Gender relations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Science and technological advancement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Rise of Christianity</a:t>
            </a:r>
          </a:p>
          <a:p>
            <a:pPr marL="2286000" lvl="5" indent="0">
              <a:lnSpc>
                <a:spcPct val="150000"/>
              </a:lnSpc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600" b="1" dirty="0"/>
              <a:t>                       Roman Arts and Literature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Roman literature was influenced by Greek authors. 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Historical epics reflected the early military history of Rome.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 Authors produced poetry, comedy, history &amp; tragedy. 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Historians:  Livy (</a:t>
            </a:r>
            <a:r>
              <a:rPr lang="en-US" sz="2800" i="1" dirty="0"/>
              <a:t>History of Rome</a:t>
            </a:r>
            <a:r>
              <a:rPr lang="en-US" sz="2800" dirty="0"/>
              <a:t>) &amp; </a:t>
            </a:r>
            <a:r>
              <a:rPr lang="en-US" sz="2800" dirty="0" err="1"/>
              <a:t>Tacituls</a:t>
            </a:r>
            <a:r>
              <a:rPr lang="en-US" sz="2800" dirty="0"/>
              <a:t> (</a:t>
            </a:r>
            <a:r>
              <a:rPr lang="en-US" sz="2800" i="1" dirty="0"/>
              <a:t>Annals</a:t>
            </a:r>
            <a:r>
              <a:rPr lang="en-US" sz="2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Music was a major part of everyday life.</a:t>
            </a:r>
          </a:p>
          <a:p>
            <a:pPr lvl="2">
              <a:lnSpc>
                <a:spcPct val="150000"/>
              </a:lnSpc>
              <a:buNone/>
            </a:pPr>
            <a:endParaRPr lang="en-US" dirty="0">
              <a:hlinkClick r:id="rId3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https://www.youtube.com/watch?v=lTmlYKiLBHI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794069" y="6167484"/>
            <a:ext cx="7397931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Source: http://www.theancientworld.net/civ/roman_empire_culture.html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Rome’s Philosophy</a:t>
            </a:r>
            <a:endParaRPr lang="en-US" b="1" dirty="0"/>
          </a:p>
          <a:p>
            <a:pPr>
              <a:buNone/>
            </a:pPr>
            <a:r>
              <a:rPr lang="en-US" sz="1800" b="1" dirty="0"/>
              <a:t>      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Zeno                                                           Epicurus</a:t>
            </a:r>
          </a:p>
          <a:p>
            <a:pPr>
              <a:buNone/>
            </a:pPr>
            <a:r>
              <a:rPr lang="en-US" sz="1800" b="1" dirty="0"/>
              <a:t>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7" name="Picture 5" descr="ppl-ze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1485900"/>
            <a:ext cx="27844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6600" y="4610101"/>
            <a:ext cx="3263900" cy="2247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What people should do?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 people should follow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laws and order?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Harmony thru virtue</a:t>
            </a:r>
          </a:p>
        </p:txBody>
      </p:sp>
      <p:pic>
        <p:nvPicPr>
          <p:cNvPr id="10" name="Picture 5" descr="epicurus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485901"/>
            <a:ext cx="30861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918200" y="4508501"/>
            <a:ext cx="3606800" cy="189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Achieving Happiness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Decreasing pain is the key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Fear is the worst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The Fall of the Roman Empire</a:t>
            </a:r>
          </a:p>
          <a:p>
            <a:pPr marL="914400" lvl="2" indent="0">
              <a:buNone/>
            </a:pPr>
            <a:endParaRPr lang="en-US" sz="3600" b="1" dirty="0"/>
          </a:p>
          <a:p>
            <a:pPr marL="914400" lvl="2" indent="0">
              <a:buNone/>
            </a:pPr>
            <a:r>
              <a:rPr lang="en-US" sz="2400" dirty="0"/>
              <a:t> </a:t>
            </a:r>
            <a:r>
              <a:rPr lang="en-US" sz="2400" i="1" dirty="0"/>
              <a:t>In 476 AD, a Germanic barbarian by the name of Odoacer took control of Rome. He became king of Italy and  forced the last emperor of Rome, Romulus </a:t>
            </a:r>
            <a:r>
              <a:rPr lang="en-US" sz="2400" i="1" dirty="0" err="1"/>
              <a:t>Augustulus</a:t>
            </a:r>
            <a:r>
              <a:rPr lang="en-US" sz="2400" i="1" dirty="0"/>
              <a:t>, to give up his crown. </a:t>
            </a:r>
          </a:p>
          <a:p>
            <a:pPr lvl="7">
              <a:lnSpc>
                <a:spcPct val="70000"/>
              </a:lnSpc>
            </a:pPr>
            <a:r>
              <a:rPr lang="en-US" sz="3200" dirty="0"/>
              <a:t> Social reasons</a:t>
            </a:r>
          </a:p>
          <a:p>
            <a:pPr lvl="7">
              <a:lnSpc>
                <a:spcPct val="70000"/>
              </a:lnSpc>
            </a:pPr>
            <a:r>
              <a:rPr lang="en-US" sz="3200" dirty="0"/>
              <a:t> Economic reasons</a:t>
            </a:r>
          </a:p>
          <a:p>
            <a:pPr lvl="7">
              <a:lnSpc>
                <a:spcPct val="70000"/>
              </a:lnSpc>
            </a:pPr>
            <a:r>
              <a:rPr lang="en-US" sz="3200" dirty="0"/>
              <a:t> Political reasons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1" dirty="0"/>
              <a:t>                                                     </a:t>
            </a:r>
          </a:p>
          <a:p>
            <a:pPr lvl="7">
              <a:lnSpc>
                <a:spcPct val="70000"/>
              </a:lnSpc>
            </a:pP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The Dark Ages Begins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26" y="1688958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Thank You and Questions???</a:t>
            </a:r>
          </a:p>
        </p:txBody>
      </p:sp>
      <p:sp>
        <p:nvSpPr>
          <p:cNvPr id="1034" name="AutoShape 10" descr="Image result for ancient roman family images"/>
          <p:cNvSpPr>
            <a:spLocks noChangeAspect="1" noChangeArrowheads="1"/>
          </p:cNvSpPr>
          <p:nvPr/>
        </p:nvSpPr>
        <p:spPr bwMode="auto">
          <a:xfrm>
            <a:off x="155575" y="-1608138"/>
            <a:ext cx="448627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ancient roman family images"/>
          <p:cNvSpPr>
            <a:spLocks noChangeAspect="1" noChangeArrowheads="1"/>
          </p:cNvSpPr>
          <p:nvPr/>
        </p:nvSpPr>
        <p:spPr bwMode="auto">
          <a:xfrm>
            <a:off x="155575" y="-1608138"/>
            <a:ext cx="448627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</a:t>
            </a:r>
            <a:r>
              <a:rPr lang="en-US" sz="4400" b="1" dirty="0"/>
              <a:t>                Background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Ancient Roman culture began in the city of Rome in 753 BC.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Life in ancient Rome revolved around the city of Rome.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It grew to rule much of Europe, Western Asia &amp; Northern Africa. 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This was the last city based civilization in Ancient history.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Location made easier for Roman ships to reach other lands.  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Contained large plains making it easy to farm.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Close to Mediterranean Sea on several ancient trade routes.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Rome has exercised a great  influence upon nearly all modern nations. </a:t>
            </a:r>
          </a:p>
          <a:p>
            <a:pPr lvl="2">
              <a:lnSpc>
                <a:spcPct val="70000"/>
              </a:lnSpc>
              <a:buNone/>
            </a:pPr>
            <a:endParaRPr lang="en-US" sz="2800" dirty="0"/>
          </a:p>
          <a:p>
            <a:pPr>
              <a:buNone/>
            </a:pPr>
            <a:r>
              <a:rPr lang="en-US" sz="2000" dirty="0">
                <a:hlinkClick r:id="rId3"/>
              </a:rPr>
              <a:t>https://www.youtube.com/watch?v=GXoEpNjgKzg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                     Roman Political History and the Govt. System… </a:t>
            </a:r>
          </a:p>
          <a:p>
            <a:pPr lvl="1"/>
            <a:endParaRPr lang="en-US" sz="2200" dirty="0"/>
          </a:p>
          <a:p>
            <a:pPr lvl="3">
              <a:lnSpc>
                <a:spcPct val="120000"/>
              </a:lnSpc>
            </a:pPr>
            <a:r>
              <a:rPr lang="en-US" sz="2800" dirty="0"/>
              <a:t>Ancient Rome emerged as a group of villages along the Tiber River.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Around 750 B.C. these villages united to form the city of Rome.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For more than 200 years, kings ruled Rome. 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In 509 B.C. Rome became a republic.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People elected representatives, known as Senate. 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Senates made laws.</a:t>
            </a:r>
          </a:p>
          <a:p>
            <a:pPr lvl="3">
              <a:lnSpc>
                <a:spcPct val="120000"/>
              </a:lnSpc>
            </a:pPr>
            <a:r>
              <a:rPr lang="en-US" sz="2800" dirty="0"/>
              <a:t> Roman General Julius Caesar was a governor of the territory.</a:t>
            </a:r>
          </a:p>
          <a:p>
            <a:endParaRPr lang="en-US" sz="2000" dirty="0"/>
          </a:p>
          <a:p>
            <a:pPr>
              <a:lnSpc>
                <a:spcPct val="7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              </a:t>
            </a:r>
            <a:r>
              <a:rPr lang="en-US" sz="3200" b="1" dirty="0"/>
              <a:t>Roman Political History and the Govt. System </a:t>
            </a:r>
          </a:p>
          <a:p>
            <a:pPr lvl="1"/>
            <a:endParaRPr lang="en-US" sz="2200" dirty="0"/>
          </a:p>
          <a:p>
            <a:pPr lvl="2">
              <a:lnSpc>
                <a:spcPct val="130000"/>
              </a:lnSpc>
            </a:pPr>
            <a:r>
              <a:rPr lang="en-US" sz="2800" dirty="0"/>
              <a:t>Roman Senate ordered Caesar to resign but he fought and won.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Established Roman Empire.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Angered Senators stabbed Caesar to death. 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Augustus ruled the Roman Empire for more than 40 years. 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Soldiers took over most of the land surrounding the Mediterranean.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Created several systems  for the welfare of general people.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7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600" b="1" dirty="0"/>
              <a:t>                              Expansion of Roman Empire</a:t>
            </a:r>
            <a:endParaRPr lang="en-US" b="1" dirty="0"/>
          </a:p>
          <a:p>
            <a:pPr>
              <a:lnSpc>
                <a:spcPct val="7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Picture 2" descr="Roman empi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20700"/>
            <a:ext cx="12192000" cy="6337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/>
              <a:t>Roman Ancient Religion </a:t>
            </a:r>
            <a:endParaRPr lang="en-US" b="1" dirty="0"/>
          </a:p>
          <a:p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2800" dirty="0"/>
              <a:t>Worshipped many gods in private and public ceremonies. 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Each household had a shrine devoted to spirits that protected the home and the fields. 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Everyday family members gathered to make offerings to Vesta.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Daily rituals taught children to respect and defend the family and its gods.</a:t>
            </a:r>
          </a:p>
          <a:p>
            <a:pPr lvl="2">
              <a:lnSpc>
                <a:spcPct val="130000"/>
              </a:lnSpc>
            </a:pPr>
            <a:r>
              <a:rPr lang="en-US" sz="2800" dirty="0"/>
              <a:t>Public religious festivals and games were dedicated to gods and goddesses.</a:t>
            </a:r>
          </a:p>
          <a:p>
            <a:pPr lvl="2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b="1" dirty="0"/>
              <a:t>                              The Rise of Christianity</a:t>
            </a:r>
          </a:p>
          <a:p>
            <a:pPr marL="914400" lvl="2" indent="0">
              <a:buNone/>
            </a:pPr>
            <a:endParaRPr lang="en-US" sz="3200" b="1" dirty="0"/>
          </a:p>
          <a:p>
            <a:pPr lvl="3">
              <a:lnSpc>
                <a:spcPct val="130000"/>
              </a:lnSpc>
            </a:pPr>
            <a:r>
              <a:rPr lang="en-US" sz="2800" dirty="0"/>
              <a:t>After the death of Augustus, Christianity begin to spread. 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Introduced a new message to people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By 200 A.D., Christianity spread throughout the empire.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Christians suffered persecution and many were punished or killed.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Christianity became the official religion under Constantine-I.</a:t>
            </a:r>
          </a:p>
          <a:p>
            <a:endParaRPr lang="en-US" sz="2000" dirty="0"/>
          </a:p>
          <a:p>
            <a:pPr>
              <a:lnSpc>
                <a:spcPct val="7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600" b="1" dirty="0"/>
              <a:t>                         Social History and Structure</a:t>
            </a:r>
          </a:p>
          <a:p>
            <a:pPr marL="457200" lvl="1" indent="0">
              <a:buNone/>
            </a:pPr>
            <a:endParaRPr lang="en-US" sz="3600" b="1" dirty="0"/>
          </a:p>
          <a:p>
            <a:pPr lvl="3">
              <a:lnSpc>
                <a:spcPct val="130000"/>
              </a:lnSpc>
            </a:pPr>
            <a:r>
              <a:rPr lang="en-US" sz="2800" dirty="0"/>
              <a:t>Many aspects of Roman culture were borrowed from the Greeks.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The center of the early social structure was the family.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Slavery and slaves were part of the social order.</a:t>
            </a:r>
          </a:p>
          <a:p>
            <a:pPr lvl="3">
              <a:lnSpc>
                <a:spcPct val="130000"/>
              </a:lnSpc>
            </a:pPr>
            <a:r>
              <a:rPr lang="en-US" sz="2800" dirty="0"/>
              <a:t>There were slave markets where they could be bought and sold.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6184900"/>
            <a:ext cx="79502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http://www.theancientworld.net/civ/roman_empire_culture.html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9703</TotalTime>
  <Words>1349</Words>
  <Application>Microsoft Macintosh PowerPoint</Application>
  <PresentationFormat>Widescreen</PresentationFormat>
  <Paragraphs>230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 Roman Civilization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Thank You and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and Development: An Overview</dc:title>
  <dc:creator>Comhut</dc:creator>
  <cp:lastModifiedBy>Microsoft Office User</cp:lastModifiedBy>
  <cp:revision>777</cp:revision>
  <dcterms:created xsi:type="dcterms:W3CDTF">2018-06-30T12:55:26Z</dcterms:created>
  <dcterms:modified xsi:type="dcterms:W3CDTF">2023-12-16T14:35:51Z</dcterms:modified>
</cp:coreProperties>
</file>