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428" r:id="rId2"/>
    <p:sldId id="472" r:id="rId3"/>
    <p:sldId id="398" r:id="rId4"/>
    <p:sldId id="446" r:id="rId5"/>
    <p:sldId id="495" r:id="rId6"/>
    <p:sldId id="483" r:id="rId7"/>
    <p:sldId id="500" r:id="rId8"/>
    <p:sldId id="501" r:id="rId9"/>
    <p:sldId id="506" r:id="rId10"/>
    <p:sldId id="505" r:id="rId11"/>
    <p:sldId id="504" r:id="rId12"/>
    <p:sldId id="489" r:id="rId13"/>
    <p:sldId id="490" r:id="rId14"/>
    <p:sldId id="491" r:id="rId15"/>
    <p:sldId id="493" r:id="rId16"/>
    <p:sldId id="503" r:id="rId17"/>
    <p:sldId id="502" r:id="rId18"/>
    <p:sldId id="492" r:id="rId19"/>
    <p:sldId id="496" r:id="rId20"/>
    <p:sldId id="499" r:id="rId21"/>
    <p:sldId id="508" r:id="rId22"/>
    <p:sldId id="509" r:id="rId23"/>
    <p:sldId id="510" r:id="rId24"/>
    <p:sldId id="511" r:id="rId25"/>
    <p:sldId id="512" r:id="rId26"/>
    <p:sldId id="514" r:id="rId27"/>
    <p:sldId id="515" r:id="rId28"/>
    <p:sldId id="516" r:id="rId29"/>
    <p:sldId id="526" r:id="rId30"/>
    <p:sldId id="530" r:id="rId31"/>
    <p:sldId id="531" r:id="rId32"/>
    <p:sldId id="532" r:id="rId33"/>
    <p:sldId id="534" r:id="rId34"/>
    <p:sldId id="537" r:id="rId35"/>
    <p:sldId id="539" r:id="rId36"/>
    <p:sldId id="540" r:id="rId37"/>
    <p:sldId id="541" r:id="rId38"/>
    <p:sldId id="543" r:id="rId39"/>
    <p:sldId id="46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5" autoAdjust="0"/>
    <p:restoredTop sz="86380" autoAdjust="0"/>
  </p:normalViewPr>
  <p:slideViewPr>
    <p:cSldViewPr snapToGrid="0">
      <p:cViewPr varScale="1">
        <p:scale>
          <a:sx n="111" d="100"/>
          <a:sy n="111" d="100"/>
        </p:scale>
        <p:origin x="1080" y="192"/>
      </p:cViewPr>
      <p:guideLst>
        <p:guide orient="horz" pos="2160"/>
        <p:guide pos="3840"/>
      </p:guideLst>
    </p:cSldViewPr>
  </p:slideViewPr>
  <p:outlineViewPr>
    <p:cViewPr>
      <p:scale>
        <a:sx n="33" d="100"/>
        <a:sy n="33" d="100"/>
      </p:scale>
      <p:origin x="96" y="813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D33AA-D0D6-49F5-8CC2-6BC2CAA9E309}"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9285C3F3-1F12-4FA9-BDA4-5819E53CF950}">
      <dgm:prSet phldrT="[Text]"/>
      <dgm:spPr/>
      <dgm:t>
        <a:bodyPr/>
        <a:lstStyle/>
        <a:p>
          <a:r>
            <a:rPr lang="en-US" dirty="0" err="1"/>
            <a:t>Salat</a:t>
          </a:r>
          <a:endParaRPr lang="en-US" dirty="0"/>
        </a:p>
      </dgm:t>
    </dgm:pt>
    <dgm:pt modelId="{4045DF54-B7FB-4DEC-92C5-8DDF934C0CFD}" type="parTrans" cxnId="{A7C0CF5B-562B-4863-ADBE-34D9EF008071}">
      <dgm:prSet/>
      <dgm:spPr/>
      <dgm:t>
        <a:bodyPr/>
        <a:lstStyle/>
        <a:p>
          <a:endParaRPr lang="en-US"/>
        </a:p>
      </dgm:t>
    </dgm:pt>
    <dgm:pt modelId="{5BED0FEA-9427-4E20-95A1-10F33B41C5D9}" type="sibTrans" cxnId="{A7C0CF5B-562B-4863-ADBE-34D9EF008071}">
      <dgm:prSet/>
      <dgm:spPr/>
      <dgm:t>
        <a:bodyPr/>
        <a:lstStyle/>
        <a:p>
          <a:endParaRPr lang="en-US"/>
        </a:p>
      </dgm:t>
    </dgm:pt>
    <dgm:pt modelId="{F66F6935-79D9-4177-9DDE-B2FAF4E50D2F}">
      <dgm:prSet phldrT="[Text]"/>
      <dgm:spPr/>
      <dgm:t>
        <a:bodyPr/>
        <a:lstStyle/>
        <a:p>
          <a:r>
            <a:rPr lang="en-US" dirty="0"/>
            <a:t>Prayer</a:t>
          </a:r>
        </a:p>
      </dgm:t>
    </dgm:pt>
    <dgm:pt modelId="{AF8C785A-512D-4724-8E8B-B245FCB60585}" type="parTrans" cxnId="{D0DE3B94-BD97-4EAC-965D-F133858073DB}">
      <dgm:prSet/>
      <dgm:spPr/>
      <dgm:t>
        <a:bodyPr/>
        <a:lstStyle/>
        <a:p>
          <a:endParaRPr lang="en-US"/>
        </a:p>
      </dgm:t>
    </dgm:pt>
    <dgm:pt modelId="{79DE7155-83B4-4CC7-B0B7-90E1532516BC}" type="sibTrans" cxnId="{D0DE3B94-BD97-4EAC-965D-F133858073DB}">
      <dgm:prSet/>
      <dgm:spPr/>
      <dgm:t>
        <a:bodyPr/>
        <a:lstStyle/>
        <a:p>
          <a:endParaRPr lang="en-US"/>
        </a:p>
      </dgm:t>
    </dgm:pt>
    <dgm:pt modelId="{B9F64FFF-8C99-4BC4-A99A-BE717208D0BB}">
      <dgm:prSet phldrT="[Text]"/>
      <dgm:spPr/>
      <dgm:t>
        <a:bodyPr/>
        <a:lstStyle/>
        <a:p>
          <a:r>
            <a:rPr lang="en-US" dirty="0"/>
            <a:t>Muslims must face Mecca five times daily and pray</a:t>
          </a:r>
        </a:p>
      </dgm:t>
    </dgm:pt>
    <dgm:pt modelId="{C8A84800-AF02-4E5F-AD0A-D9C47FCF66B0}" type="parTrans" cxnId="{30982211-C9D1-45F1-88CF-F8EBF6A38469}">
      <dgm:prSet/>
      <dgm:spPr/>
      <dgm:t>
        <a:bodyPr/>
        <a:lstStyle/>
        <a:p>
          <a:endParaRPr lang="en-US"/>
        </a:p>
      </dgm:t>
    </dgm:pt>
    <dgm:pt modelId="{6D32B6F1-1AF3-40C5-B506-D46D9E0E3AC9}" type="sibTrans" cxnId="{30982211-C9D1-45F1-88CF-F8EBF6A38469}">
      <dgm:prSet/>
      <dgm:spPr/>
      <dgm:t>
        <a:bodyPr/>
        <a:lstStyle/>
        <a:p>
          <a:endParaRPr lang="en-US"/>
        </a:p>
      </dgm:t>
    </dgm:pt>
    <dgm:pt modelId="{AEE90860-B852-4B94-9CC5-54C4120B2225}">
      <dgm:prSet phldrT="[Text]"/>
      <dgm:spPr/>
      <dgm:t>
        <a:bodyPr/>
        <a:lstStyle/>
        <a:p>
          <a:r>
            <a:rPr lang="en-US" dirty="0"/>
            <a:t>Hajj</a:t>
          </a:r>
        </a:p>
      </dgm:t>
    </dgm:pt>
    <dgm:pt modelId="{0E2F9C7B-E826-4398-8C75-5CEF328DBC9D}" type="parTrans" cxnId="{E6B3F05D-9467-4C6A-9BCE-4DFF7B399E70}">
      <dgm:prSet/>
      <dgm:spPr/>
      <dgm:t>
        <a:bodyPr/>
        <a:lstStyle/>
        <a:p>
          <a:endParaRPr lang="en-US"/>
        </a:p>
      </dgm:t>
    </dgm:pt>
    <dgm:pt modelId="{55FDA61A-9A70-430F-93AF-4826F1AA6AC2}" type="sibTrans" cxnId="{E6B3F05D-9467-4C6A-9BCE-4DFF7B399E70}">
      <dgm:prSet/>
      <dgm:spPr/>
      <dgm:t>
        <a:bodyPr/>
        <a:lstStyle/>
        <a:p>
          <a:endParaRPr lang="en-US"/>
        </a:p>
      </dgm:t>
    </dgm:pt>
    <dgm:pt modelId="{1B6B06E0-C6BC-4D59-B5B5-3566C52D464A}">
      <dgm:prSet phldrT="[Text]"/>
      <dgm:spPr/>
      <dgm:t>
        <a:bodyPr/>
        <a:lstStyle/>
        <a:p>
          <a:r>
            <a:rPr lang="en-US" dirty="0"/>
            <a:t>Pilgrimage</a:t>
          </a:r>
        </a:p>
      </dgm:t>
    </dgm:pt>
    <dgm:pt modelId="{76178261-1AA8-4DB1-BCE4-9477E97E7425}" type="parTrans" cxnId="{3FD2D603-39FF-4A85-9C2A-552A28E65A5A}">
      <dgm:prSet/>
      <dgm:spPr/>
      <dgm:t>
        <a:bodyPr/>
        <a:lstStyle/>
        <a:p>
          <a:endParaRPr lang="en-US"/>
        </a:p>
      </dgm:t>
    </dgm:pt>
    <dgm:pt modelId="{2D76ECBA-6424-4A7C-8874-A3C04D8250FD}" type="sibTrans" cxnId="{3FD2D603-39FF-4A85-9C2A-552A28E65A5A}">
      <dgm:prSet/>
      <dgm:spPr/>
      <dgm:t>
        <a:bodyPr/>
        <a:lstStyle/>
        <a:p>
          <a:endParaRPr lang="en-US"/>
        </a:p>
      </dgm:t>
    </dgm:pt>
    <dgm:pt modelId="{C3FF2D22-902A-497B-9380-382FCFDBFDD5}">
      <dgm:prSet phldrT="[Text]"/>
      <dgm:spPr/>
      <dgm:t>
        <a:bodyPr/>
        <a:lstStyle/>
        <a:p>
          <a:r>
            <a:rPr lang="en-US" dirty="0"/>
            <a:t>Say: “There is no god but Allah, and Muhammad is his Prophet”</a:t>
          </a:r>
        </a:p>
      </dgm:t>
    </dgm:pt>
    <dgm:pt modelId="{51D365C3-9852-4AF2-BA71-194A1F0188F5}">
      <dgm:prSet phldrT="[Text]"/>
      <dgm:spPr/>
      <dgm:t>
        <a:bodyPr/>
        <a:lstStyle/>
        <a:p>
          <a:r>
            <a:rPr lang="en-US" dirty="0"/>
            <a:t>Accepting God</a:t>
          </a:r>
        </a:p>
      </dgm:t>
    </dgm:pt>
    <dgm:pt modelId="{5DB8C71F-6E06-4600-9D5A-8FBE546C11F2}">
      <dgm:prSet phldrT="[Text]"/>
      <dgm:spPr/>
      <dgm:t>
        <a:bodyPr/>
        <a:lstStyle/>
        <a:p>
          <a:r>
            <a:rPr lang="en-US" dirty="0"/>
            <a:t>Shahadat</a:t>
          </a:r>
        </a:p>
      </dgm:t>
    </dgm:pt>
    <dgm:pt modelId="{1E88E51F-8C45-40D6-8504-9451A40190E4}" type="sibTrans" cxnId="{81090067-A87C-4F7A-847D-A5A46798AEBA}">
      <dgm:prSet/>
      <dgm:spPr/>
      <dgm:t>
        <a:bodyPr/>
        <a:lstStyle/>
        <a:p>
          <a:endParaRPr lang="en-US"/>
        </a:p>
      </dgm:t>
    </dgm:pt>
    <dgm:pt modelId="{B51DAA7E-7704-4DFD-8414-446E08EDBDAB}" type="parTrans" cxnId="{81090067-A87C-4F7A-847D-A5A46798AEBA}">
      <dgm:prSet/>
      <dgm:spPr/>
      <dgm:t>
        <a:bodyPr/>
        <a:lstStyle/>
        <a:p>
          <a:endParaRPr lang="en-US"/>
        </a:p>
      </dgm:t>
    </dgm:pt>
    <dgm:pt modelId="{F7348982-3EB3-41EF-9EA7-A4B1A2802389}" type="sibTrans" cxnId="{5E9F2B9E-6904-49A2-9609-55A196AA5BD7}">
      <dgm:prSet/>
      <dgm:spPr/>
      <dgm:t>
        <a:bodyPr/>
        <a:lstStyle/>
        <a:p>
          <a:endParaRPr lang="en-US"/>
        </a:p>
      </dgm:t>
    </dgm:pt>
    <dgm:pt modelId="{FA504173-1F1D-471F-B95B-2660D0F03FF3}" type="parTrans" cxnId="{5E9F2B9E-6904-49A2-9609-55A196AA5BD7}">
      <dgm:prSet/>
      <dgm:spPr/>
      <dgm:t>
        <a:bodyPr/>
        <a:lstStyle/>
        <a:p>
          <a:endParaRPr lang="en-US"/>
        </a:p>
      </dgm:t>
    </dgm:pt>
    <dgm:pt modelId="{3CD757A1-E4B2-4A72-9E21-61DE5703D7DD}" type="sibTrans" cxnId="{8BE97197-C8FE-4B05-B461-C07B637E6483}">
      <dgm:prSet/>
      <dgm:spPr/>
      <dgm:t>
        <a:bodyPr/>
        <a:lstStyle/>
        <a:p>
          <a:endParaRPr lang="en-US"/>
        </a:p>
      </dgm:t>
    </dgm:pt>
    <dgm:pt modelId="{D23388FF-854D-465B-AB03-0164E6B39E3F}" type="parTrans" cxnId="{8BE97197-C8FE-4B05-B461-C07B637E6483}">
      <dgm:prSet/>
      <dgm:spPr/>
      <dgm:t>
        <a:bodyPr/>
        <a:lstStyle/>
        <a:p>
          <a:endParaRPr lang="en-US"/>
        </a:p>
      </dgm:t>
    </dgm:pt>
    <dgm:pt modelId="{34BC2B67-46D2-492F-ADD3-0DE41050E4EB}">
      <dgm:prSet phldrT="[Text]"/>
      <dgm:spPr/>
      <dgm:t>
        <a:bodyPr/>
        <a:lstStyle/>
        <a:p>
          <a:endParaRPr lang="en-US" dirty="0"/>
        </a:p>
      </dgm:t>
    </dgm:pt>
    <dgm:pt modelId="{E3E2AD94-D769-43B5-B0F7-0EEA7381B959}" type="parTrans" cxnId="{5CF47BFF-C8D4-467B-9E8E-DC4DBEBD1249}">
      <dgm:prSet/>
      <dgm:spPr/>
      <dgm:t>
        <a:bodyPr/>
        <a:lstStyle/>
        <a:p>
          <a:endParaRPr lang="en-US"/>
        </a:p>
      </dgm:t>
    </dgm:pt>
    <dgm:pt modelId="{24590AE2-DDE3-4DCC-BA36-8E2EE7892818}" type="sibTrans" cxnId="{5CF47BFF-C8D4-467B-9E8E-DC4DBEBD1249}">
      <dgm:prSet/>
      <dgm:spPr/>
      <dgm:t>
        <a:bodyPr/>
        <a:lstStyle/>
        <a:p>
          <a:endParaRPr lang="en-US"/>
        </a:p>
      </dgm:t>
    </dgm:pt>
    <dgm:pt modelId="{5BBCD7A6-E5A3-4A0B-AB21-81F7DCCAD948}">
      <dgm:prSet phldrT="[Text]"/>
      <dgm:spPr/>
      <dgm:t>
        <a:bodyPr/>
        <a:lstStyle/>
        <a:p>
          <a:endParaRPr lang="en-US" dirty="0"/>
        </a:p>
      </dgm:t>
    </dgm:pt>
    <dgm:pt modelId="{DBDA241C-7D79-4CE8-A536-8F764AE6395D}" type="parTrans" cxnId="{AFD8EEBF-CCB6-4ED9-919B-CFB9A33F89AF}">
      <dgm:prSet/>
      <dgm:spPr/>
      <dgm:t>
        <a:bodyPr/>
        <a:lstStyle/>
        <a:p>
          <a:endParaRPr lang="en-US"/>
        </a:p>
      </dgm:t>
    </dgm:pt>
    <dgm:pt modelId="{EAAC8530-6DE7-4463-989D-854398BDDD4A}" type="sibTrans" cxnId="{AFD8EEBF-CCB6-4ED9-919B-CFB9A33F89AF}">
      <dgm:prSet/>
      <dgm:spPr/>
      <dgm:t>
        <a:bodyPr/>
        <a:lstStyle/>
        <a:p>
          <a:endParaRPr lang="en-US"/>
        </a:p>
      </dgm:t>
    </dgm:pt>
    <dgm:pt modelId="{0F06A89E-F033-45A4-BCAF-21F7642B7D05}">
      <dgm:prSet/>
      <dgm:spPr/>
      <dgm:t>
        <a:bodyPr/>
        <a:lstStyle/>
        <a:p>
          <a:r>
            <a:rPr lang="en-US" dirty="0"/>
            <a:t>Zakat</a:t>
          </a:r>
        </a:p>
      </dgm:t>
    </dgm:pt>
    <dgm:pt modelId="{334B2259-C8A2-4B00-BA0F-5C95522E9663}" type="parTrans" cxnId="{C58E76BC-EE0A-48AD-8218-3320EF7D33B9}">
      <dgm:prSet/>
      <dgm:spPr/>
      <dgm:t>
        <a:bodyPr/>
        <a:lstStyle/>
        <a:p>
          <a:endParaRPr lang="en-US"/>
        </a:p>
      </dgm:t>
    </dgm:pt>
    <dgm:pt modelId="{C17D2F04-C94F-4CC4-A34A-F2500E763E68}" type="sibTrans" cxnId="{C58E76BC-EE0A-48AD-8218-3320EF7D33B9}">
      <dgm:prSet/>
      <dgm:spPr/>
      <dgm:t>
        <a:bodyPr/>
        <a:lstStyle/>
        <a:p>
          <a:endParaRPr lang="en-US"/>
        </a:p>
      </dgm:t>
    </dgm:pt>
    <dgm:pt modelId="{43A8ECFC-9D8E-42D8-A32D-976F1F034986}">
      <dgm:prSet/>
      <dgm:spPr/>
      <dgm:t>
        <a:bodyPr/>
        <a:lstStyle/>
        <a:p>
          <a:r>
            <a:rPr lang="en-US" dirty="0"/>
            <a:t>Alms</a:t>
          </a:r>
        </a:p>
      </dgm:t>
    </dgm:pt>
    <dgm:pt modelId="{73EEAF04-688B-4C59-8F96-C7546F057FEB}" type="parTrans" cxnId="{01653418-0D14-4AD8-B4D8-489A4B4F3920}">
      <dgm:prSet/>
      <dgm:spPr/>
      <dgm:t>
        <a:bodyPr/>
        <a:lstStyle/>
        <a:p>
          <a:endParaRPr lang="en-US"/>
        </a:p>
      </dgm:t>
    </dgm:pt>
    <dgm:pt modelId="{BDF6317B-176F-438C-B029-F448C6565C1D}" type="sibTrans" cxnId="{01653418-0D14-4AD8-B4D8-489A4B4F3920}">
      <dgm:prSet/>
      <dgm:spPr/>
      <dgm:t>
        <a:bodyPr/>
        <a:lstStyle/>
        <a:p>
          <a:endParaRPr lang="en-US"/>
        </a:p>
      </dgm:t>
    </dgm:pt>
    <dgm:pt modelId="{61FD4971-BFCD-434C-89B5-3A17E50AB4C4}">
      <dgm:prSet/>
      <dgm:spPr/>
      <dgm:t>
        <a:bodyPr/>
        <a:lstStyle/>
        <a:p>
          <a:endParaRPr lang="en-US" dirty="0"/>
        </a:p>
      </dgm:t>
    </dgm:pt>
    <dgm:pt modelId="{B555245C-CE3C-4473-B28D-D49DEFA179D5}" type="parTrans" cxnId="{EC439EB6-D55E-4273-AF80-3F5EEB554417}">
      <dgm:prSet/>
      <dgm:spPr/>
      <dgm:t>
        <a:bodyPr/>
        <a:lstStyle/>
        <a:p>
          <a:endParaRPr lang="en-US"/>
        </a:p>
      </dgm:t>
    </dgm:pt>
    <dgm:pt modelId="{959D821C-90AD-4778-8FFD-E3929140E928}" type="sibTrans" cxnId="{EC439EB6-D55E-4273-AF80-3F5EEB554417}">
      <dgm:prSet/>
      <dgm:spPr/>
      <dgm:t>
        <a:bodyPr/>
        <a:lstStyle/>
        <a:p>
          <a:endParaRPr lang="en-US"/>
        </a:p>
      </dgm:t>
    </dgm:pt>
    <dgm:pt modelId="{23659146-68B6-40A2-8FA6-88D57A243B1A}">
      <dgm:prSet/>
      <dgm:spPr/>
      <dgm:t>
        <a:bodyPr/>
        <a:lstStyle/>
        <a:p>
          <a:r>
            <a:rPr lang="en-US" dirty="0"/>
            <a:t>Means giving to the poor </a:t>
          </a:r>
        </a:p>
      </dgm:t>
    </dgm:pt>
    <dgm:pt modelId="{BF2BA66C-69A1-4C1A-8132-2596EAB89F73}" type="parTrans" cxnId="{85D07B36-3F3D-4300-BDF6-DF87AE9FA62C}">
      <dgm:prSet/>
      <dgm:spPr/>
      <dgm:t>
        <a:bodyPr/>
        <a:lstStyle/>
        <a:p>
          <a:endParaRPr lang="en-US"/>
        </a:p>
      </dgm:t>
    </dgm:pt>
    <dgm:pt modelId="{5B39FFB2-8774-45C5-9A1C-D69AB13A49F9}" type="sibTrans" cxnId="{85D07B36-3F3D-4300-BDF6-DF87AE9FA62C}">
      <dgm:prSet/>
      <dgm:spPr/>
      <dgm:t>
        <a:bodyPr/>
        <a:lstStyle/>
        <a:p>
          <a:endParaRPr lang="en-US"/>
        </a:p>
      </dgm:t>
    </dgm:pt>
    <dgm:pt modelId="{08CF431C-C7F1-403F-8D22-50D0C7244266}">
      <dgm:prSet/>
      <dgm:spPr/>
      <dgm:t>
        <a:bodyPr/>
        <a:lstStyle/>
        <a:p>
          <a:r>
            <a:rPr lang="en-US" dirty="0" err="1"/>
            <a:t>Siwm</a:t>
          </a:r>
          <a:endParaRPr lang="en-US" dirty="0"/>
        </a:p>
      </dgm:t>
    </dgm:pt>
    <dgm:pt modelId="{1B4B3176-A622-408B-AFE0-4DDD29CE2CE1}" type="parTrans" cxnId="{C85A7839-A527-447B-83D8-B9C7130FDF84}">
      <dgm:prSet/>
      <dgm:spPr/>
      <dgm:t>
        <a:bodyPr/>
        <a:lstStyle/>
        <a:p>
          <a:endParaRPr lang="en-US"/>
        </a:p>
      </dgm:t>
    </dgm:pt>
    <dgm:pt modelId="{FE1547D2-96A6-4072-955A-C6AA3F462FD0}" type="sibTrans" cxnId="{C85A7839-A527-447B-83D8-B9C7130FDF84}">
      <dgm:prSet/>
      <dgm:spPr/>
      <dgm:t>
        <a:bodyPr/>
        <a:lstStyle/>
        <a:p>
          <a:endParaRPr lang="en-US"/>
        </a:p>
      </dgm:t>
    </dgm:pt>
    <dgm:pt modelId="{288E4874-7999-4D06-8CE1-1242E48BD326}">
      <dgm:prSet/>
      <dgm:spPr/>
      <dgm:t>
        <a:bodyPr/>
        <a:lstStyle/>
        <a:p>
          <a:r>
            <a:rPr lang="en-US" dirty="0"/>
            <a:t>Fasting</a:t>
          </a:r>
        </a:p>
      </dgm:t>
    </dgm:pt>
    <dgm:pt modelId="{0A95AEAE-2368-4AA9-8F7B-97788EF47DC5}" type="parTrans" cxnId="{20B29A9D-F447-4483-B1C2-66C3C0C44ECE}">
      <dgm:prSet/>
      <dgm:spPr/>
      <dgm:t>
        <a:bodyPr/>
        <a:lstStyle/>
        <a:p>
          <a:endParaRPr lang="en-US"/>
        </a:p>
      </dgm:t>
    </dgm:pt>
    <dgm:pt modelId="{98A96987-454B-4995-887B-8DB2A3A922DE}" type="sibTrans" cxnId="{20B29A9D-F447-4483-B1C2-66C3C0C44ECE}">
      <dgm:prSet/>
      <dgm:spPr/>
      <dgm:t>
        <a:bodyPr/>
        <a:lstStyle/>
        <a:p>
          <a:endParaRPr lang="en-US"/>
        </a:p>
      </dgm:t>
    </dgm:pt>
    <dgm:pt modelId="{F52D989B-4E0A-49FA-A6A3-8B45A856D046}">
      <dgm:prSet/>
      <dgm:spPr/>
      <dgm:t>
        <a:bodyPr/>
        <a:lstStyle/>
        <a:p>
          <a:endParaRPr lang="en-US" dirty="0"/>
        </a:p>
      </dgm:t>
    </dgm:pt>
    <dgm:pt modelId="{42BAD2BB-266A-44BD-B1AC-0EC9C2D71B46}" type="parTrans" cxnId="{EB8B4F5E-AE70-48BD-B88F-8600ED0662F2}">
      <dgm:prSet/>
      <dgm:spPr/>
      <dgm:t>
        <a:bodyPr/>
        <a:lstStyle/>
        <a:p>
          <a:endParaRPr lang="en-US"/>
        </a:p>
      </dgm:t>
    </dgm:pt>
    <dgm:pt modelId="{EA9D4802-90E6-4674-AA4F-DB79FB81A7CF}" type="sibTrans" cxnId="{EB8B4F5E-AE70-48BD-B88F-8600ED0662F2}">
      <dgm:prSet/>
      <dgm:spPr/>
      <dgm:t>
        <a:bodyPr/>
        <a:lstStyle/>
        <a:p>
          <a:endParaRPr lang="en-US"/>
        </a:p>
      </dgm:t>
    </dgm:pt>
    <dgm:pt modelId="{1205FC9E-75E8-4599-B3C4-6038C0BF5786}">
      <dgm:prSet/>
      <dgm:spPr/>
      <dgm:t>
        <a:bodyPr/>
        <a:lstStyle/>
        <a:p>
          <a:r>
            <a:rPr lang="en-US" dirty="0"/>
            <a:t>Muslims must fast during Ramadan</a:t>
          </a:r>
        </a:p>
      </dgm:t>
    </dgm:pt>
    <dgm:pt modelId="{61EC41E4-A05A-471B-8279-23359BD9982C}" type="parTrans" cxnId="{51950C42-DEE7-4B4F-ABE0-E7BB8D85C2AE}">
      <dgm:prSet/>
      <dgm:spPr/>
      <dgm:t>
        <a:bodyPr/>
        <a:lstStyle/>
        <a:p>
          <a:endParaRPr lang="en-US"/>
        </a:p>
      </dgm:t>
    </dgm:pt>
    <dgm:pt modelId="{936F47E1-08AE-4625-BDAE-C088AC8613A2}" type="sibTrans" cxnId="{51950C42-DEE7-4B4F-ABE0-E7BB8D85C2AE}">
      <dgm:prSet/>
      <dgm:spPr/>
      <dgm:t>
        <a:bodyPr/>
        <a:lstStyle/>
        <a:p>
          <a:endParaRPr lang="en-US"/>
        </a:p>
      </dgm:t>
    </dgm:pt>
    <dgm:pt modelId="{F80A0085-463E-4436-9624-B61F4A62B97A}">
      <dgm:prSet phldrT="[Text]"/>
      <dgm:spPr/>
      <dgm:t>
        <a:bodyPr/>
        <a:lstStyle/>
        <a:p>
          <a:r>
            <a:rPr lang="en-US" dirty="0"/>
            <a:t>Able-bodied Muslims who can afford it must travel to Mecca</a:t>
          </a:r>
        </a:p>
      </dgm:t>
    </dgm:pt>
    <dgm:pt modelId="{BA83FA04-9919-4A0F-ABBD-11F5239FCE91}" type="parTrans" cxnId="{FE15175C-FE85-4966-922A-79072D262FB3}">
      <dgm:prSet/>
      <dgm:spPr/>
      <dgm:t>
        <a:bodyPr/>
        <a:lstStyle/>
        <a:p>
          <a:endParaRPr lang="en-US"/>
        </a:p>
      </dgm:t>
    </dgm:pt>
    <dgm:pt modelId="{4211FA93-8831-4968-9E64-6315E9F206A9}" type="sibTrans" cxnId="{FE15175C-FE85-4966-922A-79072D262FB3}">
      <dgm:prSet/>
      <dgm:spPr/>
      <dgm:t>
        <a:bodyPr/>
        <a:lstStyle/>
        <a:p>
          <a:endParaRPr lang="en-US"/>
        </a:p>
      </dgm:t>
    </dgm:pt>
    <dgm:pt modelId="{CC8A53B5-CCB5-4CEE-B361-3A41F6094637}">
      <dgm:prSet phldrT="[Text]"/>
      <dgm:spPr/>
      <dgm:t>
        <a:bodyPr/>
        <a:lstStyle/>
        <a:p>
          <a:endParaRPr lang="en-US" dirty="0"/>
        </a:p>
      </dgm:t>
    </dgm:pt>
    <dgm:pt modelId="{8EC97814-BFEE-45EE-A6CE-D47B132D1F66}" type="parTrans" cxnId="{FC560687-E0C2-421A-AF9A-3CFD69D43C9E}">
      <dgm:prSet/>
      <dgm:spPr/>
      <dgm:t>
        <a:bodyPr/>
        <a:lstStyle/>
        <a:p>
          <a:endParaRPr lang="en-US"/>
        </a:p>
      </dgm:t>
    </dgm:pt>
    <dgm:pt modelId="{E17C8593-9BB5-41CE-A9E8-D04356BE5FD3}" type="sibTrans" cxnId="{FC560687-E0C2-421A-AF9A-3CFD69D43C9E}">
      <dgm:prSet/>
      <dgm:spPr/>
      <dgm:t>
        <a:bodyPr/>
        <a:lstStyle/>
        <a:p>
          <a:endParaRPr lang="en-US"/>
        </a:p>
      </dgm:t>
    </dgm:pt>
    <dgm:pt modelId="{0DB4A129-0A3B-4335-8F76-48C1E1DDCCC9}" type="pres">
      <dgm:prSet presAssocID="{408D33AA-D0D6-49F5-8CC2-6BC2CAA9E309}" presName="Name0" presStyleCnt="0">
        <dgm:presLayoutVars>
          <dgm:dir/>
          <dgm:resizeHandles val="exact"/>
        </dgm:presLayoutVars>
      </dgm:prSet>
      <dgm:spPr/>
    </dgm:pt>
    <dgm:pt modelId="{85477E1C-F214-4160-867B-1FE1351E029A}" type="pres">
      <dgm:prSet presAssocID="{5DB8C71F-6E06-4600-9D5A-8FBE546C11F2}" presName="node" presStyleLbl="node1" presStyleIdx="0" presStyleCnt="5">
        <dgm:presLayoutVars>
          <dgm:bulletEnabled val="1"/>
        </dgm:presLayoutVars>
      </dgm:prSet>
      <dgm:spPr/>
    </dgm:pt>
    <dgm:pt modelId="{5661DD4B-ABB2-4A05-841E-11C49371BA4D}" type="pres">
      <dgm:prSet presAssocID="{1E88E51F-8C45-40D6-8504-9451A40190E4}" presName="sibTrans" presStyleCnt="0"/>
      <dgm:spPr/>
    </dgm:pt>
    <dgm:pt modelId="{B3788970-4EC1-428A-B437-FECCFB8C0800}" type="pres">
      <dgm:prSet presAssocID="{9285C3F3-1F12-4FA9-BDA4-5819E53CF950}" presName="node" presStyleLbl="node1" presStyleIdx="1" presStyleCnt="5">
        <dgm:presLayoutVars>
          <dgm:bulletEnabled val="1"/>
        </dgm:presLayoutVars>
      </dgm:prSet>
      <dgm:spPr/>
    </dgm:pt>
    <dgm:pt modelId="{A3F8BA4A-8971-4FBB-9ADF-9ECE6EDF4AF8}" type="pres">
      <dgm:prSet presAssocID="{5BED0FEA-9427-4E20-95A1-10F33B41C5D9}" presName="sibTrans" presStyleCnt="0"/>
      <dgm:spPr/>
    </dgm:pt>
    <dgm:pt modelId="{A6755476-6142-4F7A-BD7B-99ABBF1B5901}" type="pres">
      <dgm:prSet presAssocID="{0F06A89E-F033-45A4-BCAF-21F7642B7D05}" presName="node" presStyleLbl="node1" presStyleIdx="2" presStyleCnt="5">
        <dgm:presLayoutVars>
          <dgm:bulletEnabled val="1"/>
        </dgm:presLayoutVars>
      </dgm:prSet>
      <dgm:spPr/>
    </dgm:pt>
    <dgm:pt modelId="{3164CB8B-04C0-4AF8-8950-39447BD703E7}" type="pres">
      <dgm:prSet presAssocID="{C17D2F04-C94F-4CC4-A34A-F2500E763E68}" presName="sibTrans" presStyleCnt="0"/>
      <dgm:spPr/>
    </dgm:pt>
    <dgm:pt modelId="{EA024F3A-250C-4E87-9F45-4964CE7E253E}" type="pres">
      <dgm:prSet presAssocID="{08CF431C-C7F1-403F-8D22-50D0C7244266}" presName="node" presStyleLbl="node1" presStyleIdx="3" presStyleCnt="5">
        <dgm:presLayoutVars>
          <dgm:bulletEnabled val="1"/>
        </dgm:presLayoutVars>
      </dgm:prSet>
      <dgm:spPr/>
    </dgm:pt>
    <dgm:pt modelId="{6E6815C4-E529-42F3-8BD0-6FCDB17C8151}" type="pres">
      <dgm:prSet presAssocID="{FE1547D2-96A6-4072-955A-C6AA3F462FD0}" presName="sibTrans" presStyleCnt="0"/>
      <dgm:spPr/>
    </dgm:pt>
    <dgm:pt modelId="{F1C3B125-DE2B-422C-A210-14EEFB93094E}" type="pres">
      <dgm:prSet presAssocID="{AEE90860-B852-4B94-9CC5-54C4120B2225}" presName="node" presStyleLbl="node1" presStyleIdx="4" presStyleCnt="5">
        <dgm:presLayoutVars>
          <dgm:bulletEnabled val="1"/>
        </dgm:presLayoutVars>
      </dgm:prSet>
      <dgm:spPr/>
    </dgm:pt>
  </dgm:ptLst>
  <dgm:cxnLst>
    <dgm:cxn modelId="{3FD2D603-39FF-4A85-9C2A-552A28E65A5A}" srcId="{AEE90860-B852-4B94-9CC5-54C4120B2225}" destId="{1B6B06E0-C6BC-4D59-B5B5-3566C52D464A}" srcOrd="0" destOrd="0" parTransId="{76178261-1AA8-4DB1-BCE4-9477E97E7425}" sibTransId="{2D76ECBA-6424-4A7C-8874-A3C04D8250FD}"/>
    <dgm:cxn modelId="{BF7CFB07-65EF-4BBC-8909-5B724B0198AD}" type="presOf" srcId="{34BC2B67-46D2-492F-ADD3-0DE41050E4EB}" destId="{85477E1C-F214-4160-867B-1FE1351E029A}" srcOrd="0" destOrd="2" presId="urn:microsoft.com/office/officeart/2005/8/layout/hList6"/>
    <dgm:cxn modelId="{30982211-C9D1-45F1-88CF-F8EBF6A38469}" srcId="{9285C3F3-1F12-4FA9-BDA4-5819E53CF950}" destId="{B9F64FFF-8C99-4BC4-A99A-BE717208D0BB}" srcOrd="2" destOrd="0" parTransId="{C8A84800-AF02-4E5F-AD0A-D9C47FCF66B0}" sibTransId="{6D32B6F1-1AF3-40C5-B506-D46D9E0E3AC9}"/>
    <dgm:cxn modelId="{01653418-0D14-4AD8-B4D8-489A4B4F3920}" srcId="{0F06A89E-F033-45A4-BCAF-21F7642B7D05}" destId="{43A8ECFC-9D8E-42D8-A32D-976F1F034986}" srcOrd="0" destOrd="0" parTransId="{73EEAF04-688B-4C59-8F96-C7546F057FEB}" sibTransId="{BDF6317B-176F-438C-B029-F448C6565C1D}"/>
    <dgm:cxn modelId="{F1D7AA24-1AD5-4239-8F11-F160B9BF56C8}" type="presOf" srcId="{288E4874-7999-4D06-8CE1-1242E48BD326}" destId="{EA024F3A-250C-4E87-9F45-4964CE7E253E}" srcOrd="0" destOrd="1" presId="urn:microsoft.com/office/officeart/2005/8/layout/hList6"/>
    <dgm:cxn modelId="{F6211132-52EC-4288-AE1C-6D3FD27369E4}" type="presOf" srcId="{5DB8C71F-6E06-4600-9D5A-8FBE546C11F2}" destId="{85477E1C-F214-4160-867B-1FE1351E029A}" srcOrd="0" destOrd="0" presId="urn:microsoft.com/office/officeart/2005/8/layout/hList6"/>
    <dgm:cxn modelId="{85D07B36-3F3D-4300-BDF6-DF87AE9FA62C}" srcId="{0F06A89E-F033-45A4-BCAF-21F7642B7D05}" destId="{23659146-68B6-40A2-8FA6-88D57A243B1A}" srcOrd="2" destOrd="0" parTransId="{BF2BA66C-69A1-4C1A-8132-2596EAB89F73}" sibTransId="{5B39FFB2-8774-45C5-9A1C-D69AB13A49F9}"/>
    <dgm:cxn modelId="{C85A7839-A527-447B-83D8-B9C7130FDF84}" srcId="{408D33AA-D0D6-49F5-8CC2-6BC2CAA9E309}" destId="{08CF431C-C7F1-403F-8D22-50D0C7244266}" srcOrd="3" destOrd="0" parTransId="{1B4B3176-A622-408B-AFE0-4DDD29CE2CE1}" sibTransId="{FE1547D2-96A6-4072-955A-C6AA3F462FD0}"/>
    <dgm:cxn modelId="{E8BDF83E-9833-4B99-AFEC-1F329F00EB4F}" type="presOf" srcId="{43A8ECFC-9D8E-42D8-A32D-976F1F034986}" destId="{A6755476-6142-4F7A-BD7B-99ABBF1B5901}" srcOrd="0" destOrd="1" presId="urn:microsoft.com/office/officeart/2005/8/layout/hList6"/>
    <dgm:cxn modelId="{51950C42-DEE7-4B4F-ABE0-E7BB8D85C2AE}" srcId="{08CF431C-C7F1-403F-8D22-50D0C7244266}" destId="{1205FC9E-75E8-4599-B3C4-6038C0BF5786}" srcOrd="2" destOrd="0" parTransId="{61EC41E4-A05A-471B-8279-23359BD9982C}" sibTransId="{936F47E1-08AE-4625-BDAE-C088AC8613A2}"/>
    <dgm:cxn modelId="{57F7D44D-BD51-4A44-ADD4-5CD6D7B93568}" type="presOf" srcId="{AEE90860-B852-4B94-9CC5-54C4120B2225}" destId="{F1C3B125-DE2B-422C-A210-14EEFB93094E}" srcOrd="0" destOrd="0" presId="urn:microsoft.com/office/officeart/2005/8/layout/hList6"/>
    <dgm:cxn modelId="{A493FE4D-193A-496A-A15D-51E1F7727301}" type="presOf" srcId="{C3FF2D22-902A-497B-9380-382FCFDBFDD5}" destId="{85477E1C-F214-4160-867B-1FE1351E029A}" srcOrd="0" destOrd="3" presId="urn:microsoft.com/office/officeart/2005/8/layout/hList6"/>
    <dgm:cxn modelId="{B8E64950-9867-43AC-AE31-5220094BB2EC}" type="presOf" srcId="{1205FC9E-75E8-4599-B3C4-6038C0BF5786}" destId="{EA024F3A-250C-4E87-9F45-4964CE7E253E}" srcOrd="0" destOrd="3" presId="urn:microsoft.com/office/officeart/2005/8/layout/hList6"/>
    <dgm:cxn modelId="{3AD8F656-7940-4A34-8827-424F8BFF7140}" type="presOf" srcId="{51D365C3-9852-4AF2-BA71-194A1F0188F5}" destId="{85477E1C-F214-4160-867B-1FE1351E029A}" srcOrd="0" destOrd="1" presId="urn:microsoft.com/office/officeart/2005/8/layout/hList6"/>
    <dgm:cxn modelId="{21F5C958-1BE7-4DE0-95F8-61BE51C64444}" type="presOf" srcId="{08CF431C-C7F1-403F-8D22-50D0C7244266}" destId="{EA024F3A-250C-4E87-9F45-4964CE7E253E}" srcOrd="0" destOrd="0" presId="urn:microsoft.com/office/officeart/2005/8/layout/hList6"/>
    <dgm:cxn modelId="{A7C0CF5B-562B-4863-ADBE-34D9EF008071}" srcId="{408D33AA-D0D6-49F5-8CC2-6BC2CAA9E309}" destId="{9285C3F3-1F12-4FA9-BDA4-5819E53CF950}" srcOrd="1" destOrd="0" parTransId="{4045DF54-B7FB-4DEC-92C5-8DDF934C0CFD}" sibTransId="{5BED0FEA-9427-4E20-95A1-10F33B41C5D9}"/>
    <dgm:cxn modelId="{FE15175C-FE85-4966-922A-79072D262FB3}" srcId="{AEE90860-B852-4B94-9CC5-54C4120B2225}" destId="{F80A0085-463E-4436-9624-B61F4A62B97A}" srcOrd="2" destOrd="0" parTransId="{BA83FA04-9919-4A0F-ABBD-11F5239FCE91}" sibTransId="{4211FA93-8831-4968-9E64-6315E9F206A9}"/>
    <dgm:cxn modelId="{E6B3F05D-9467-4C6A-9BCE-4DFF7B399E70}" srcId="{408D33AA-D0D6-49F5-8CC2-6BC2CAA9E309}" destId="{AEE90860-B852-4B94-9CC5-54C4120B2225}" srcOrd="4" destOrd="0" parTransId="{0E2F9C7B-E826-4398-8C75-5CEF328DBC9D}" sibTransId="{55FDA61A-9A70-430F-93AF-4826F1AA6AC2}"/>
    <dgm:cxn modelId="{EB8B4F5E-AE70-48BD-B88F-8600ED0662F2}" srcId="{08CF431C-C7F1-403F-8D22-50D0C7244266}" destId="{F52D989B-4E0A-49FA-A6A3-8B45A856D046}" srcOrd="1" destOrd="0" parTransId="{42BAD2BB-266A-44BD-B1AC-0EC9C2D71B46}" sibTransId="{EA9D4802-90E6-4674-AA4F-DB79FB81A7CF}"/>
    <dgm:cxn modelId="{E01E9C64-03C4-4779-B6F7-821193608AE2}" type="presOf" srcId="{F80A0085-463E-4436-9624-B61F4A62B97A}" destId="{F1C3B125-DE2B-422C-A210-14EEFB93094E}" srcOrd="0" destOrd="3" presId="urn:microsoft.com/office/officeart/2005/8/layout/hList6"/>
    <dgm:cxn modelId="{81090067-A87C-4F7A-847D-A5A46798AEBA}" srcId="{408D33AA-D0D6-49F5-8CC2-6BC2CAA9E309}" destId="{5DB8C71F-6E06-4600-9D5A-8FBE546C11F2}" srcOrd="0" destOrd="0" parTransId="{B51DAA7E-7704-4DFD-8414-446E08EDBDAB}" sibTransId="{1E88E51F-8C45-40D6-8504-9451A40190E4}"/>
    <dgm:cxn modelId="{CA21E474-94F3-46DE-A9F7-B82B35A8499B}" type="presOf" srcId="{F66F6935-79D9-4177-9DDE-B2FAF4E50D2F}" destId="{B3788970-4EC1-428A-B437-FECCFB8C0800}" srcOrd="0" destOrd="1" presId="urn:microsoft.com/office/officeart/2005/8/layout/hList6"/>
    <dgm:cxn modelId="{BB27FF81-48C2-4550-B4C5-591045733D41}" type="presOf" srcId="{B9F64FFF-8C99-4BC4-A99A-BE717208D0BB}" destId="{B3788970-4EC1-428A-B437-FECCFB8C0800}" srcOrd="0" destOrd="3" presId="urn:microsoft.com/office/officeart/2005/8/layout/hList6"/>
    <dgm:cxn modelId="{FC560687-E0C2-421A-AF9A-3CFD69D43C9E}" srcId="{AEE90860-B852-4B94-9CC5-54C4120B2225}" destId="{CC8A53B5-CCB5-4CEE-B361-3A41F6094637}" srcOrd="1" destOrd="0" parTransId="{8EC97814-BFEE-45EE-A6CE-D47B132D1F66}" sibTransId="{E17C8593-9BB5-41CE-A9E8-D04356BE5FD3}"/>
    <dgm:cxn modelId="{D0DE3B94-BD97-4EAC-965D-F133858073DB}" srcId="{9285C3F3-1F12-4FA9-BDA4-5819E53CF950}" destId="{F66F6935-79D9-4177-9DDE-B2FAF4E50D2F}" srcOrd="0" destOrd="0" parTransId="{AF8C785A-512D-4724-8E8B-B245FCB60585}" sibTransId="{79DE7155-83B4-4CC7-B0B7-90E1532516BC}"/>
    <dgm:cxn modelId="{81CF0397-5FB7-4A73-A24A-42D8D25812D7}" type="presOf" srcId="{61FD4971-BFCD-434C-89B5-3A17E50AB4C4}" destId="{A6755476-6142-4F7A-BD7B-99ABBF1B5901}" srcOrd="0" destOrd="2" presId="urn:microsoft.com/office/officeart/2005/8/layout/hList6"/>
    <dgm:cxn modelId="{8BE97197-C8FE-4B05-B461-C07B637E6483}" srcId="{5DB8C71F-6E06-4600-9D5A-8FBE546C11F2}" destId="{51D365C3-9852-4AF2-BA71-194A1F0188F5}" srcOrd="0" destOrd="0" parTransId="{D23388FF-854D-465B-AB03-0164E6B39E3F}" sibTransId="{3CD757A1-E4B2-4A72-9E21-61DE5703D7DD}"/>
    <dgm:cxn modelId="{ECD01098-135B-480A-8D4A-0C005F03A917}" type="presOf" srcId="{23659146-68B6-40A2-8FA6-88D57A243B1A}" destId="{A6755476-6142-4F7A-BD7B-99ABBF1B5901}" srcOrd="0" destOrd="3" presId="urn:microsoft.com/office/officeart/2005/8/layout/hList6"/>
    <dgm:cxn modelId="{B7F8979B-7C6F-4B3E-846E-DEC03BD5ED39}" type="presOf" srcId="{5BBCD7A6-E5A3-4A0B-AB21-81F7DCCAD948}" destId="{B3788970-4EC1-428A-B437-FECCFB8C0800}" srcOrd="0" destOrd="2" presId="urn:microsoft.com/office/officeart/2005/8/layout/hList6"/>
    <dgm:cxn modelId="{20B29A9D-F447-4483-B1C2-66C3C0C44ECE}" srcId="{08CF431C-C7F1-403F-8D22-50D0C7244266}" destId="{288E4874-7999-4D06-8CE1-1242E48BD326}" srcOrd="0" destOrd="0" parTransId="{0A95AEAE-2368-4AA9-8F7B-97788EF47DC5}" sibTransId="{98A96987-454B-4995-887B-8DB2A3A922DE}"/>
    <dgm:cxn modelId="{5E9F2B9E-6904-49A2-9609-55A196AA5BD7}" srcId="{5DB8C71F-6E06-4600-9D5A-8FBE546C11F2}" destId="{C3FF2D22-902A-497B-9380-382FCFDBFDD5}" srcOrd="2" destOrd="0" parTransId="{FA504173-1F1D-471F-B95B-2660D0F03FF3}" sibTransId="{F7348982-3EB3-41EF-9EA7-A4B1A2802389}"/>
    <dgm:cxn modelId="{EC439EB6-D55E-4273-AF80-3F5EEB554417}" srcId="{0F06A89E-F033-45A4-BCAF-21F7642B7D05}" destId="{61FD4971-BFCD-434C-89B5-3A17E50AB4C4}" srcOrd="1" destOrd="0" parTransId="{B555245C-CE3C-4473-B28D-D49DEFA179D5}" sibTransId="{959D821C-90AD-4778-8FFD-E3929140E928}"/>
    <dgm:cxn modelId="{C58E76BC-EE0A-48AD-8218-3320EF7D33B9}" srcId="{408D33AA-D0D6-49F5-8CC2-6BC2CAA9E309}" destId="{0F06A89E-F033-45A4-BCAF-21F7642B7D05}" srcOrd="2" destOrd="0" parTransId="{334B2259-C8A2-4B00-BA0F-5C95522E9663}" sibTransId="{C17D2F04-C94F-4CC4-A34A-F2500E763E68}"/>
    <dgm:cxn modelId="{E4ECB8BF-E7AF-4EB0-A64B-99EA592D1D36}" type="presOf" srcId="{408D33AA-D0D6-49F5-8CC2-6BC2CAA9E309}" destId="{0DB4A129-0A3B-4335-8F76-48C1E1DDCCC9}" srcOrd="0" destOrd="0" presId="urn:microsoft.com/office/officeart/2005/8/layout/hList6"/>
    <dgm:cxn modelId="{AFD8EEBF-CCB6-4ED9-919B-CFB9A33F89AF}" srcId="{9285C3F3-1F12-4FA9-BDA4-5819E53CF950}" destId="{5BBCD7A6-E5A3-4A0B-AB21-81F7DCCAD948}" srcOrd="1" destOrd="0" parTransId="{DBDA241C-7D79-4CE8-A536-8F764AE6395D}" sibTransId="{EAAC8530-6DE7-4463-989D-854398BDDD4A}"/>
    <dgm:cxn modelId="{38F2EBC6-ED99-4950-A875-61F6B8BF6F87}" type="presOf" srcId="{0F06A89E-F033-45A4-BCAF-21F7642B7D05}" destId="{A6755476-6142-4F7A-BD7B-99ABBF1B5901}" srcOrd="0" destOrd="0" presId="urn:microsoft.com/office/officeart/2005/8/layout/hList6"/>
    <dgm:cxn modelId="{C75D23CC-9A03-4019-B42E-4AF5C93AC0C0}" type="presOf" srcId="{9285C3F3-1F12-4FA9-BDA4-5819E53CF950}" destId="{B3788970-4EC1-428A-B437-FECCFB8C0800}" srcOrd="0" destOrd="0" presId="urn:microsoft.com/office/officeart/2005/8/layout/hList6"/>
    <dgm:cxn modelId="{0C4128EE-CCD5-4245-8111-AA13755EECE4}" type="presOf" srcId="{F52D989B-4E0A-49FA-A6A3-8B45A856D046}" destId="{EA024F3A-250C-4E87-9F45-4964CE7E253E}" srcOrd="0" destOrd="2" presId="urn:microsoft.com/office/officeart/2005/8/layout/hList6"/>
    <dgm:cxn modelId="{4E1F08F2-8AB1-4698-8C81-EF5CB72B7F07}" type="presOf" srcId="{CC8A53B5-CCB5-4CEE-B361-3A41F6094637}" destId="{F1C3B125-DE2B-422C-A210-14EEFB93094E}" srcOrd="0" destOrd="2" presId="urn:microsoft.com/office/officeart/2005/8/layout/hList6"/>
    <dgm:cxn modelId="{C740A7FB-4758-48C9-BD12-07002BFDD3AA}" type="presOf" srcId="{1B6B06E0-C6BC-4D59-B5B5-3566C52D464A}" destId="{F1C3B125-DE2B-422C-A210-14EEFB93094E}" srcOrd="0" destOrd="1" presId="urn:microsoft.com/office/officeart/2005/8/layout/hList6"/>
    <dgm:cxn modelId="{5CF47BFF-C8D4-467B-9E8E-DC4DBEBD1249}" srcId="{5DB8C71F-6E06-4600-9D5A-8FBE546C11F2}" destId="{34BC2B67-46D2-492F-ADD3-0DE41050E4EB}" srcOrd="1" destOrd="0" parTransId="{E3E2AD94-D769-43B5-B0F7-0EEA7381B959}" sibTransId="{24590AE2-DDE3-4DCC-BA36-8E2EE7892818}"/>
    <dgm:cxn modelId="{1E3F927C-E186-47B5-A7AD-0707A6353C64}" type="presParOf" srcId="{0DB4A129-0A3B-4335-8F76-48C1E1DDCCC9}" destId="{85477E1C-F214-4160-867B-1FE1351E029A}" srcOrd="0" destOrd="0" presId="urn:microsoft.com/office/officeart/2005/8/layout/hList6"/>
    <dgm:cxn modelId="{F6278461-D8C1-4986-A492-491F1A1A5497}" type="presParOf" srcId="{0DB4A129-0A3B-4335-8F76-48C1E1DDCCC9}" destId="{5661DD4B-ABB2-4A05-841E-11C49371BA4D}" srcOrd="1" destOrd="0" presId="urn:microsoft.com/office/officeart/2005/8/layout/hList6"/>
    <dgm:cxn modelId="{A1882D50-5293-48A9-A93B-07935E192F06}" type="presParOf" srcId="{0DB4A129-0A3B-4335-8F76-48C1E1DDCCC9}" destId="{B3788970-4EC1-428A-B437-FECCFB8C0800}" srcOrd="2" destOrd="0" presId="urn:microsoft.com/office/officeart/2005/8/layout/hList6"/>
    <dgm:cxn modelId="{2A390A6F-B428-4BF5-BF33-F9BF84886B9B}" type="presParOf" srcId="{0DB4A129-0A3B-4335-8F76-48C1E1DDCCC9}" destId="{A3F8BA4A-8971-4FBB-9ADF-9ECE6EDF4AF8}" srcOrd="3" destOrd="0" presId="urn:microsoft.com/office/officeart/2005/8/layout/hList6"/>
    <dgm:cxn modelId="{4386B31B-D610-404B-A14A-4EC5DB09C3AB}" type="presParOf" srcId="{0DB4A129-0A3B-4335-8F76-48C1E1DDCCC9}" destId="{A6755476-6142-4F7A-BD7B-99ABBF1B5901}" srcOrd="4" destOrd="0" presId="urn:microsoft.com/office/officeart/2005/8/layout/hList6"/>
    <dgm:cxn modelId="{5C4E8093-9A4A-4474-9592-36B0CFD38428}" type="presParOf" srcId="{0DB4A129-0A3B-4335-8F76-48C1E1DDCCC9}" destId="{3164CB8B-04C0-4AF8-8950-39447BD703E7}" srcOrd="5" destOrd="0" presId="urn:microsoft.com/office/officeart/2005/8/layout/hList6"/>
    <dgm:cxn modelId="{43870203-AC1D-4C6D-9E15-1A9FC3DA7359}" type="presParOf" srcId="{0DB4A129-0A3B-4335-8F76-48C1E1DDCCC9}" destId="{EA024F3A-250C-4E87-9F45-4964CE7E253E}" srcOrd="6" destOrd="0" presId="urn:microsoft.com/office/officeart/2005/8/layout/hList6"/>
    <dgm:cxn modelId="{1926505D-B21F-4716-94A7-43DC36D55501}" type="presParOf" srcId="{0DB4A129-0A3B-4335-8F76-48C1E1DDCCC9}" destId="{6E6815C4-E529-42F3-8BD0-6FCDB17C8151}" srcOrd="7" destOrd="0" presId="urn:microsoft.com/office/officeart/2005/8/layout/hList6"/>
    <dgm:cxn modelId="{608E0D96-2949-4260-B0B6-0C624412FF88}" type="presParOf" srcId="{0DB4A129-0A3B-4335-8F76-48C1E1DDCCC9}" destId="{F1C3B125-DE2B-422C-A210-14EEFB93094E}"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77E1C-F214-4160-867B-1FE1351E029A}">
      <dsp:nvSpPr>
        <dsp:cNvPr id="0" name=""/>
        <dsp:cNvSpPr/>
      </dsp:nvSpPr>
      <dsp:spPr>
        <a:xfrm rot="16200000">
          <a:off x="-2448073" y="2452985"/>
          <a:ext cx="6629400" cy="172342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0440" bIns="0" numCol="1" spcCol="1270" anchor="t" anchorCtr="0">
          <a:noAutofit/>
        </a:bodyPr>
        <a:lstStyle/>
        <a:p>
          <a:pPr marL="0" lvl="0" indent="0" algn="l" defTabSz="1066800">
            <a:lnSpc>
              <a:spcPct val="90000"/>
            </a:lnSpc>
            <a:spcBef>
              <a:spcPct val="0"/>
            </a:spcBef>
            <a:spcAft>
              <a:spcPct val="35000"/>
            </a:spcAft>
            <a:buNone/>
          </a:pPr>
          <a:r>
            <a:rPr lang="en-US" sz="2400" kern="1200" dirty="0"/>
            <a:t>Shahadat</a:t>
          </a:r>
        </a:p>
        <a:p>
          <a:pPr marL="171450" lvl="1" indent="-171450" algn="l" defTabSz="844550">
            <a:lnSpc>
              <a:spcPct val="90000"/>
            </a:lnSpc>
            <a:spcBef>
              <a:spcPct val="0"/>
            </a:spcBef>
            <a:spcAft>
              <a:spcPct val="15000"/>
            </a:spcAft>
            <a:buChar char="•"/>
          </a:pPr>
          <a:r>
            <a:rPr lang="en-US" sz="1900" kern="1200" dirty="0"/>
            <a:t>Accepting God</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Say: “There is no god but Allah, and Muhammad is his Prophet”</a:t>
          </a:r>
        </a:p>
      </dsp:txBody>
      <dsp:txXfrm rot="5400000">
        <a:off x="4912" y="1325880"/>
        <a:ext cx="1723429" cy="3977640"/>
      </dsp:txXfrm>
    </dsp:sp>
    <dsp:sp modelId="{B3788970-4EC1-428A-B437-FECCFB8C0800}">
      <dsp:nvSpPr>
        <dsp:cNvPr id="0" name=""/>
        <dsp:cNvSpPr/>
      </dsp:nvSpPr>
      <dsp:spPr>
        <a:xfrm rot="16200000">
          <a:off x="-595386" y="2452985"/>
          <a:ext cx="6629400" cy="172342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0440" bIns="0" numCol="1" spcCol="1270" anchor="t" anchorCtr="0">
          <a:noAutofit/>
        </a:bodyPr>
        <a:lstStyle/>
        <a:p>
          <a:pPr marL="0" lvl="0" indent="0" algn="l" defTabSz="1066800">
            <a:lnSpc>
              <a:spcPct val="90000"/>
            </a:lnSpc>
            <a:spcBef>
              <a:spcPct val="0"/>
            </a:spcBef>
            <a:spcAft>
              <a:spcPct val="35000"/>
            </a:spcAft>
            <a:buNone/>
          </a:pPr>
          <a:r>
            <a:rPr lang="en-US" sz="2400" kern="1200" dirty="0" err="1"/>
            <a:t>Salat</a:t>
          </a:r>
          <a:endParaRPr lang="en-US" sz="2400" kern="1200" dirty="0"/>
        </a:p>
        <a:p>
          <a:pPr marL="171450" lvl="1" indent="-171450" algn="l" defTabSz="844550">
            <a:lnSpc>
              <a:spcPct val="90000"/>
            </a:lnSpc>
            <a:spcBef>
              <a:spcPct val="0"/>
            </a:spcBef>
            <a:spcAft>
              <a:spcPct val="15000"/>
            </a:spcAft>
            <a:buChar char="•"/>
          </a:pPr>
          <a:r>
            <a:rPr lang="en-US" sz="1900" kern="1200" dirty="0"/>
            <a:t>Prayer</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Muslims must face Mecca five times daily and pray</a:t>
          </a:r>
        </a:p>
      </dsp:txBody>
      <dsp:txXfrm rot="5400000">
        <a:off x="1857599" y="1325880"/>
        <a:ext cx="1723429" cy="3977640"/>
      </dsp:txXfrm>
    </dsp:sp>
    <dsp:sp modelId="{A6755476-6142-4F7A-BD7B-99ABBF1B5901}">
      <dsp:nvSpPr>
        <dsp:cNvPr id="0" name=""/>
        <dsp:cNvSpPr/>
      </dsp:nvSpPr>
      <dsp:spPr>
        <a:xfrm rot="16200000">
          <a:off x="1257299" y="2452985"/>
          <a:ext cx="6629400" cy="172342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0440" bIns="0" numCol="1" spcCol="1270" anchor="t" anchorCtr="0">
          <a:noAutofit/>
        </a:bodyPr>
        <a:lstStyle/>
        <a:p>
          <a:pPr marL="0" lvl="0" indent="0" algn="l" defTabSz="1066800">
            <a:lnSpc>
              <a:spcPct val="90000"/>
            </a:lnSpc>
            <a:spcBef>
              <a:spcPct val="0"/>
            </a:spcBef>
            <a:spcAft>
              <a:spcPct val="35000"/>
            </a:spcAft>
            <a:buNone/>
          </a:pPr>
          <a:r>
            <a:rPr lang="en-US" sz="2400" kern="1200" dirty="0"/>
            <a:t>Zakat</a:t>
          </a:r>
        </a:p>
        <a:p>
          <a:pPr marL="171450" lvl="1" indent="-171450" algn="l" defTabSz="844550">
            <a:lnSpc>
              <a:spcPct val="90000"/>
            </a:lnSpc>
            <a:spcBef>
              <a:spcPct val="0"/>
            </a:spcBef>
            <a:spcAft>
              <a:spcPct val="15000"/>
            </a:spcAft>
            <a:buChar char="•"/>
          </a:pPr>
          <a:r>
            <a:rPr lang="en-US" sz="1900" kern="1200" dirty="0"/>
            <a:t>Alms</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Means giving to the poor </a:t>
          </a:r>
        </a:p>
      </dsp:txBody>
      <dsp:txXfrm rot="5400000">
        <a:off x="3710284" y="1325880"/>
        <a:ext cx="1723429" cy="3977640"/>
      </dsp:txXfrm>
    </dsp:sp>
    <dsp:sp modelId="{EA024F3A-250C-4E87-9F45-4964CE7E253E}">
      <dsp:nvSpPr>
        <dsp:cNvPr id="0" name=""/>
        <dsp:cNvSpPr/>
      </dsp:nvSpPr>
      <dsp:spPr>
        <a:xfrm rot="16200000">
          <a:off x="3109986" y="2452985"/>
          <a:ext cx="6629400" cy="172342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0440" bIns="0" numCol="1" spcCol="1270" anchor="t" anchorCtr="0">
          <a:noAutofit/>
        </a:bodyPr>
        <a:lstStyle/>
        <a:p>
          <a:pPr marL="0" lvl="0" indent="0" algn="l" defTabSz="1066800">
            <a:lnSpc>
              <a:spcPct val="90000"/>
            </a:lnSpc>
            <a:spcBef>
              <a:spcPct val="0"/>
            </a:spcBef>
            <a:spcAft>
              <a:spcPct val="35000"/>
            </a:spcAft>
            <a:buNone/>
          </a:pPr>
          <a:r>
            <a:rPr lang="en-US" sz="2400" kern="1200" dirty="0" err="1"/>
            <a:t>Siwm</a:t>
          </a:r>
          <a:endParaRPr lang="en-US" sz="2400" kern="1200" dirty="0"/>
        </a:p>
        <a:p>
          <a:pPr marL="171450" lvl="1" indent="-171450" algn="l" defTabSz="844550">
            <a:lnSpc>
              <a:spcPct val="90000"/>
            </a:lnSpc>
            <a:spcBef>
              <a:spcPct val="0"/>
            </a:spcBef>
            <a:spcAft>
              <a:spcPct val="15000"/>
            </a:spcAft>
            <a:buChar char="•"/>
          </a:pPr>
          <a:r>
            <a:rPr lang="en-US" sz="1900" kern="1200" dirty="0"/>
            <a:t>Fasting</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Muslims must fast during Ramadan</a:t>
          </a:r>
        </a:p>
      </dsp:txBody>
      <dsp:txXfrm rot="5400000">
        <a:off x="5562971" y="1325880"/>
        <a:ext cx="1723429" cy="3977640"/>
      </dsp:txXfrm>
    </dsp:sp>
    <dsp:sp modelId="{F1C3B125-DE2B-422C-A210-14EEFB93094E}">
      <dsp:nvSpPr>
        <dsp:cNvPr id="0" name=""/>
        <dsp:cNvSpPr/>
      </dsp:nvSpPr>
      <dsp:spPr>
        <a:xfrm rot="16200000">
          <a:off x="4962673" y="2452985"/>
          <a:ext cx="6629400" cy="172342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0440" bIns="0" numCol="1" spcCol="1270" anchor="t" anchorCtr="0">
          <a:noAutofit/>
        </a:bodyPr>
        <a:lstStyle/>
        <a:p>
          <a:pPr marL="0" lvl="0" indent="0" algn="l" defTabSz="1066800">
            <a:lnSpc>
              <a:spcPct val="90000"/>
            </a:lnSpc>
            <a:spcBef>
              <a:spcPct val="0"/>
            </a:spcBef>
            <a:spcAft>
              <a:spcPct val="35000"/>
            </a:spcAft>
            <a:buNone/>
          </a:pPr>
          <a:r>
            <a:rPr lang="en-US" sz="2400" kern="1200" dirty="0"/>
            <a:t>Hajj</a:t>
          </a:r>
        </a:p>
        <a:p>
          <a:pPr marL="171450" lvl="1" indent="-171450" algn="l" defTabSz="844550">
            <a:lnSpc>
              <a:spcPct val="90000"/>
            </a:lnSpc>
            <a:spcBef>
              <a:spcPct val="0"/>
            </a:spcBef>
            <a:spcAft>
              <a:spcPct val="15000"/>
            </a:spcAft>
            <a:buChar char="•"/>
          </a:pPr>
          <a:r>
            <a:rPr lang="en-US" sz="1900" kern="1200" dirty="0"/>
            <a:t>Pilgrimage</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Able-bodied Muslims who can afford it must travel to Mecca</a:t>
          </a:r>
        </a:p>
      </dsp:txBody>
      <dsp:txXfrm rot="5400000">
        <a:off x="7415658" y="1325880"/>
        <a:ext cx="1723429" cy="397764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D36E1-EF8B-4460-A807-FAC34CAA5495}" type="datetimeFigureOut">
              <a:rPr lang="en-US" smtClean="0"/>
              <a:pPr/>
              <a:t>12/16/23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B85AB-61AD-4EF6-877A-7996360ACA91}" type="slidenum">
              <a:rPr lang="en-US" smtClean="0"/>
              <a:pPr/>
              <a:t>‹#›</a:t>
            </a:fld>
            <a:endParaRPr lang="en-US"/>
          </a:p>
        </p:txBody>
      </p:sp>
    </p:spTree>
    <p:extLst>
      <p:ext uri="{BB962C8B-B14F-4D97-AF65-F5344CB8AC3E}">
        <p14:creationId xmlns:p14="http://schemas.microsoft.com/office/powerpoint/2010/main" val="75499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CDA14A-45DF-4C9E-8E66-E38DF58ECC9E}" type="slidenum">
              <a:rPr lang="en-US" altLang="en-US"/>
              <a:pPr/>
              <a:t>32</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US" altLang="en-US">
                <a:latin typeface="Arial" panose="020B0604020202020204" pitchFamily="34" charset="0"/>
              </a:rPr>
              <a:t>, especially</a:t>
            </a:r>
          </a:p>
        </p:txBody>
      </p:sp>
    </p:spTree>
    <p:extLst>
      <p:ext uri="{BB962C8B-B14F-4D97-AF65-F5344CB8AC3E}">
        <p14:creationId xmlns:p14="http://schemas.microsoft.com/office/powerpoint/2010/main" val="420551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02C15C-6EBF-4007-BAE4-24CFBECCCC74}" type="datetimeFigureOut">
              <a:rPr lang="en-US" smtClean="0"/>
              <a:pPr/>
              <a:t>12/16/23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291975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02C15C-6EBF-4007-BAE4-24CFBECCCC74}" type="datetimeFigureOut">
              <a:rPr lang="en-US" smtClean="0"/>
              <a:pPr/>
              <a:t>12/16/23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242847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02C15C-6EBF-4007-BAE4-24CFBECCCC74}" type="datetimeFigureOut">
              <a:rPr lang="en-US" smtClean="0"/>
              <a:pPr/>
              <a:t>12/16/23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2652327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5"/>
            <a:ext cx="9751483" cy="1143000"/>
          </a:xfrm>
        </p:spPr>
        <p:txBody>
          <a:bodyPr/>
          <a:lstStyle/>
          <a:p>
            <a:r>
              <a:rPr lang="en-US"/>
              <a:t>Click to edit Master title style</a:t>
            </a:r>
          </a:p>
        </p:txBody>
      </p:sp>
      <p:sp>
        <p:nvSpPr>
          <p:cNvPr id="3" name="Text Placeholder 2"/>
          <p:cNvSpPr>
            <a:spLocks noGrp="1"/>
          </p:cNvSpPr>
          <p:nvPr>
            <p:ph type="body" sz="half" idx="1"/>
          </p:nvPr>
        </p:nvSpPr>
        <p:spPr>
          <a:xfrm>
            <a:off x="1826684" y="1827213"/>
            <a:ext cx="47730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802967" y="1827213"/>
            <a:ext cx="4775200" cy="4114800"/>
          </a:xfrm>
        </p:spPr>
        <p:txBody>
          <a:bodyPr/>
          <a:lstStyle/>
          <a:p>
            <a:pPr lvl="0"/>
            <a:endParaRPr lang="en-US" noProof="0"/>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fld id="{0F7F4DA8-5FCC-477F-9725-38475B533FEF}" type="slidenum">
              <a:rPr lang="en-US" altLang="en-US"/>
              <a:pPr/>
              <a:t>‹#›</a:t>
            </a:fld>
            <a:endParaRPr lang="en-US" altLang="en-US"/>
          </a:p>
        </p:txBody>
      </p:sp>
    </p:spTree>
    <p:extLst>
      <p:ext uri="{BB962C8B-B14F-4D97-AF65-F5344CB8AC3E}">
        <p14:creationId xmlns:p14="http://schemas.microsoft.com/office/powerpoint/2010/main" val="878570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5"/>
            <a:ext cx="9751483" cy="1143000"/>
          </a:xfrm>
        </p:spPr>
        <p:txBody>
          <a:bodyPr/>
          <a:lstStyle/>
          <a:p>
            <a:r>
              <a:rPr lang="en-US"/>
              <a:t>Click to edit Master title style</a:t>
            </a:r>
          </a:p>
        </p:txBody>
      </p:sp>
      <p:sp>
        <p:nvSpPr>
          <p:cNvPr id="3" name="ClipArt Placeholder 2"/>
          <p:cNvSpPr>
            <a:spLocks noGrp="1"/>
          </p:cNvSpPr>
          <p:nvPr>
            <p:ph type="clipArt" sz="half" idx="1"/>
          </p:nvPr>
        </p:nvSpPr>
        <p:spPr>
          <a:xfrm>
            <a:off x="1826684" y="1827213"/>
            <a:ext cx="4773083" cy="4114800"/>
          </a:xfrm>
        </p:spPr>
        <p:txBody>
          <a:bodyPr/>
          <a:lstStyle/>
          <a:p>
            <a:pPr lvl="0"/>
            <a:endParaRPr lang="en-US" noProof="0"/>
          </a:p>
        </p:txBody>
      </p:sp>
      <p:sp>
        <p:nvSpPr>
          <p:cNvPr id="4" name="Text Placeholder 3"/>
          <p:cNvSpPr>
            <a:spLocks noGrp="1"/>
          </p:cNvSpPr>
          <p:nvPr>
            <p:ph type="body" sz="half" idx="2"/>
          </p:nvPr>
        </p:nvSpPr>
        <p:spPr>
          <a:xfrm>
            <a:off x="6802967" y="1827213"/>
            <a:ext cx="4775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fld id="{35008EE6-9CDB-4F78-965F-53CA18AFCF10}" type="slidenum">
              <a:rPr lang="en-US" altLang="en-US"/>
              <a:pPr/>
              <a:t>‹#›</a:t>
            </a:fld>
            <a:endParaRPr lang="en-US" altLang="en-US"/>
          </a:p>
        </p:txBody>
      </p:sp>
    </p:spTree>
    <p:extLst>
      <p:ext uri="{BB962C8B-B14F-4D97-AF65-F5344CB8AC3E}">
        <p14:creationId xmlns:p14="http://schemas.microsoft.com/office/powerpoint/2010/main" val="425774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02C15C-6EBF-4007-BAE4-24CFBECCCC74}" type="datetimeFigureOut">
              <a:rPr lang="en-US" smtClean="0"/>
              <a:pPr/>
              <a:t>12/16/23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323864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2C15C-6EBF-4007-BAE4-24CFBECCCC74}" type="datetimeFigureOut">
              <a:rPr lang="en-US" smtClean="0"/>
              <a:pPr/>
              <a:t>12/16/23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88780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02C15C-6EBF-4007-BAE4-24CFBECCCC74}" type="datetimeFigureOut">
              <a:rPr lang="en-US" smtClean="0"/>
              <a:pPr/>
              <a:t>12/16/23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47634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02C15C-6EBF-4007-BAE4-24CFBECCCC74}" type="datetimeFigureOut">
              <a:rPr lang="en-US" smtClean="0"/>
              <a:pPr/>
              <a:t>12/16/23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260372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02C15C-6EBF-4007-BAE4-24CFBECCCC74}" type="datetimeFigureOut">
              <a:rPr lang="en-US" smtClean="0"/>
              <a:pPr/>
              <a:t>12/16/23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321839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2C15C-6EBF-4007-BAE4-24CFBECCCC74}" type="datetimeFigureOut">
              <a:rPr lang="en-US" smtClean="0"/>
              <a:pPr/>
              <a:t>12/16/23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214132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02C15C-6EBF-4007-BAE4-24CFBECCCC74}" type="datetimeFigureOut">
              <a:rPr lang="en-US" smtClean="0"/>
              <a:pPr/>
              <a:t>12/16/23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5591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02C15C-6EBF-4007-BAE4-24CFBECCCC74}" type="datetimeFigureOut">
              <a:rPr lang="en-US" smtClean="0"/>
              <a:pPr/>
              <a:t>12/16/23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1612A-E9F8-4DCE-97E1-12262E48DF31}" type="slidenum">
              <a:rPr lang="en-US" smtClean="0"/>
              <a:pPr/>
              <a:t>‹#›</a:t>
            </a:fld>
            <a:endParaRPr lang="en-US"/>
          </a:p>
        </p:txBody>
      </p:sp>
    </p:spTree>
    <p:extLst>
      <p:ext uri="{BB962C8B-B14F-4D97-AF65-F5344CB8AC3E}">
        <p14:creationId xmlns:p14="http://schemas.microsoft.com/office/powerpoint/2010/main" val="201570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2C15C-6EBF-4007-BAE4-24CFBECCCC74}" type="datetimeFigureOut">
              <a:rPr lang="en-US" smtClean="0"/>
              <a:pPr/>
              <a:t>12/16/23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1612A-E9F8-4DCE-97E1-12262E48DF31}" type="slidenum">
              <a:rPr lang="en-US" smtClean="0"/>
              <a:pPr/>
              <a:t>‹#›</a:t>
            </a:fld>
            <a:endParaRPr lang="en-US"/>
          </a:p>
        </p:txBody>
      </p:sp>
    </p:spTree>
    <p:extLst>
      <p:ext uri="{BB962C8B-B14F-4D97-AF65-F5344CB8AC3E}">
        <p14:creationId xmlns:p14="http://schemas.microsoft.com/office/powerpoint/2010/main" val="275740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IXrC3oDB80E"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youtube.com/watch?v=Hm4Sg086uLg" TargetMode="External"/><Relationship Id="rId4" Type="http://schemas.openxmlformats.org/officeDocument/2006/relationships/hyperlink" Target="https://www.youtube.com/watch?v=gg-oyrOFos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94705"/>
            <a:ext cx="8875594" cy="1061642"/>
          </a:xfrm>
          <a:solidFill>
            <a:schemeClr val="accent6">
              <a:lumMod val="60000"/>
              <a:lumOff val="40000"/>
            </a:schemeClr>
          </a:solidFill>
        </p:spPr>
        <p:txBody>
          <a:bodyPr>
            <a:normAutofit/>
          </a:bodyPr>
          <a:lstStyle/>
          <a:p>
            <a:pPr marL="914400" lvl="2" indent="0" algn="ctr">
              <a:buNone/>
            </a:pPr>
            <a:r>
              <a:rPr lang="en-US" sz="3000" b="1" dirty="0">
                <a:latin typeface="Times New Roman" panose="02020603050405020304" pitchFamily="18" charset="0"/>
                <a:cs typeface="Times New Roman" panose="02020603050405020304" pitchFamily="18" charset="0"/>
              </a:rPr>
              <a:t>Islam and Arab Civilization</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a:xfrm>
            <a:off x="1524000" y="2593075"/>
            <a:ext cx="8875594" cy="3152632"/>
          </a:xfrm>
          <a:solidFill>
            <a:schemeClr val="accent4">
              <a:lumMod val="40000"/>
              <a:lumOff val="60000"/>
            </a:schemeClr>
          </a:solidFill>
          <a:ln>
            <a:solidFill>
              <a:schemeClr val="accent2">
                <a:lumMod val="75000"/>
              </a:schemeClr>
            </a:solidFill>
          </a:ln>
        </p:spPr>
        <p:txBody>
          <a:bodyPr>
            <a:normAutofit/>
          </a:bodyPr>
          <a:lstStyle/>
          <a:p>
            <a:endParaRPr lang="en-US" sz="2200" dirty="0"/>
          </a:p>
          <a:p>
            <a:r>
              <a:rPr lang="en-US" sz="2800" b="1" dirty="0"/>
              <a:t>Dr. Md. </a:t>
            </a:r>
            <a:r>
              <a:rPr lang="en-US" sz="2800" b="1" dirty="0" err="1"/>
              <a:t>Faruk</a:t>
            </a:r>
            <a:r>
              <a:rPr lang="en-US" sz="2800" b="1" dirty="0"/>
              <a:t> Shah</a:t>
            </a:r>
          </a:p>
          <a:p>
            <a:r>
              <a:rPr lang="en-US" dirty="0"/>
              <a:t>Adjunct Faculty Member</a:t>
            </a:r>
          </a:p>
          <a:p>
            <a:r>
              <a:rPr lang="en-US" dirty="0"/>
              <a:t>Department of History and Philosophy</a:t>
            </a:r>
          </a:p>
          <a:p>
            <a:r>
              <a:rPr lang="en-US" dirty="0"/>
              <a:t>North South University</a:t>
            </a:r>
          </a:p>
          <a:p>
            <a:endParaRPr lang="en-US" dirty="0"/>
          </a:p>
        </p:txBody>
      </p:sp>
    </p:spTree>
    <p:extLst>
      <p:ext uri="{BB962C8B-B14F-4D97-AF65-F5344CB8AC3E}">
        <p14:creationId xmlns:p14="http://schemas.microsoft.com/office/powerpoint/2010/main" val="562273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pPr>
            <a:r>
              <a:rPr lang="en-US" sz="3200" b="1" dirty="0"/>
              <a:t>               Similarities Between Islam, Judaism and Christianity</a:t>
            </a:r>
          </a:p>
          <a:p>
            <a:endParaRPr lang="en-US" sz="3200" dirty="0"/>
          </a:p>
          <a:p>
            <a:pPr>
              <a:lnSpc>
                <a:spcPct val="100000"/>
              </a:lnSpc>
            </a:pPr>
            <a:r>
              <a:rPr lang="en-US" dirty="0"/>
              <a:t>Some teachings of Islam are similar to those of Judaism and  Christianity. </a:t>
            </a:r>
          </a:p>
          <a:p>
            <a:pPr>
              <a:lnSpc>
                <a:spcPct val="100000"/>
              </a:lnSpc>
            </a:pPr>
            <a:r>
              <a:rPr lang="en-US" dirty="0"/>
              <a:t>Muslims share with Jews and Christians the belief in one God. </a:t>
            </a:r>
          </a:p>
          <a:p>
            <a:pPr>
              <a:lnSpc>
                <a:spcPct val="100000"/>
              </a:lnSpc>
            </a:pPr>
            <a:r>
              <a:rPr lang="en-US" dirty="0"/>
              <a:t>Like Jews and Christians, Muslims believe in a last judgment day, when people will be rewarded or punished, depending on how they conducted their lives. </a:t>
            </a:r>
          </a:p>
          <a:p>
            <a:pPr>
              <a:lnSpc>
                <a:spcPct val="100000"/>
              </a:lnSpc>
            </a:pPr>
            <a:r>
              <a:rPr lang="en-US" dirty="0"/>
              <a:t>Muslims also believe that Abraham, Moses, and Jesus were great prophets. But Muhammad, as God's final messenger, has the highest authority.</a:t>
            </a:r>
          </a:p>
        </p:txBody>
      </p:sp>
    </p:spTree>
    <p:extLst>
      <p:ext uri="{BB962C8B-B14F-4D97-AF65-F5344CB8AC3E}">
        <p14:creationId xmlns:p14="http://schemas.microsoft.com/office/powerpoint/2010/main" val="2928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pPr>
            <a:r>
              <a:rPr lang="en-US" b="1" dirty="0"/>
              <a:t>                                         </a:t>
            </a:r>
          </a:p>
          <a:p>
            <a:pPr>
              <a:buNone/>
            </a:pPr>
            <a:r>
              <a:rPr lang="en-US" sz="3200" b="1" dirty="0"/>
              <a:t>                                        Period of Righteous Caliphs </a:t>
            </a:r>
          </a:p>
          <a:p>
            <a:r>
              <a:rPr lang="en-US" dirty="0"/>
              <a:t>THE FIRST FOUR CALIPHS, who truly followed the Quran and the </a:t>
            </a:r>
            <a:r>
              <a:rPr lang="en-US" i="1" dirty="0" err="1"/>
              <a:t>Sunnah</a:t>
            </a:r>
            <a:r>
              <a:rPr lang="en-US" i="1" dirty="0"/>
              <a:t>, are known as the ‘Rightly Guided Caliphs’. </a:t>
            </a:r>
            <a:r>
              <a:rPr lang="en-US" dirty="0"/>
              <a:t>They are Abu </a:t>
            </a:r>
            <a:r>
              <a:rPr lang="en-US" dirty="0" err="1"/>
              <a:t>Bakr</a:t>
            </a:r>
            <a:r>
              <a:rPr lang="en-US" dirty="0"/>
              <a:t>, Omar, </a:t>
            </a:r>
            <a:r>
              <a:rPr lang="en-US" dirty="0" err="1"/>
              <a:t>Uthman</a:t>
            </a:r>
            <a:r>
              <a:rPr lang="en-US" dirty="0"/>
              <a:t> and Ali. Main characteristics of their rule are: </a:t>
            </a:r>
          </a:p>
          <a:p>
            <a:pPr lvl="1">
              <a:buFont typeface="Wingdings" pitchFamily="2" charset="2"/>
              <a:buChar char="Ø"/>
            </a:pPr>
            <a:r>
              <a:rPr lang="en-US" sz="2000" dirty="0"/>
              <a:t> </a:t>
            </a:r>
            <a:r>
              <a:rPr lang="en-US" sz="2800" dirty="0"/>
              <a:t>assumed office only with the consent of the people and never imposed themselves through force and fraud; </a:t>
            </a:r>
          </a:p>
          <a:p>
            <a:pPr lvl="1">
              <a:buFont typeface="Wingdings" pitchFamily="2" charset="2"/>
              <a:buChar char="Ø"/>
            </a:pPr>
            <a:r>
              <a:rPr lang="en-US" sz="2800" dirty="0"/>
              <a:t>governed the people through ‘</a:t>
            </a:r>
            <a:r>
              <a:rPr lang="en-US" sz="2800" i="1" dirty="0" err="1"/>
              <a:t>shura</a:t>
            </a:r>
            <a:r>
              <a:rPr lang="en-US" sz="2800" dirty="0"/>
              <a:t>’ (consultation) and were not inclined toward oppression and dictatorship; </a:t>
            </a:r>
          </a:p>
          <a:p>
            <a:pPr lvl="1">
              <a:buFont typeface="Wingdings" pitchFamily="2" charset="2"/>
              <a:buChar char="Ø"/>
            </a:pPr>
            <a:r>
              <a:rPr lang="en-US" sz="2800" dirty="0"/>
              <a:t>state and its functionaries were committed to the establishment of a moral order; </a:t>
            </a:r>
          </a:p>
          <a:p>
            <a:pPr lvl="1">
              <a:buFont typeface="Wingdings" pitchFamily="2" charset="2"/>
              <a:buChar char="Ø"/>
            </a:pPr>
            <a:r>
              <a:rPr lang="en-US" sz="2800" dirty="0"/>
              <a:t> committed to the rule of law and the constitutional order. </a:t>
            </a:r>
          </a:p>
          <a:p>
            <a:pPr>
              <a:buNone/>
            </a:pPr>
            <a:endParaRPr lang="en-US" sz="2400" dirty="0"/>
          </a:p>
        </p:txBody>
      </p:sp>
    </p:spTree>
    <p:extLst>
      <p:ext uri="{BB962C8B-B14F-4D97-AF65-F5344CB8AC3E}">
        <p14:creationId xmlns:p14="http://schemas.microsoft.com/office/powerpoint/2010/main" val="2928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a:buNone/>
            </a:pPr>
            <a:r>
              <a:rPr lang="en-US" sz="2000" dirty="0"/>
              <a:t>                    </a:t>
            </a:r>
          </a:p>
          <a:p>
            <a:pPr>
              <a:buNone/>
            </a:pPr>
            <a:r>
              <a:rPr lang="en-US" sz="3600" b="1" dirty="0"/>
              <a:t>                                   Economic Prosperity</a:t>
            </a:r>
          </a:p>
          <a:p>
            <a:endParaRPr lang="en-US" sz="2400" dirty="0"/>
          </a:p>
          <a:p>
            <a:r>
              <a:rPr lang="en-US" sz="2400" dirty="0"/>
              <a:t>Islamic Empire directed the vital trade routes of the world. </a:t>
            </a:r>
          </a:p>
          <a:p>
            <a:r>
              <a:rPr lang="en-US" sz="2400" dirty="0"/>
              <a:t>Muslim merchants handled the products of Africa, Asia &amp; Europe. </a:t>
            </a:r>
          </a:p>
          <a:p>
            <a:r>
              <a:rPr lang="en-US" sz="2400" dirty="0"/>
              <a:t>The Abbasid capital boasted hospitals, libraries, palaces, public gardens &amp; street lighting.</a:t>
            </a:r>
          </a:p>
          <a:p>
            <a:r>
              <a:rPr lang="en-US" sz="2400" dirty="0"/>
              <a:t>Introduced the use of letters of credit in place of cash. </a:t>
            </a:r>
          </a:p>
          <a:p>
            <a:r>
              <a:rPr lang="en-US" sz="2400" dirty="0"/>
              <a:t>Merchants and bankers in Western Europe later adopted these practices from the Arabs.</a:t>
            </a:r>
          </a:p>
          <a:p>
            <a:r>
              <a:rPr lang="en-US" sz="2400" dirty="0"/>
              <a:t>Manufacturing flourished-steel used in swords and textiles were the most important industries.</a:t>
            </a:r>
          </a:p>
          <a:p>
            <a:r>
              <a:rPr lang="en-US" sz="2400" dirty="0"/>
              <a:t> Improvements in agriculture helped farmers produce more food to feed large city populations. </a:t>
            </a:r>
            <a:endParaRPr lang="en-US" sz="2400" b="1" dirty="0"/>
          </a:p>
        </p:txBody>
      </p:sp>
    </p:spTree>
    <p:extLst>
      <p:ext uri="{BB962C8B-B14F-4D97-AF65-F5344CB8AC3E}">
        <p14:creationId xmlns:p14="http://schemas.microsoft.com/office/powerpoint/2010/main" val="2928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pPr>
            <a:r>
              <a:rPr lang="en-US" sz="3600" b="1" dirty="0"/>
              <a:t>                                 Traditions of Learning</a:t>
            </a:r>
          </a:p>
          <a:p>
            <a:pPr>
              <a:buNone/>
            </a:pPr>
            <a:endParaRPr lang="en-US" sz="2400" b="1" dirty="0"/>
          </a:p>
          <a:p>
            <a:pPr lvl="1">
              <a:lnSpc>
                <a:spcPct val="100000"/>
              </a:lnSpc>
            </a:pPr>
            <a:r>
              <a:rPr lang="en-US" dirty="0"/>
              <a:t>Islam had an impact on many fields of learning.</a:t>
            </a:r>
          </a:p>
          <a:p>
            <a:pPr lvl="1">
              <a:lnSpc>
                <a:spcPct val="100000"/>
              </a:lnSpc>
            </a:pPr>
            <a:r>
              <a:rPr lang="en-US" dirty="0"/>
              <a:t>Muhammad taught that "the ink of the scholar is holier than the blood of the martyr.''</a:t>
            </a:r>
          </a:p>
          <a:p>
            <a:pPr lvl="1">
              <a:lnSpc>
                <a:spcPct val="100000"/>
              </a:lnSpc>
            </a:pPr>
            <a:r>
              <a:rPr lang="en-US" dirty="0"/>
              <a:t>The Koran was the focus of much Muslim scholarship.</a:t>
            </a:r>
          </a:p>
          <a:p>
            <a:pPr lvl="1">
              <a:lnSpc>
                <a:spcPct val="100000"/>
              </a:lnSpc>
            </a:pPr>
            <a:r>
              <a:rPr lang="en-US" dirty="0"/>
              <a:t>Legal experts wrote many texts in which they interpreted the Koran.</a:t>
            </a:r>
          </a:p>
          <a:p>
            <a:pPr lvl="1">
              <a:lnSpc>
                <a:spcPct val="100000"/>
              </a:lnSpc>
            </a:pPr>
            <a:r>
              <a:rPr lang="en-US" dirty="0"/>
              <a:t>Islamic law, along with common religious beliefs and the use of Arabic, helped unite Muslims.</a:t>
            </a:r>
          </a:p>
          <a:p>
            <a:pPr lvl="1">
              <a:lnSpc>
                <a:spcPct val="100000"/>
              </a:lnSpc>
            </a:pPr>
            <a:r>
              <a:rPr lang="en-US" dirty="0"/>
              <a:t>Yet Muslim scholars did not limit their studies to the Koran. They translated ancient Greek works on philosophy and science. </a:t>
            </a:r>
          </a:p>
          <a:p>
            <a:pPr lvl="1">
              <a:lnSpc>
                <a:spcPct val="100000"/>
              </a:lnSpc>
            </a:pPr>
            <a:r>
              <a:rPr lang="en-US" dirty="0"/>
              <a:t>At centers of learning such as the House of Wisdom in Baghdad, scholars also studied Roman, Jewish, Persian, and Indian texts. In this way, the Arabs preserved much ancient learning.</a:t>
            </a:r>
            <a:endParaRPr lang="en-US" b="1" dirty="0"/>
          </a:p>
        </p:txBody>
      </p:sp>
    </p:spTree>
    <p:extLst>
      <p:ext uri="{BB962C8B-B14F-4D97-AF65-F5344CB8AC3E}">
        <p14:creationId xmlns:p14="http://schemas.microsoft.com/office/powerpoint/2010/main" val="2928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pPr>
            <a:r>
              <a:rPr lang="en-US" b="1" dirty="0"/>
              <a:t>             Achievements in Medicine, Mathematics, and the Sciences…</a:t>
            </a:r>
          </a:p>
          <a:p>
            <a:endParaRPr lang="en-US" sz="2000" dirty="0"/>
          </a:p>
          <a:p>
            <a:r>
              <a:rPr lang="en-US" sz="2400" dirty="0"/>
              <a:t>Muslim scholars made original contributions in medicine, mathematics, &amp; other sciences.</a:t>
            </a:r>
          </a:p>
          <a:p>
            <a:r>
              <a:rPr lang="en-US" sz="2400" dirty="0"/>
              <a:t>Guided by ancient Greek texts, Muslim doctors perfected techniques for diagnosing and treating diseases. </a:t>
            </a:r>
          </a:p>
          <a:p>
            <a:r>
              <a:rPr lang="it-IT" sz="2400" b="1" dirty="0"/>
              <a:t>Muhammad al-Razi </a:t>
            </a:r>
            <a:r>
              <a:rPr lang="en-US" sz="2400" dirty="0"/>
              <a:t>published a huge medical encyclopedia called the </a:t>
            </a:r>
            <a:r>
              <a:rPr lang="en-US" sz="2400" b="1" i="1" dirty="0"/>
              <a:t>Comprehensive Work in Medicine</a:t>
            </a:r>
            <a:r>
              <a:rPr lang="en-US" sz="2400" dirty="0"/>
              <a:t>. </a:t>
            </a:r>
          </a:p>
          <a:p>
            <a:r>
              <a:rPr lang="en-US" sz="2400" dirty="0"/>
              <a:t>Muslims also set up an advanced system of medical training, which included a qualifying examination for doctors and pharmacists.</a:t>
            </a:r>
          </a:p>
          <a:p>
            <a:r>
              <a:rPr lang="en-US" sz="2400" dirty="0"/>
              <a:t>Medical schools in Europe later drew on Muslim medical research and practices.</a:t>
            </a:r>
          </a:p>
          <a:p>
            <a:r>
              <a:rPr lang="en-US" sz="2400" dirty="0"/>
              <a:t>Muslim mathematicians studied the works of ancient scholars such as Euclid.</a:t>
            </a:r>
          </a:p>
        </p:txBody>
      </p:sp>
    </p:spTree>
    <p:extLst>
      <p:ext uri="{BB962C8B-B14F-4D97-AF65-F5344CB8AC3E}">
        <p14:creationId xmlns:p14="http://schemas.microsoft.com/office/powerpoint/2010/main" val="2928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pPr>
            <a:r>
              <a:rPr lang="en-US" b="1" dirty="0"/>
              <a:t>            </a:t>
            </a:r>
          </a:p>
          <a:p>
            <a:pPr>
              <a:buNone/>
            </a:pPr>
            <a:r>
              <a:rPr lang="en-US" b="1" dirty="0"/>
              <a:t>          Achievements in Medicine, Mathematics, and the Sciences</a:t>
            </a:r>
          </a:p>
          <a:p>
            <a:endParaRPr lang="en-US" sz="2000" dirty="0"/>
          </a:p>
          <a:p>
            <a:r>
              <a:rPr lang="en-US" sz="2400" dirty="0"/>
              <a:t>Muslims also adopted the decimal system and the system of numerals from India.</a:t>
            </a:r>
          </a:p>
          <a:p>
            <a:r>
              <a:rPr lang="en-US" sz="2400" dirty="0"/>
              <a:t>With the decimal system, Muslims made advances in algebra and trigonometry. </a:t>
            </a:r>
          </a:p>
          <a:p>
            <a:r>
              <a:rPr lang="en-US" sz="2400" dirty="0"/>
              <a:t>Like the Greeks, Muslim scientists were interested in all aspects of the natural world.</a:t>
            </a:r>
          </a:p>
          <a:p>
            <a:r>
              <a:rPr lang="en-US" sz="2400" dirty="0"/>
              <a:t>Muslims used the magnetic needle, invented by the Chinese, to produce the mariner's compass. </a:t>
            </a:r>
          </a:p>
          <a:p>
            <a:pPr>
              <a:buNone/>
            </a:pPr>
            <a:r>
              <a:rPr lang="en-US" sz="2400" b="1" dirty="0"/>
              <a:t> </a:t>
            </a:r>
          </a:p>
          <a:p>
            <a:pPr>
              <a:buNone/>
            </a:pPr>
            <a:endParaRPr lang="en-US" sz="2400" b="1" dirty="0">
              <a:hlinkClick r:id="rId3"/>
            </a:endParaRPr>
          </a:p>
          <a:p>
            <a:pPr>
              <a:buNone/>
            </a:pPr>
            <a:endParaRPr lang="en-US" sz="2400" b="1" dirty="0">
              <a:hlinkClick r:id="rId3"/>
            </a:endParaRPr>
          </a:p>
          <a:p>
            <a:pPr>
              <a:buNone/>
            </a:pPr>
            <a:r>
              <a:rPr lang="en-US" sz="2400" b="1" dirty="0">
                <a:hlinkClick r:id="rId3"/>
              </a:rPr>
              <a:t>https://www.youtube.com/watch?v=IXrC3oDB80E</a:t>
            </a:r>
            <a:endParaRPr lang="en-US" sz="2400" b="1" dirty="0"/>
          </a:p>
          <a:p>
            <a:pPr>
              <a:buNone/>
            </a:pPr>
            <a:r>
              <a:rPr lang="en-US" sz="2400" b="1" dirty="0">
                <a:hlinkClick r:id="rId4"/>
              </a:rPr>
              <a:t>https://www.youtube.com/watch?v=gg-oyrOFosY</a:t>
            </a:r>
            <a:endParaRPr lang="en-US" sz="2400" b="1" dirty="0"/>
          </a:p>
          <a:p>
            <a:pPr>
              <a:buNone/>
            </a:pPr>
            <a:r>
              <a:rPr lang="en-US" sz="2400" b="1" dirty="0">
                <a:hlinkClick r:id="rId5"/>
              </a:rPr>
              <a:t>https://www.youtube.com/watch?v=Hm4Sg086uLg</a:t>
            </a:r>
            <a:endParaRPr lang="en-US" sz="2400" b="1" dirty="0"/>
          </a:p>
          <a:p>
            <a:pPr>
              <a:buNone/>
            </a:pPr>
            <a:endParaRPr lang="en-US" sz="2400" b="1" dirty="0"/>
          </a:p>
          <a:p>
            <a:pPr>
              <a:buNone/>
            </a:pPr>
            <a:endParaRPr lang="en-US" sz="2400" b="1" dirty="0"/>
          </a:p>
          <a:p>
            <a:pPr>
              <a:buNone/>
            </a:pPr>
            <a:endParaRPr lang="en-US" sz="2400" b="1" dirty="0"/>
          </a:p>
          <a:p>
            <a:pPr>
              <a:buNone/>
            </a:pPr>
            <a:endParaRPr lang="en-US" sz="2400" b="1" dirty="0"/>
          </a:p>
        </p:txBody>
      </p:sp>
    </p:spTree>
    <p:extLst>
      <p:ext uri="{BB962C8B-B14F-4D97-AF65-F5344CB8AC3E}">
        <p14:creationId xmlns:p14="http://schemas.microsoft.com/office/powerpoint/2010/main" val="2928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a:buNone/>
            </a:pPr>
            <a:r>
              <a:rPr lang="en-US" sz="2000" dirty="0"/>
              <a:t>                                      </a:t>
            </a:r>
          </a:p>
          <a:p>
            <a:pPr>
              <a:buNone/>
            </a:pPr>
            <a:r>
              <a:rPr lang="en-US" b="1" dirty="0"/>
              <a:t>                               Effect of Islam on the Status of Women</a:t>
            </a:r>
          </a:p>
          <a:p>
            <a:endParaRPr lang="en-US" sz="2000" dirty="0"/>
          </a:p>
          <a:p>
            <a:pPr lvl="1">
              <a:lnSpc>
                <a:spcPct val="100000"/>
              </a:lnSpc>
            </a:pPr>
            <a:r>
              <a:rPr lang="en-US" dirty="0"/>
              <a:t>The Koran gave women a legal and economic status. </a:t>
            </a:r>
          </a:p>
          <a:p>
            <a:pPr lvl="1">
              <a:lnSpc>
                <a:spcPct val="100000"/>
              </a:lnSpc>
            </a:pPr>
            <a:r>
              <a:rPr lang="en-US" dirty="0"/>
              <a:t>Before Islam,  Arab women had no property rights. They were entirely at the mercy of their fathers or husbands.</a:t>
            </a:r>
          </a:p>
          <a:p>
            <a:pPr lvl="1">
              <a:lnSpc>
                <a:spcPct val="100000"/>
              </a:lnSpc>
            </a:pPr>
            <a:r>
              <a:rPr lang="en-US" dirty="0"/>
              <a:t>Islamic law gave women inheritance rights and control over own property.</a:t>
            </a:r>
          </a:p>
          <a:p>
            <a:pPr lvl="1">
              <a:lnSpc>
                <a:spcPct val="100000"/>
              </a:lnSpc>
            </a:pPr>
            <a:r>
              <a:rPr lang="en-US" dirty="0"/>
              <a:t>The Koran strictly forbade the killing of unwanted baby, a common practice in many ancient cities.</a:t>
            </a:r>
          </a:p>
          <a:p>
            <a:pPr lvl="1">
              <a:lnSpc>
                <a:spcPct val="100000"/>
              </a:lnSpc>
            </a:pPr>
            <a:r>
              <a:rPr lang="en-US" dirty="0"/>
              <a:t>If she were divorced, her family took care of her. If her husband died, her sons looked after her. An unmarried woman could rely on her father or brothers to protect her.</a:t>
            </a:r>
          </a:p>
          <a:p>
            <a:pPr lvl="1">
              <a:lnSpc>
                <a:spcPct val="100000"/>
              </a:lnSpc>
            </a:pPr>
            <a:r>
              <a:rPr lang="en-US" dirty="0"/>
              <a:t>A woman's duties were to obey her husband, care for the children, and manage the household. </a:t>
            </a:r>
          </a:p>
          <a:p>
            <a:pPr lvl="1">
              <a:lnSpc>
                <a:spcPct val="100000"/>
              </a:lnSpc>
            </a:pPr>
            <a:r>
              <a:rPr lang="en-US" dirty="0"/>
              <a:t>As head of the household, the man enjoyed complete authority. But within her home, a woman could, and often did, exercise considerable influence.</a:t>
            </a:r>
            <a:endParaRPr lang="en-US" b="1" dirty="0"/>
          </a:p>
        </p:txBody>
      </p:sp>
    </p:spTree>
    <p:extLst>
      <p:ext uri="{BB962C8B-B14F-4D97-AF65-F5344CB8AC3E}">
        <p14:creationId xmlns:p14="http://schemas.microsoft.com/office/powerpoint/2010/main" val="2928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pPr>
            <a:r>
              <a:rPr lang="en-US" sz="3200" b="1" dirty="0"/>
              <a:t>                                             Gender Roles</a:t>
            </a:r>
          </a:p>
          <a:p>
            <a:pPr>
              <a:buNone/>
            </a:pPr>
            <a:endParaRPr lang="en-US" dirty="0"/>
          </a:p>
          <a:p>
            <a:pPr lvl="5"/>
            <a:r>
              <a:rPr lang="en-US" sz="2800" b="1" dirty="0"/>
              <a:t>Role of Women:</a:t>
            </a:r>
          </a:p>
          <a:p>
            <a:pPr lvl="6"/>
            <a:r>
              <a:rPr lang="en-US" sz="2800" dirty="0"/>
              <a:t>Forbade the custom of killing female infants</a:t>
            </a:r>
          </a:p>
          <a:p>
            <a:pPr lvl="6"/>
            <a:r>
              <a:rPr lang="en-US" sz="2800" dirty="0"/>
              <a:t>Limited polygamy (maximum of four wives)</a:t>
            </a:r>
          </a:p>
          <a:p>
            <a:pPr lvl="6"/>
            <a:r>
              <a:rPr lang="en-US" sz="2800" dirty="0"/>
              <a:t>Had control of personal property</a:t>
            </a:r>
          </a:p>
          <a:p>
            <a:pPr lvl="6"/>
            <a:r>
              <a:rPr lang="en-US" sz="2800" dirty="0"/>
              <a:t>Made contributions to the arts</a:t>
            </a:r>
          </a:p>
          <a:p>
            <a:pPr lvl="5"/>
            <a:r>
              <a:rPr lang="en-US" sz="2800" b="1" dirty="0"/>
              <a:t>Role of Men:</a:t>
            </a:r>
          </a:p>
          <a:p>
            <a:pPr lvl="6"/>
            <a:r>
              <a:rPr lang="en-US" sz="2800" dirty="0"/>
              <a:t>Obligated to politics and military</a:t>
            </a:r>
          </a:p>
          <a:p>
            <a:pPr lvl="6"/>
            <a:r>
              <a:rPr lang="en-US" sz="2800" dirty="0"/>
              <a:t>Visited public forums for various activities</a:t>
            </a:r>
          </a:p>
          <a:p>
            <a:pPr lvl="6"/>
            <a:r>
              <a:rPr lang="en-US" sz="2800" dirty="0"/>
              <a:t>Entered school at the age of seven</a:t>
            </a:r>
          </a:p>
          <a:p>
            <a:pPr lvl="6"/>
            <a:r>
              <a:rPr lang="en-US" sz="2800" dirty="0"/>
              <a:t>Upper-class boys could pursue a theological degree</a:t>
            </a:r>
          </a:p>
        </p:txBody>
      </p:sp>
    </p:spTree>
    <p:extLst>
      <p:ext uri="{BB962C8B-B14F-4D97-AF65-F5344CB8AC3E}">
        <p14:creationId xmlns:p14="http://schemas.microsoft.com/office/powerpoint/2010/main" val="2928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pPr>
            <a:r>
              <a:rPr lang="en-US" b="1" dirty="0"/>
              <a:t>                                            The Arts and Literature</a:t>
            </a:r>
          </a:p>
          <a:p>
            <a:pPr>
              <a:buNone/>
            </a:pPr>
            <a:endParaRPr lang="en-US" b="1" dirty="0"/>
          </a:p>
          <a:p>
            <a:pPr lvl="1">
              <a:lnSpc>
                <a:spcPct val="150000"/>
              </a:lnSpc>
            </a:pPr>
            <a:r>
              <a:rPr lang="en-US" dirty="0"/>
              <a:t>Muslims adapted ideas in architecture from the many peoples.</a:t>
            </a:r>
          </a:p>
          <a:p>
            <a:pPr lvl="1">
              <a:lnSpc>
                <a:spcPct val="150000"/>
              </a:lnSpc>
            </a:pPr>
            <a:r>
              <a:rPr lang="en-US" dirty="0"/>
              <a:t>Mosques reflected a blend of Roman, Byzantine, and Persian styles.</a:t>
            </a:r>
          </a:p>
          <a:p>
            <a:pPr lvl="1">
              <a:lnSpc>
                <a:spcPct val="150000"/>
              </a:lnSpc>
            </a:pPr>
            <a:r>
              <a:rPr lang="en-US" dirty="0"/>
              <a:t>Columns supported domed roofs similar to those of Byzantine churches. </a:t>
            </a:r>
          </a:p>
          <a:p>
            <a:pPr lvl="1">
              <a:lnSpc>
                <a:spcPct val="150000"/>
              </a:lnSpc>
            </a:pPr>
            <a:r>
              <a:rPr lang="en-US" dirty="0"/>
              <a:t>Romantic themes often inspired poetry. Poet Omar Khayyam wrote about nature and love. </a:t>
            </a:r>
          </a:p>
          <a:p>
            <a:pPr marL="457200" lvl="1" indent="0">
              <a:lnSpc>
                <a:spcPct val="150000"/>
              </a:lnSpc>
              <a:buNone/>
            </a:pPr>
            <a:endParaRPr lang="en-US" dirty="0"/>
          </a:p>
        </p:txBody>
      </p:sp>
    </p:spTree>
    <p:extLst>
      <p:ext uri="{BB962C8B-B14F-4D97-AF65-F5344CB8AC3E}">
        <p14:creationId xmlns:p14="http://schemas.microsoft.com/office/powerpoint/2010/main" val="29282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defRPr/>
            </a:pPr>
            <a:r>
              <a:rPr lang="en-US" b="1" dirty="0"/>
              <a:t>                                       Arab Thinker: </a:t>
            </a:r>
            <a:r>
              <a:rPr lang="en-US" b="1" dirty="0" err="1"/>
              <a:t>Ibn</a:t>
            </a:r>
            <a:r>
              <a:rPr lang="en-US" b="1" dirty="0"/>
              <a:t> </a:t>
            </a:r>
            <a:r>
              <a:rPr lang="en-US" b="1" dirty="0" err="1"/>
              <a:t>Khaldun</a:t>
            </a:r>
            <a:endParaRPr lang="en-US" b="1" dirty="0"/>
          </a:p>
          <a:p>
            <a:pPr>
              <a:buNone/>
              <a:defRPr/>
            </a:pPr>
            <a:endParaRPr lang="en-US" dirty="0"/>
          </a:p>
          <a:p>
            <a:pPr lvl="2">
              <a:lnSpc>
                <a:spcPct val="150000"/>
              </a:lnSpc>
              <a:defRPr/>
            </a:pPr>
            <a:r>
              <a:rPr lang="en-US" sz="2800" dirty="0"/>
              <a:t>Set standards for the scientific study of history.</a:t>
            </a:r>
          </a:p>
          <a:p>
            <a:pPr lvl="2">
              <a:lnSpc>
                <a:spcPct val="150000"/>
              </a:lnSpc>
              <a:defRPr/>
            </a:pPr>
            <a:r>
              <a:rPr lang="en-US" sz="2800" dirty="0"/>
              <a:t>Stressed that economics and social structure were the causes of historical events.  </a:t>
            </a:r>
          </a:p>
          <a:p>
            <a:pPr lvl="2">
              <a:lnSpc>
                <a:spcPct val="150000"/>
              </a:lnSpc>
              <a:defRPr/>
            </a:pPr>
            <a:r>
              <a:rPr lang="en-US" sz="2800" dirty="0"/>
              <a:t>Warned historians to watch for bias and exaggeration.</a:t>
            </a:r>
          </a:p>
        </p:txBody>
      </p:sp>
    </p:spTree>
    <p:extLst>
      <p:ext uri="{BB962C8B-B14F-4D97-AF65-F5344CB8AC3E}">
        <p14:creationId xmlns:p14="http://schemas.microsoft.com/office/powerpoint/2010/main" val="2928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3200" dirty="0"/>
          </a:p>
          <a:p>
            <a:pPr marL="914400" lvl="2" indent="0">
              <a:buNone/>
            </a:pPr>
            <a:r>
              <a:rPr lang="en-US" sz="2400" b="1" dirty="0"/>
              <a:t>                       Lecture Outline of the Growth of Islam and Arab </a:t>
            </a:r>
          </a:p>
          <a:p>
            <a:pPr marL="2286000" lvl="5" indent="0">
              <a:lnSpc>
                <a:spcPct val="150000"/>
              </a:lnSpc>
              <a:buFont typeface="Wingdings" pitchFamily="2" charset="2"/>
              <a:buChar char="Ø"/>
            </a:pPr>
            <a:r>
              <a:rPr lang="en-US" sz="2400" dirty="0"/>
              <a:t>The foundation of Islamic regime in Arabia</a:t>
            </a:r>
          </a:p>
          <a:p>
            <a:pPr marL="2286000" lvl="5" indent="0">
              <a:lnSpc>
                <a:spcPct val="150000"/>
              </a:lnSpc>
              <a:buFont typeface="Wingdings" pitchFamily="2" charset="2"/>
              <a:buChar char="Ø"/>
            </a:pPr>
            <a:r>
              <a:rPr lang="en-US" sz="2400" dirty="0"/>
              <a:t>Founder and Teaching of Islam</a:t>
            </a:r>
          </a:p>
          <a:p>
            <a:pPr marL="2286000" lvl="5" indent="0">
              <a:lnSpc>
                <a:spcPct val="150000"/>
              </a:lnSpc>
              <a:buFont typeface="Wingdings" pitchFamily="2" charset="2"/>
              <a:buChar char="Ø"/>
            </a:pPr>
            <a:r>
              <a:rPr lang="en-US" sz="2400" dirty="0"/>
              <a:t>Expansion of Islam</a:t>
            </a:r>
          </a:p>
          <a:p>
            <a:pPr marL="2286000" lvl="5" indent="0">
              <a:lnSpc>
                <a:spcPct val="150000"/>
              </a:lnSpc>
              <a:buFont typeface="Wingdings" pitchFamily="2" charset="2"/>
              <a:buChar char="Ø"/>
            </a:pPr>
            <a:r>
              <a:rPr lang="en-US" sz="2400" dirty="0"/>
              <a:t>The Early Caliphate and its contributions</a:t>
            </a:r>
          </a:p>
          <a:p>
            <a:pPr marL="2286000" lvl="5" indent="0">
              <a:lnSpc>
                <a:spcPct val="150000"/>
              </a:lnSpc>
              <a:buFont typeface="Wingdings" pitchFamily="2" charset="2"/>
              <a:buChar char="Ø"/>
            </a:pPr>
            <a:r>
              <a:rPr lang="en-US" sz="2400" dirty="0"/>
              <a:t> Islamic Golden Age: Abbasid Caliphate </a:t>
            </a:r>
          </a:p>
          <a:p>
            <a:pPr marL="2286000" lvl="5" indent="0">
              <a:lnSpc>
                <a:spcPct val="150000"/>
              </a:lnSpc>
              <a:buFont typeface="Wingdings" pitchFamily="2" charset="2"/>
              <a:buChar char="Ø"/>
            </a:pPr>
            <a:r>
              <a:rPr lang="en-US" sz="2400" dirty="0"/>
              <a:t>Economy and Trade</a:t>
            </a:r>
          </a:p>
          <a:p>
            <a:pPr marL="2286000" lvl="5" indent="0">
              <a:lnSpc>
                <a:spcPct val="150000"/>
              </a:lnSpc>
              <a:buFont typeface="Wingdings" pitchFamily="2" charset="2"/>
              <a:buChar char="Ø"/>
            </a:pPr>
            <a:r>
              <a:rPr lang="en-US" sz="2400" dirty="0"/>
              <a:t>Art and Literature</a:t>
            </a:r>
          </a:p>
          <a:p>
            <a:pPr marL="2286000" lvl="5" indent="0">
              <a:lnSpc>
                <a:spcPct val="150000"/>
              </a:lnSpc>
              <a:buFont typeface="Wingdings" pitchFamily="2" charset="2"/>
              <a:buChar char="Ø"/>
            </a:pPr>
            <a:r>
              <a:rPr lang="en-US" sz="2400" dirty="0"/>
              <a:t> Achievements in Medicine, Mathematics, and the Sciences </a:t>
            </a:r>
          </a:p>
          <a:p>
            <a:pPr marL="2286000" lvl="5" indent="0">
              <a:lnSpc>
                <a:spcPct val="150000"/>
              </a:lnSpc>
              <a:buFont typeface="Wingdings" pitchFamily="2" charset="2"/>
              <a:buChar char="Ø"/>
            </a:pPr>
            <a:r>
              <a:rPr lang="en-US" sz="2400" dirty="0"/>
              <a:t>The Ottoman Empire and its contributions</a:t>
            </a:r>
          </a:p>
          <a:p>
            <a:pPr marL="2286000" lvl="5" indent="0">
              <a:lnSpc>
                <a:spcPct val="150000"/>
              </a:lnSpc>
              <a:buNone/>
            </a:pPr>
            <a:endParaRPr lang="en-US" sz="2800" dirty="0"/>
          </a:p>
          <a:p>
            <a:pPr marL="914400" lvl="2" indent="0">
              <a:buNone/>
            </a:pPr>
            <a:endParaRPr lang="en-US" b="1" dirty="0"/>
          </a:p>
          <a:p>
            <a:pPr marL="914400" lvl="2" indent="0">
              <a:buNone/>
            </a:pPr>
            <a:endParaRPr lang="en-US" b="1" dirty="0"/>
          </a:p>
        </p:txBody>
      </p:sp>
    </p:spTree>
    <p:extLst>
      <p:ext uri="{BB962C8B-B14F-4D97-AF65-F5344CB8AC3E}">
        <p14:creationId xmlns:p14="http://schemas.microsoft.com/office/powerpoint/2010/main" val="29282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pPr>
            <a:r>
              <a:rPr lang="en-US" b="1" dirty="0"/>
              <a:t>                                         Achievement of Islamic Civilization</a:t>
            </a:r>
          </a:p>
          <a:p>
            <a:pPr>
              <a:buNone/>
            </a:pPr>
            <a:endParaRPr lang="en-US" b="1" dirty="0"/>
          </a:p>
          <a:p>
            <a:pPr marL="1691640" lvl="3" indent="-320040">
              <a:buFont typeface="Wingdings" pitchFamily="2" charset="2"/>
              <a:buChar char="Ø"/>
              <a:defRPr/>
            </a:pPr>
            <a:r>
              <a:rPr lang="en-US" sz="2400" b="1" dirty="0"/>
              <a:t>Mathematics</a:t>
            </a:r>
            <a:r>
              <a:rPr lang="en-US" sz="2400" dirty="0"/>
              <a:t>:</a:t>
            </a:r>
          </a:p>
          <a:p>
            <a:pPr marL="2011680" lvl="4" indent="-274320">
              <a:buFont typeface="Wingdings" pitchFamily="2" charset="2"/>
              <a:buChar char="Ø"/>
              <a:defRPr/>
            </a:pPr>
            <a:r>
              <a:rPr lang="en-US" sz="2400" dirty="0"/>
              <a:t>Developed algebra; expanded trigonometry</a:t>
            </a:r>
          </a:p>
          <a:p>
            <a:pPr marL="1691640" lvl="3" indent="-320040">
              <a:buFont typeface="Wingdings" pitchFamily="2" charset="2"/>
              <a:buChar char="Ø"/>
              <a:defRPr/>
            </a:pPr>
            <a:r>
              <a:rPr lang="en-US" sz="2400" b="1" dirty="0"/>
              <a:t>Astronomy and Geography:</a:t>
            </a:r>
          </a:p>
          <a:p>
            <a:pPr marL="2011680" lvl="4" indent="-274320">
              <a:buFont typeface="Wingdings" pitchFamily="2" charset="2"/>
              <a:buChar char="Ø"/>
              <a:defRPr/>
            </a:pPr>
            <a:r>
              <a:rPr lang="en-US" sz="2400" dirty="0"/>
              <a:t>Physical and Mathematical models of universe</a:t>
            </a:r>
          </a:p>
          <a:p>
            <a:pPr marL="2011680" lvl="4" indent="-274320">
              <a:buFont typeface="Wingdings" pitchFamily="2" charset="2"/>
              <a:buChar char="Ø"/>
              <a:defRPr/>
            </a:pPr>
            <a:r>
              <a:rPr lang="en-US" sz="2400" dirty="0"/>
              <a:t>Concluded that the Earth was round</a:t>
            </a:r>
          </a:p>
          <a:p>
            <a:pPr marL="1691640" lvl="3" indent="-320040">
              <a:buFont typeface="Wingdings" pitchFamily="2" charset="2"/>
              <a:buChar char="Ø"/>
              <a:defRPr/>
            </a:pPr>
            <a:r>
              <a:rPr lang="en-US" sz="2400" b="1" dirty="0"/>
              <a:t>Chemistry and Medicine:</a:t>
            </a:r>
          </a:p>
          <a:p>
            <a:pPr marL="2011680" lvl="4" indent="-274320">
              <a:buFont typeface="Wingdings" pitchFamily="2" charset="2"/>
              <a:buChar char="Ø"/>
              <a:defRPr/>
            </a:pPr>
            <a:r>
              <a:rPr lang="en-US" sz="2400" dirty="0"/>
              <a:t>Al-</a:t>
            </a:r>
            <a:r>
              <a:rPr lang="en-US" sz="2400" dirty="0" err="1"/>
              <a:t>Razi</a:t>
            </a:r>
            <a:r>
              <a:rPr lang="en-US" sz="2400" dirty="0"/>
              <a:t>: described the origin of disease</a:t>
            </a:r>
          </a:p>
          <a:p>
            <a:pPr marL="1691640" lvl="3" indent="-320040">
              <a:buFont typeface="Wingdings" pitchFamily="2" charset="2"/>
              <a:buChar char="Ø"/>
              <a:defRPr/>
            </a:pPr>
            <a:r>
              <a:rPr lang="en-US" sz="2400" b="1" dirty="0"/>
              <a:t>Art</a:t>
            </a:r>
            <a:r>
              <a:rPr lang="en-US" sz="2400" dirty="0"/>
              <a:t>:</a:t>
            </a:r>
          </a:p>
          <a:p>
            <a:pPr marL="2011680" lvl="4" indent="-274320">
              <a:buFont typeface="Wingdings" pitchFamily="2" charset="2"/>
              <a:buChar char="Ø"/>
              <a:defRPr/>
            </a:pPr>
            <a:r>
              <a:rPr lang="en-US" sz="2400" i="1" dirty="0">
                <a:latin typeface="Lucida Calligraphy" pitchFamily="66" charset="0"/>
              </a:rPr>
              <a:t>Calligraphy</a:t>
            </a:r>
            <a:r>
              <a:rPr lang="en-US" sz="2400" dirty="0"/>
              <a:t>  writing</a:t>
            </a:r>
          </a:p>
          <a:p>
            <a:pPr marL="1691640" lvl="3" indent="-320040">
              <a:buFont typeface="Wingdings" pitchFamily="2" charset="2"/>
              <a:buChar char="Ø"/>
              <a:defRPr/>
            </a:pPr>
            <a:r>
              <a:rPr lang="en-US" sz="2400" b="1" dirty="0"/>
              <a:t>Philosophy and History</a:t>
            </a:r>
          </a:p>
          <a:p>
            <a:pPr marL="2011680" lvl="4" indent="-274320">
              <a:buFont typeface="Wingdings" pitchFamily="2" charset="2"/>
              <a:buChar char="Ø"/>
              <a:defRPr/>
            </a:pPr>
            <a:r>
              <a:rPr lang="en-US" sz="2400" dirty="0"/>
              <a:t>Religious truths could be analyzed </a:t>
            </a:r>
          </a:p>
          <a:p>
            <a:pPr lvl="3">
              <a:buFont typeface="Wingdings" pitchFamily="2" charset="2"/>
              <a:buChar char="Ø"/>
            </a:pPr>
            <a:endParaRPr lang="en-US" sz="2400" dirty="0"/>
          </a:p>
        </p:txBody>
      </p:sp>
    </p:spTree>
    <p:extLst>
      <p:ext uri="{BB962C8B-B14F-4D97-AF65-F5344CB8AC3E}">
        <p14:creationId xmlns:p14="http://schemas.microsoft.com/office/powerpoint/2010/main" val="29282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752600" y="304801"/>
            <a:ext cx="86868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defRPr/>
            </a:pPr>
            <a:r>
              <a:rPr lang="en-US" altLang="en-US" sz="4800" b="1" dirty="0">
                <a:solidFill>
                  <a:schemeClr val="tx2"/>
                </a:solidFill>
                <a:effectLst>
                  <a:outerShdw blurRad="38100" dist="38100" dir="2700000" algn="tl">
                    <a:srgbClr val="C0C0C0"/>
                  </a:outerShdw>
                </a:effectLst>
              </a:rPr>
              <a:t>What was the Golden Age of Islam? </a:t>
            </a:r>
            <a:endParaRPr lang="en-US" altLang="en-US" sz="4800" b="1" dirty="0">
              <a:solidFill>
                <a:srgbClr val="663300"/>
              </a:solidFill>
              <a:effectLst>
                <a:outerShdw blurRad="38100" dist="38100" dir="2700000" algn="tl">
                  <a:srgbClr val="C0C0C0"/>
                </a:outerShdw>
              </a:effectLst>
            </a:endParaRPr>
          </a:p>
        </p:txBody>
      </p:sp>
      <p:pic>
        <p:nvPicPr>
          <p:cNvPr id="4099" name="Picture 5" descr="Image result for abbasid dynasty"/>
          <p:cNvPicPr>
            <a:picLocks noChangeAspect="1" noChangeArrowheads="1"/>
          </p:cNvPicPr>
          <p:nvPr/>
        </p:nvPicPr>
        <p:blipFill>
          <a:blip r:embed="rId2">
            <a:extLst>
              <a:ext uri="{28A0092B-C50C-407E-A947-70E740481C1C}">
                <a14:useLocalDpi xmlns:a14="http://schemas.microsoft.com/office/drawing/2010/main" val="0"/>
              </a:ext>
            </a:extLst>
          </a:blip>
          <a:srcRect l="662" t="1633" r="2161" b="2470"/>
          <a:stretch>
            <a:fillRect/>
          </a:stretch>
        </p:blipFill>
        <p:spPr bwMode="auto">
          <a:xfrm>
            <a:off x="2003612" y="1706391"/>
            <a:ext cx="7872227" cy="500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250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981200" y="381000"/>
            <a:ext cx="8229600" cy="4495800"/>
          </a:xfrm>
        </p:spPr>
        <p:txBody>
          <a:bodyPr/>
          <a:lstStyle/>
          <a:p>
            <a:pPr eaLnBrk="1" hangingPunct="1">
              <a:defRPr/>
            </a:pPr>
            <a:r>
              <a:rPr lang="en-US" altLang="en-US" dirty="0"/>
              <a:t>The Golden Age of Islam was a time of great cultural and economic achievements for Muslims under the Abbasid Dynasty, from 750 to 1258.</a:t>
            </a:r>
          </a:p>
        </p:txBody>
      </p:sp>
      <p:pic>
        <p:nvPicPr>
          <p:cNvPr id="5123" name="Picture 7" descr="Image result for abbasid dynasty map"/>
          <p:cNvPicPr>
            <a:picLocks noChangeAspect="1" noChangeArrowheads="1"/>
          </p:cNvPicPr>
          <p:nvPr/>
        </p:nvPicPr>
        <p:blipFill>
          <a:blip r:embed="rId2">
            <a:extLst>
              <a:ext uri="{28A0092B-C50C-407E-A947-70E740481C1C}">
                <a14:useLocalDpi xmlns:a14="http://schemas.microsoft.com/office/drawing/2010/main" val="0"/>
              </a:ext>
            </a:extLst>
          </a:blip>
          <a:srcRect t="7813" b="9375"/>
          <a:stretch>
            <a:fillRect/>
          </a:stretch>
        </p:blipFill>
        <p:spPr bwMode="auto">
          <a:xfrm>
            <a:off x="2152463" y="1788459"/>
            <a:ext cx="7994650" cy="42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194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981200" y="381000"/>
            <a:ext cx="8229600" cy="4495800"/>
          </a:xfrm>
        </p:spPr>
        <p:txBody>
          <a:bodyPr/>
          <a:lstStyle/>
          <a:p>
            <a:pPr eaLnBrk="1" hangingPunct="1">
              <a:defRPr/>
            </a:pPr>
            <a:r>
              <a:rPr lang="en-US" altLang="en-US" b="1" dirty="0"/>
              <a:t>During this time, cultural diversity was accepted and Arab culture was mixed with other cultures.</a:t>
            </a:r>
          </a:p>
        </p:txBody>
      </p:sp>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488" y="2057400"/>
            <a:ext cx="29591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988" y="2057400"/>
            <a:ext cx="2360612"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6"/>
          <p:cNvPicPr>
            <a:picLocks noChangeAspect="1" noChangeArrowheads="1"/>
          </p:cNvPicPr>
          <p:nvPr/>
        </p:nvPicPr>
        <p:blipFill>
          <a:blip r:embed="rId4">
            <a:extLst>
              <a:ext uri="{28A0092B-C50C-407E-A947-70E740481C1C}">
                <a14:useLocalDpi xmlns:a14="http://schemas.microsoft.com/office/drawing/2010/main" val="0"/>
              </a:ext>
            </a:extLst>
          </a:blip>
          <a:srcRect l="20161" r="25000"/>
          <a:stretch>
            <a:fillRect/>
          </a:stretch>
        </p:blipFill>
        <p:spPr bwMode="auto">
          <a:xfrm>
            <a:off x="1676400" y="2057400"/>
            <a:ext cx="3214688"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0" name="Text Box 7"/>
          <p:cNvSpPr txBox="1">
            <a:spLocks noChangeArrowheads="1"/>
          </p:cNvSpPr>
          <p:nvPr/>
        </p:nvSpPr>
        <p:spPr bwMode="auto">
          <a:xfrm>
            <a:off x="2308225" y="5715001"/>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b="1">
                <a:solidFill>
                  <a:srgbClr val="663300"/>
                </a:solidFill>
              </a:rPr>
              <a:t>Arabian culture</a:t>
            </a:r>
          </a:p>
        </p:txBody>
      </p:sp>
      <p:sp>
        <p:nvSpPr>
          <p:cNvPr id="6151" name="Text Box 8"/>
          <p:cNvSpPr txBox="1">
            <a:spLocks noChangeArrowheads="1"/>
          </p:cNvSpPr>
          <p:nvPr/>
        </p:nvSpPr>
        <p:spPr bwMode="auto">
          <a:xfrm>
            <a:off x="5487988" y="5715001"/>
            <a:ext cx="2070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b="1">
                <a:solidFill>
                  <a:srgbClr val="663300"/>
                </a:solidFill>
              </a:rPr>
              <a:t>Egyptian culture</a:t>
            </a:r>
          </a:p>
        </p:txBody>
      </p:sp>
      <p:sp>
        <p:nvSpPr>
          <p:cNvPr id="6152" name="Text Box 9"/>
          <p:cNvSpPr txBox="1">
            <a:spLocks noChangeArrowheads="1"/>
          </p:cNvSpPr>
          <p:nvPr/>
        </p:nvSpPr>
        <p:spPr bwMode="auto">
          <a:xfrm>
            <a:off x="8258175" y="5715001"/>
            <a:ext cx="215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b="1">
                <a:solidFill>
                  <a:srgbClr val="663300"/>
                </a:solidFill>
              </a:rPr>
              <a:t>European culture</a:t>
            </a:r>
          </a:p>
        </p:txBody>
      </p:sp>
    </p:spTree>
    <p:extLst>
      <p:ext uri="{BB962C8B-B14F-4D97-AF65-F5344CB8AC3E}">
        <p14:creationId xmlns:p14="http://schemas.microsoft.com/office/powerpoint/2010/main" val="913950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981200" y="381000"/>
            <a:ext cx="8229600" cy="4495800"/>
          </a:xfrm>
        </p:spPr>
        <p:txBody>
          <a:bodyPr/>
          <a:lstStyle/>
          <a:p>
            <a:pPr eaLnBrk="1" hangingPunct="1">
              <a:defRPr/>
            </a:pPr>
            <a:r>
              <a:rPr lang="en-US" altLang="en-US" b="1" dirty="0"/>
              <a:t>An important achievement of the Abbasid Dynasty was the preservation of ancient Greek and Roman ideas.</a:t>
            </a: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r="1410" b="8109"/>
          <a:stretch>
            <a:fillRect/>
          </a:stretch>
        </p:blipFill>
        <p:spPr bwMode="auto">
          <a:xfrm>
            <a:off x="7705726" y="2514600"/>
            <a:ext cx="3213286"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Text Box 7"/>
          <p:cNvSpPr txBox="1">
            <a:spLocks noChangeArrowheads="1"/>
          </p:cNvSpPr>
          <p:nvPr/>
        </p:nvSpPr>
        <p:spPr bwMode="auto">
          <a:xfrm>
            <a:off x="7953376" y="6262688"/>
            <a:ext cx="2314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b="1">
                <a:solidFill>
                  <a:srgbClr val="663300"/>
                </a:solidFill>
              </a:rPr>
              <a:t>Plato and Aristotle</a:t>
            </a:r>
          </a:p>
        </p:txBody>
      </p:sp>
      <p:pic>
        <p:nvPicPr>
          <p:cNvPr id="7173" name="Picture 9"/>
          <p:cNvPicPr>
            <a:picLocks noChangeAspect="1" noChangeArrowheads="1"/>
          </p:cNvPicPr>
          <p:nvPr/>
        </p:nvPicPr>
        <p:blipFill>
          <a:blip r:embed="rId3">
            <a:extLst>
              <a:ext uri="{28A0092B-C50C-407E-A947-70E740481C1C}">
                <a14:useLocalDpi xmlns:a14="http://schemas.microsoft.com/office/drawing/2010/main" val="0"/>
              </a:ext>
            </a:extLst>
          </a:blip>
          <a:srcRect l="2" r="7600" b="3569"/>
          <a:stretch>
            <a:fillRect/>
          </a:stretch>
        </p:blipFill>
        <p:spPr bwMode="auto">
          <a:xfrm>
            <a:off x="1676400" y="2520951"/>
            <a:ext cx="5867400"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867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981200" y="381000"/>
            <a:ext cx="8229600" cy="4495800"/>
          </a:xfrm>
        </p:spPr>
        <p:txBody>
          <a:bodyPr/>
          <a:lstStyle/>
          <a:p>
            <a:pPr eaLnBrk="1" hangingPunct="1">
              <a:defRPr/>
            </a:pPr>
            <a:r>
              <a:rPr lang="en-US" altLang="en-US" b="1" dirty="0"/>
              <a:t>This resulted in Muslim advances in mathematics, science, and medicine.</a:t>
            </a:r>
          </a:p>
        </p:txBody>
      </p:sp>
      <p:sp>
        <p:nvSpPr>
          <p:cNvPr id="8195" name="Text Box 7"/>
          <p:cNvSpPr txBox="1">
            <a:spLocks noChangeArrowheads="1"/>
          </p:cNvSpPr>
          <p:nvPr/>
        </p:nvSpPr>
        <p:spPr bwMode="auto">
          <a:xfrm>
            <a:off x="6794501" y="6400801"/>
            <a:ext cx="2506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r>
              <a:rPr lang="en-US" altLang="en-US" sz="1800" b="1">
                <a:solidFill>
                  <a:srgbClr val="663300"/>
                </a:solidFill>
              </a:rPr>
              <a:t>Ibn Sina (Physician)</a:t>
            </a:r>
          </a:p>
        </p:txBody>
      </p:sp>
      <p:sp>
        <p:nvSpPr>
          <p:cNvPr id="8196" name="Text Box 8"/>
          <p:cNvSpPr txBox="1">
            <a:spLocks noChangeArrowheads="1"/>
          </p:cNvSpPr>
          <p:nvPr/>
        </p:nvSpPr>
        <p:spPr bwMode="auto">
          <a:xfrm>
            <a:off x="2286001" y="6400801"/>
            <a:ext cx="3686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b="1">
                <a:solidFill>
                  <a:srgbClr val="663300"/>
                </a:solidFill>
              </a:rPr>
              <a:t>al-Khwarizmi (Mathematician)</a:t>
            </a:r>
          </a:p>
        </p:txBody>
      </p:sp>
      <p:pic>
        <p:nvPicPr>
          <p:cNvPr id="819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933" y="1586753"/>
            <a:ext cx="3669926"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580" y="1586753"/>
            <a:ext cx="378637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363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981200" y="381000"/>
            <a:ext cx="8382000" cy="4495800"/>
          </a:xfrm>
        </p:spPr>
        <p:txBody>
          <a:bodyPr/>
          <a:lstStyle/>
          <a:p>
            <a:pPr eaLnBrk="1" hangingPunct="1">
              <a:defRPr/>
            </a:pPr>
            <a:r>
              <a:rPr lang="en-US" altLang="en-US" b="1" dirty="0"/>
              <a:t>The first medical licensing exams, medical textbooks, emergency rooms, and syrup for medicine were also developed by the Abbasid Dynasty.</a:t>
            </a: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l="3076" r="4616"/>
          <a:stretch>
            <a:fillRect/>
          </a:stretch>
        </p:blipFill>
        <p:spPr bwMode="auto">
          <a:xfrm>
            <a:off x="1785938" y="2520951"/>
            <a:ext cx="4995862"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Text Box 5"/>
          <p:cNvSpPr txBox="1">
            <a:spLocks noChangeArrowheads="1"/>
          </p:cNvSpPr>
          <p:nvPr/>
        </p:nvSpPr>
        <p:spPr bwMode="auto">
          <a:xfrm>
            <a:off x="3106739" y="6308726"/>
            <a:ext cx="2352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b="1" i="1">
                <a:solidFill>
                  <a:srgbClr val="663300"/>
                </a:solidFill>
              </a:rPr>
              <a:t>Canon on Medicine</a:t>
            </a:r>
          </a:p>
        </p:txBody>
      </p:sp>
      <p:pic>
        <p:nvPicPr>
          <p:cNvPr id="102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520950"/>
            <a:ext cx="3429000"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1" y="4953000"/>
            <a:ext cx="2295525" cy="172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7364" y="4953001"/>
            <a:ext cx="985837"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522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1981200" y="381000"/>
            <a:ext cx="8229600" cy="4495800"/>
          </a:xfrm>
        </p:spPr>
        <p:txBody>
          <a:bodyPr/>
          <a:lstStyle/>
          <a:p>
            <a:pPr algn="just" eaLnBrk="1" hangingPunct="1">
              <a:defRPr/>
            </a:pPr>
            <a:r>
              <a:rPr lang="en-US" altLang="en-US" b="1" dirty="0"/>
              <a:t>A large trading network was developed by the Abbasid Dynasty, which allowed Muslims to spread their ideas and become very wealthy.</a:t>
            </a:r>
          </a:p>
        </p:txBody>
      </p:sp>
      <p:pic>
        <p:nvPicPr>
          <p:cNvPr id="11267" name="Picture 5" descr="Image result for abbasid dynasty tra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377" y="1694329"/>
            <a:ext cx="10300448" cy="498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425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2205317"/>
            <a:ext cx="9144000" cy="1304645"/>
          </a:xfrm>
        </p:spPr>
        <p:style>
          <a:lnRef idx="1">
            <a:schemeClr val="accent6"/>
          </a:lnRef>
          <a:fillRef idx="2">
            <a:schemeClr val="accent6"/>
          </a:fillRef>
          <a:effectRef idx="1">
            <a:schemeClr val="accent6"/>
          </a:effectRef>
          <a:fontRef idx="minor">
            <a:schemeClr val="dk1"/>
          </a:fontRef>
        </p:style>
        <p:txBody>
          <a:bodyPr/>
          <a:lstStyle/>
          <a:p>
            <a:r>
              <a:rPr lang="en-US" altLang="en-US" dirty="0"/>
              <a:t>“The Ottoman Empire”</a:t>
            </a:r>
          </a:p>
        </p:txBody>
      </p:sp>
    </p:spTree>
    <p:extLst>
      <p:ext uri="{BB962C8B-B14F-4D97-AF65-F5344CB8AC3E}">
        <p14:creationId xmlns:p14="http://schemas.microsoft.com/office/powerpoint/2010/main" val="261310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6837" y="868296"/>
            <a:ext cx="10340661" cy="1143000"/>
          </a:xfrm>
          <a:solidFill>
            <a:schemeClr val="accent6">
              <a:lumMod val="40000"/>
              <a:lumOff val="60000"/>
            </a:schemeClr>
          </a:solidFill>
        </p:spPr>
        <p:txBody>
          <a:bodyPr>
            <a:normAutofit/>
          </a:bodyPr>
          <a:lstStyle/>
          <a:p>
            <a:pPr algn="ctr" eaLnBrk="1" hangingPunct="1"/>
            <a:r>
              <a:rPr lang="en-US" altLang="en-US" sz="2600" b="1" dirty="0">
                <a:latin typeface="Perpetua Titling MT" panose="02020502060505020804" pitchFamily="18" charset="0"/>
              </a:rPr>
              <a:t>Origins of the Ottoman Empire</a:t>
            </a:r>
          </a:p>
        </p:txBody>
      </p:sp>
      <p:sp>
        <p:nvSpPr>
          <p:cNvPr id="8195" name="Rectangle 3"/>
          <p:cNvSpPr>
            <a:spLocks noGrp="1" noChangeArrowheads="1"/>
          </p:cNvSpPr>
          <p:nvPr>
            <p:ph type="body" idx="1"/>
          </p:nvPr>
        </p:nvSpPr>
        <p:spPr>
          <a:xfrm>
            <a:off x="1198809" y="2636994"/>
            <a:ext cx="10515600" cy="4351338"/>
          </a:xfrm>
        </p:spPr>
        <p:txBody>
          <a:bodyPr/>
          <a:lstStyle/>
          <a:p>
            <a:pPr eaLnBrk="1" hangingPunct="1">
              <a:buFont typeface="Wingdings" panose="05000000000000000000" pitchFamily="2" charset="2"/>
              <a:buNone/>
            </a:pPr>
            <a:r>
              <a:rPr lang="en-US" altLang="en-US" sz="4400" dirty="0"/>
              <a:t>  </a:t>
            </a:r>
            <a:r>
              <a:rPr lang="en-US" altLang="en-US" sz="3000" dirty="0"/>
              <a:t>After Muhammad’s death in 632 A.D., Muslim faith &amp; power spread throughout Middle East</a:t>
            </a:r>
          </a:p>
        </p:txBody>
      </p:sp>
    </p:spTree>
    <p:extLst>
      <p:ext uri="{BB962C8B-B14F-4D97-AF65-F5344CB8AC3E}">
        <p14:creationId xmlns:p14="http://schemas.microsoft.com/office/powerpoint/2010/main" val="79225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3200" dirty="0"/>
          </a:p>
          <a:p>
            <a:pPr marL="914400" lvl="2" indent="0">
              <a:buNone/>
            </a:pPr>
            <a:r>
              <a:rPr lang="en-US" sz="3600" b="1" dirty="0"/>
              <a:t>       </a:t>
            </a:r>
            <a:r>
              <a:rPr lang="en-US" sz="4400" b="1" dirty="0"/>
              <a:t>   Introducing Islamic Civilization</a:t>
            </a:r>
            <a:endParaRPr lang="en-US" b="1" dirty="0"/>
          </a:p>
          <a:p>
            <a:endParaRPr lang="en-US" sz="2000" dirty="0"/>
          </a:p>
          <a:p>
            <a:pPr lvl="1"/>
            <a:r>
              <a:rPr lang="en-US" sz="2800" dirty="0"/>
              <a:t>During the 7</a:t>
            </a:r>
            <a:r>
              <a:rPr lang="en-US" sz="2800" baseline="30000" dirty="0"/>
              <a:t>th</a:t>
            </a:r>
            <a:r>
              <a:rPr lang="en-US" sz="2800" dirty="0"/>
              <a:t> century, the religion of Islam rose in the Middle East. </a:t>
            </a:r>
          </a:p>
          <a:p>
            <a:pPr lvl="1"/>
            <a:r>
              <a:rPr lang="en-US" sz="2800" dirty="0"/>
              <a:t>Like Christianity, Islam had a profound impact on human history. </a:t>
            </a:r>
          </a:p>
          <a:p>
            <a:pPr lvl="1"/>
            <a:r>
              <a:rPr lang="en-US" sz="2800" dirty="0"/>
              <a:t>Within 100 years Islamic follower built an empire that was larger than the Roman Empire.</a:t>
            </a:r>
          </a:p>
          <a:p>
            <a:pPr lvl="1"/>
            <a:r>
              <a:rPr lang="en-US" sz="2800" dirty="0"/>
              <a:t>Islamic civilization based on the rich heritages of Greek, Roman, Persian and Indian cultures. </a:t>
            </a:r>
          </a:p>
          <a:p>
            <a:pPr lvl="1"/>
            <a:r>
              <a:rPr lang="en-US" sz="2800" dirty="0"/>
              <a:t>Muslims blended these traditions to create their own distinct civilization.</a:t>
            </a:r>
          </a:p>
          <a:p>
            <a:pPr lvl="1"/>
            <a:r>
              <a:rPr lang="en-US" sz="2800" dirty="0"/>
              <a:t> Muslims played a significant role in shaping civilization in Western Europe because they transmitted many ideas to the peoples of Europe.</a:t>
            </a:r>
          </a:p>
        </p:txBody>
      </p:sp>
    </p:spTree>
    <p:extLst>
      <p:ext uri="{BB962C8B-B14F-4D97-AF65-F5344CB8AC3E}">
        <p14:creationId xmlns:p14="http://schemas.microsoft.com/office/powerpoint/2010/main" val="29282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895601" y="609601"/>
            <a:ext cx="7313613" cy="765175"/>
          </a:xfrm>
        </p:spPr>
        <p:txBody>
          <a:bodyPr/>
          <a:lstStyle/>
          <a:p>
            <a:pPr algn="ctr" eaLnBrk="1" hangingPunct="1"/>
            <a:r>
              <a:rPr lang="en-US" altLang="en-US" b="1">
                <a:latin typeface="Perpetua Titling MT" panose="02020502060505020804" pitchFamily="18" charset="0"/>
              </a:rPr>
              <a:t>THEN . . . </a:t>
            </a:r>
          </a:p>
        </p:txBody>
      </p:sp>
      <p:sp>
        <p:nvSpPr>
          <p:cNvPr id="56323" name="Rectangle 3"/>
          <p:cNvSpPr>
            <a:spLocks noGrp="1" noChangeArrowheads="1"/>
          </p:cNvSpPr>
          <p:nvPr>
            <p:ph type="body" idx="1"/>
          </p:nvPr>
        </p:nvSpPr>
        <p:spPr>
          <a:xfrm>
            <a:off x="2133600" y="1827214"/>
            <a:ext cx="8382000" cy="4649787"/>
          </a:xfrm>
        </p:spPr>
        <p:txBody>
          <a:bodyPr/>
          <a:lstStyle/>
          <a:p>
            <a:pPr eaLnBrk="1" hangingPunct="1">
              <a:lnSpc>
                <a:spcPct val="90000"/>
              </a:lnSpc>
            </a:pPr>
            <a:r>
              <a:rPr lang="en-US" altLang="en-US" sz="3600" dirty="0"/>
              <a:t>A new empire arose out of the leftovers of the old </a:t>
            </a:r>
            <a:r>
              <a:rPr lang="en-US" altLang="en-US" sz="3600" b="1" dirty="0">
                <a:solidFill>
                  <a:schemeClr val="folHlink"/>
                </a:solidFill>
              </a:rPr>
              <a:t>sultanates</a:t>
            </a:r>
            <a:r>
              <a:rPr lang="en-US" altLang="en-US" sz="3600" dirty="0"/>
              <a:t> (kingdoms) of Anatolia (Turkey).</a:t>
            </a:r>
          </a:p>
          <a:p>
            <a:pPr eaLnBrk="1" hangingPunct="1">
              <a:lnSpc>
                <a:spcPct val="90000"/>
              </a:lnSpc>
            </a:pPr>
            <a:r>
              <a:rPr lang="en-US" altLang="en-US" sz="3600" dirty="0"/>
              <a:t>1299 A.D.- one of these sultans (</a:t>
            </a:r>
            <a:r>
              <a:rPr lang="en-US" altLang="en-US" sz="3600" b="1" i="1" dirty="0">
                <a:solidFill>
                  <a:schemeClr val="folHlink"/>
                </a:solidFill>
              </a:rPr>
              <a:t>Osman</a:t>
            </a:r>
            <a:r>
              <a:rPr lang="en-US" altLang="en-US" sz="3600" dirty="0"/>
              <a:t>) began to expand his kingdom </a:t>
            </a:r>
          </a:p>
          <a:p>
            <a:pPr eaLnBrk="1" hangingPunct="1">
              <a:lnSpc>
                <a:spcPct val="90000"/>
              </a:lnSpc>
            </a:pPr>
            <a:r>
              <a:rPr lang="en-US" altLang="en-US" sz="3600" dirty="0"/>
              <a:t>Osman started the </a:t>
            </a:r>
            <a:r>
              <a:rPr lang="en-US" altLang="en-US" sz="3600" b="1" dirty="0">
                <a:solidFill>
                  <a:schemeClr val="folHlink"/>
                </a:solidFill>
              </a:rPr>
              <a:t>Ottoman Empire</a:t>
            </a:r>
            <a:r>
              <a:rPr lang="en-US" altLang="en-US" sz="3600" dirty="0"/>
              <a:t>, named after him.</a:t>
            </a:r>
          </a:p>
          <a:p>
            <a:pPr eaLnBrk="1" hangingPunct="1">
              <a:lnSpc>
                <a:spcPct val="90000"/>
              </a:lnSpc>
              <a:buFont typeface="Wingdings" panose="05000000000000000000" pitchFamily="2" charset="2"/>
              <a:buNone/>
            </a:pPr>
            <a:endParaRPr lang="en-US" altLang="en-US" sz="3600" dirty="0"/>
          </a:p>
        </p:txBody>
      </p:sp>
    </p:spTree>
    <p:extLst>
      <p:ext uri="{BB962C8B-B14F-4D97-AF65-F5344CB8AC3E}">
        <p14:creationId xmlns:p14="http://schemas.microsoft.com/office/powerpoint/2010/main" val="682796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5" presetClass="entr" presetSubtype="0" fill="hold"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Effect transition="in" filter="fade">
                                      <p:cBhvr>
                                        <p:cTn id="13" dur="2000"/>
                                        <p:tgtEl>
                                          <p:spTgt spid="56323">
                                            <p:txEl>
                                              <p:pRg st="2" end="2"/>
                                            </p:txEl>
                                          </p:spTgt>
                                        </p:tgtEl>
                                      </p:cBhvr>
                                    </p:animEffect>
                                    <p:anim calcmode="lin" valueType="num">
                                      <p:cBhvr>
                                        <p:cTn id="14" dur="2000" fill="hold"/>
                                        <p:tgtEl>
                                          <p:spTgt spid="56323">
                                            <p:txEl>
                                              <p:pRg st="2" end="2"/>
                                            </p:txEl>
                                          </p:spTgt>
                                        </p:tgtEl>
                                        <p:attrNameLst>
                                          <p:attrName>style.rotation</p:attrName>
                                        </p:attrNameLst>
                                      </p:cBhvr>
                                      <p:tavLst>
                                        <p:tav tm="0">
                                          <p:val>
                                            <p:fltVal val="720"/>
                                          </p:val>
                                        </p:tav>
                                        <p:tav tm="100000">
                                          <p:val>
                                            <p:fltVal val="0"/>
                                          </p:val>
                                        </p:tav>
                                      </p:tavLst>
                                    </p:anim>
                                    <p:anim calcmode="lin" valueType="num">
                                      <p:cBhvr>
                                        <p:cTn id="15" dur="2000" fill="hold"/>
                                        <p:tgtEl>
                                          <p:spTgt spid="56323">
                                            <p:txEl>
                                              <p:pRg st="2" end="2"/>
                                            </p:txEl>
                                          </p:spTgt>
                                        </p:tgtEl>
                                        <p:attrNameLst>
                                          <p:attrName>ppt_h</p:attrName>
                                        </p:attrNameLst>
                                      </p:cBhvr>
                                      <p:tavLst>
                                        <p:tav tm="0">
                                          <p:val>
                                            <p:fltVal val="0"/>
                                          </p:val>
                                        </p:tav>
                                        <p:tav tm="100000">
                                          <p:val>
                                            <p:strVal val="#ppt_h"/>
                                          </p:val>
                                        </p:tav>
                                      </p:tavLst>
                                    </p:anim>
                                    <p:anim calcmode="lin" valueType="num">
                                      <p:cBhvr>
                                        <p:cTn id="16" dur="2000" fill="hold"/>
                                        <p:tgtEl>
                                          <p:spTgt spid="56323">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33341" y="304800"/>
            <a:ext cx="9592101" cy="1143000"/>
          </a:xfrm>
          <a:solidFill>
            <a:schemeClr val="accent6">
              <a:lumMod val="40000"/>
              <a:lumOff val="60000"/>
            </a:schemeClr>
          </a:solidFill>
        </p:spPr>
        <p:txBody>
          <a:bodyPr>
            <a:normAutofit/>
          </a:bodyPr>
          <a:lstStyle/>
          <a:p>
            <a:pPr algn="ctr" eaLnBrk="1" hangingPunct="1"/>
            <a:r>
              <a:rPr lang="en-US" altLang="en-US" sz="3000" b="1" dirty="0">
                <a:latin typeface="Perpetua Titling MT" panose="02020502060505020804" pitchFamily="18" charset="0"/>
              </a:rPr>
              <a:t>ORIGINS of the Ottoman Empire</a:t>
            </a:r>
          </a:p>
        </p:txBody>
      </p:sp>
      <p:sp>
        <p:nvSpPr>
          <p:cNvPr id="17411" name="Rectangle 3"/>
          <p:cNvSpPr>
            <a:spLocks noGrp="1" noChangeArrowheads="1"/>
          </p:cNvSpPr>
          <p:nvPr>
            <p:ph type="body" idx="1"/>
          </p:nvPr>
        </p:nvSpPr>
        <p:spPr>
          <a:xfrm>
            <a:off x="2438400" y="1447800"/>
            <a:ext cx="8001000" cy="4876800"/>
          </a:xfrm>
        </p:spPr>
        <p:txBody>
          <a:bodyPr/>
          <a:lstStyle/>
          <a:p>
            <a:pPr lvl="1" eaLnBrk="1" hangingPunct="1">
              <a:buFont typeface="Wingdings" panose="05000000000000000000" pitchFamily="2" charset="2"/>
              <a:buNone/>
            </a:pPr>
            <a:endParaRPr lang="en-US" altLang="en-US" dirty="0"/>
          </a:p>
          <a:p>
            <a:pPr eaLnBrk="1" hangingPunct="1"/>
            <a:r>
              <a:rPr lang="en-US" altLang="en-US" sz="3200" dirty="0"/>
              <a:t>It was one of the </a:t>
            </a:r>
            <a:r>
              <a:rPr lang="en-US" altLang="en-US" sz="3200" b="1" dirty="0">
                <a:solidFill>
                  <a:schemeClr val="folHlink"/>
                </a:solidFill>
              </a:rPr>
              <a:t>largest</a:t>
            </a:r>
            <a:r>
              <a:rPr lang="en-US" altLang="en-US" sz="3200" dirty="0"/>
              <a:t> &amp; </a:t>
            </a:r>
            <a:r>
              <a:rPr lang="en-US" altLang="en-US" sz="3200" b="1" dirty="0">
                <a:solidFill>
                  <a:schemeClr val="folHlink"/>
                </a:solidFill>
              </a:rPr>
              <a:t>longest lasting</a:t>
            </a:r>
            <a:r>
              <a:rPr lang="en-US" altLang="en-US" sz="3200" dirty="0"/>
              <a:t> empires in history</a:t>
            </a:r>
          </a:p>
          <a:p>
            <a:pPr eaLnBrk="1" hangingPunct="1"/>
            <a:r>
              <a:rPr lang="en-US" altLang="en-US" sz="3200" dirty="0"/>
              <a:t>It was an empire supported &amp; inspired by </a:t>
            </a:r>
            <a:r>
              <a:rPr lang="en-US" altLang="en-US" sz="3200" b="1" dirty="0">
                <a:solidFill>
                  <a:schemeClr val="folHlink"/>
                </a:solidFill>
              </a:rPr>
              <a:t>Islam</a:t>
            </a:r>
          </a:p>
          <a:p>
            <a:pPr eaLnBrk="1" hangingPunct="1"/>
            <a:r>
              <a:rPr lang="en-US" altLang="en-US" sz="3200" dirty="0"/>
              <a:t>It </a:t>
            </a:r>
            <a:r>
              <a:rPr lang="en-US" altLang="en-US" sz="3200" b="1" dirty="0">
                <a:solidFill>
                  <a:schemeClr val="folHlink"/>
                </a:solidFill>
              </a:rPr>
              <a:t>replaced</a:t>
            </a:r>
            <a:r>
              <a:rPr lang="en-US" altLang="en-US" sz="3200" dirty="0"/>
              <a:t> the </a:t>
            </a:r>
            <a:r>
              <a:rPr lang="en-US" altLang="en-US" sz="3200" b="1" dirty="0">
                <a:solidFill>
                  <a:schemeClr val="folHlink"/>
                </a:solidFill>
              </a:rPr>
              <a:t>Byzantine Empire</a:t>
            </a:r>
            <a:r>
              <a:rPr lang="en-US" altLang="en-US" sz="3200" dirty="0"/>
              <a:t> (former Roman Empire) as the </a:t>
            </a:r>
            <a:r>
              <a:rPr lang="en-US" altLang="en-US" sz="3200" b="1" dirty="0">
                <a:solidFill>
                  <a:schemeClr val="folHlink"/>
                </a:solidFill>
              </a:rPr>
              <a:t>major power</a:t>
            </a:r>
            <a:r>
              <a:rPr lang="en-US" altLang="en-US" sz="3200" dirty="0"/>
              <a:t> in the Eastern Mediterranean.</a:t>
            </a:r>
          </a:p>
        </p:txBody>
      </p:sp>
    </p:spTree>
    <p:extLst>
      <p:ext uri="{BB962C8B-B14F-4D97-AF65-F5344CB8AC3E}">
        <p14:creationId xmlns:p14="http://schemas.microsoft.com/office/powerpoint/2010/main" val="3902975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 calcmode="lin" valueType="num">
                                      <p:cBhvr>
                                        <p:cTn id="7" dur="500" fill="hold"/>
                                        <p:tgtEl>
                                          <p:spTgt spid="17411">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411">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411">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5"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solidFill>
            <a:schemeClr val="accent6">
              <a:lumMod val="40000"/>
              <a:lumOff val="60000"/>
            </a:schemeClr>
          </a:solidFill>
        </p:spPr>
        <p:txBody>
          <a:bodyPr/>
          <a:lstStyle/>
          <a:p>
            <a:pPr algn="ctr" eaLnBrk="1" hangingPunct="1"/>
            <a:r>
              <a:rPr lang="en-US" altLang="en-US" sz="4800" b="1" dirty="0">
                <a:latin typeface="Perpetua Titling MT" panose="02020502060505020804" pitchFamily="18" charset="0"/>
              </a:rPr>
              <a:t>Religion</a:t>
            </a:r>
          </a:p>
        </p:txBody>
      </p:sp>
      <p:sp>
        <p:nvSpPr>
          <p:cNvPr id="61443" name="Rectangle 3"/>
          <p:cNvSpPr>
            <a:spLocks noGrp="1" noChangeArrowheads="1"/>
          </p:cNvSpPr>
          <p:nvPr>
            <p:ph type="body" idx="1"/>
          </p:nvPr>
        </p:nvSpPr>
        <p:spPr>
          <a:xfrm>
            <a:off x="2362200" y="1752601"/>
            <a:ext cx="8077200" cy="4189413"/>
          </a:xfrm>
        </p:spPr>
        <p:txBody>
          <a:bodyPr/>
          <a:lstStyle/>
          <a:p>
            <a:pPr eaLnBrk="1" hangingPunct="1">
              <a:lnSpc>
                <a:spcPct val="90000"/>
              </a:lnSpc>
            </a:pPr>
            <a:r>
              <a:rPr lang="en-US" altLang="en-US" sz="3200" dirty="0"/>
              <a:t>Founded on the principles of </a:t>
            </a:r>
            <a:r>
              <a:rPr lang="en-US" altLang="en-US" sz="3200" b="1" dirty="0">
                <a:solidFill>
                  <a:schemeClr val="folHlink"/>
                </a:solidFill>
              </a:rPr>
              <a:t>Islam</a:t>
            </a:r>
          </a:p>
          <a:p>
            <a:pPr eaLnBrk="1" hangingPunct="1">
              <a:lnSpc>
                <a:spcPct val="90000"/>
              </a:lnSpc>
            </a:pPr>
            <a:r>
              <a:rPr lang="en-US" altLang="en-US" sz="3200" dirty="0"/>
              <a:t>United by Islamic beliefs</a:t>
            </a:r>
          </a:p>
          <a:p>
            <a:pPr eaLnBrk="1" hangingPunct="1">
              <a:lnSpc>
                <a:spcPct val="90000"/>
              </a:lnSpc>
            </a:pPr>
            <a:r>
              <a:rPr lang="en-US" altLang="en-US" sz="3200" b="1" dirty="0">
                <a:solidFill>
                  <a:schemeClr val="folHlink"/>
                </a:solidFill>
              </a:rPr>
              <a:t>Tolerant</a:t>
            </a:r>
            <a:r>
              <a:rPr lang="en-US" altLang="en-US" sz="3200" dirty="0"/>
              <a:t> of other religions, especially Christians and Jews</a:t>
            </a:r>
          </a:p>
          <a:p>
            <a:pPr eaLnBrk="1" hangingPunct="1">
              <a:lnSpc>
                <a:spcPct val="90000"/>
              </a:lnSpc>
            </a:pPr>
            <a:r>
              <a:rPr lang="en-US" altLang="en-US" sz="3200" dirty="0"/>
              <a:t>Encouraged </a:t>
            </a:r>
            <a:r>
              <a:rPr lang="en-US" altLang="en-US" sz="3200" b="1" dirty="0">
                <a:solidFill>
                  <a:schemeClr val="folHlink"/>
                </a:solidFill>
              </a:rPr>
              <a:t>loyalty</a:t>
            </a:r>
            <a:r>
              <a:rPr lang="en-US" altLang="en-US" sz="3200" dirty="0"/>
              <a:t> from other religious faith groups</a:t>
            </a:r>
          </a:p>
        </p:txBody>
      </p:sp>
    </p:spTree>
    <p:extLst>
      <p:ext uri="{BB962C8B-B14F-4D97-AF65-F5344CB8AC3E}">
        <p14:creationId xmlns:p14="http://schemas.microsoft.com/office/powerpoint/2010/main" val="3970556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checkerboard(across)">
                                      <p:cBhvr>
                                        <p:cTn id="7" dur="500"/>
                                        <p:tgtEl>
                                          <p:spTgt spid="61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 calcmode="lin" valueType="num">
                                      <p:cBhvr additive="base">
                                        <p:cTn id="12"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5" presetClass="entr" presetSubtype="0" fill="hold" nodeType="clickEffect">
                                  <p:stCondLst>
                                    <p:cond delay="0"/>
                                  </p:stCondLst>
                                  <p:childTnLst>
                                    <p:set>
                                      <p:cBhvr>
                                        <p:cTn id="17" dur="1" fill="hold">
                                          <p:stCondLst>
                                            <p:cond delay="0"/>
                                          </p:stCondLst>
                                        </p:cTn>
                                        <p:tgtEl>
                                          <p:spTgt spid="61443">
                                            <p:txEl>
                                              <p:pRg st="3" end="3"/>
                                            </p:txEl>
                                          </p:spTgt>
                                        </p:tgtEl>
                                        <p:attrNameLst>
                                          <p:attrName>style.visibility</p:attrName>
                                        </p:attrNameLst>
                                      </p:cBhvr>
                                      <p:to>
                                        <p:strVal val="visible"/>
                                      </p:to>
                                    </p:set>
                                    <p:animEffect transition="in" filter="fade">
                                      <p:cBhvr>
                                        <p:cTn id="18" dur="2000"/>
                                        <p:tgtEl>
                                          <p:spTgt spid="61443">
                                            <p:txEl>
                                              <p:pRg st="3" end="3"/>
                                            </p:txEl>
                                          </p:spTgt>
                                        </p:tgtEl>
                                      </p:cBhvr>
                                    </p:animEffect>
                                    <p:anim calcmode="lin" valueType="num">
                                      <p:cBhvr>
                                        <p:cTn id="19" dur="2000" fill="hold"/>
                                        <p:tgtEl>
                                          <p:spTgt spid="61443">
                                            <p:txEl>
                                              <p:pRg st="3" end="3"/>
                                            </p:txEl>
                                          </p:spTgt>
                                        </p:tgtEl>
                                        <p:attrNameLst>
                                          <p:attrName>style.rotation</p:attrName>
                                        </p:attrNameLst>
                                      </p:cBhvr>
                                      <p:tavLst>
                                        <p:tav tm="0">
                                          <p:val>
                                            <p:fltVal val="720"/>
                                          </p:val>
                                        </p:tav>
                                        <p:tav tm="100000">
                                          <p:val>
                                            <p:fltVal val="0"/>
                                          </p:val>
                                        </p:tav>
                                      </p:tavLst>
                                    </p:anim>
                                    <p:anim calcmode="lin" valueType="num">
                                      <p:cBhvr>
                                        <p:cTn id="20" dur="2000" fill="hold"/>
                                        <p:tgtEl>
                                          <p:spTgt spid="61443">
                                            <p:txEl>
                                              <p:pRg st="3" end="3"/>
                                            </p:txEl>
                                          </p:spTgt>
                                        </p:tgtEl>
                                        <p:attrNameLst>
                                          <p:attrName>ppt_h</p:attrName>
                                        </p:attrNameLst>
                                      </p:cBhvr>
                                      <p:tavLst>
                                        <p:tav tm="0">
                                          <p:val>
                                            <p:fltVal val="0"/>
                                          </p:val>
                                        </p:tav>
                                        <p:tav tm="100000">
                                          <p:val>
                                            <p:strVal val="#ppt_h"/>
                                          </p:val>
                                        </p:tav>
                                      </p:tavLst>
                                    </p:anim>
                                    <p:anim calcmode="lin" valueType="num">
                                      <p:cBhvr>
                                        <p:cTn id="21" dur="2000" fill="hold"/>
                                        <p:tgtEl>
                                          <p:spTgt spid="61443">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7" descr="210px-Yenieri-aturkishjanissary-gentilebellini"/>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7772400" y="0"/>
            <a:ext cx="2895600" cy="3657600"/>
          </a:xfrm>
        </p:spPr>
      </p:pic>
      <p:sp>
        <p:nvSpPr>
          <p:cNvPr id="16387" name="Rectangle 4"/>
          <p:cNvSpPr>
            <a:spLocks noGrp="1" noChangeArrowheads="1"/>
          </p:cNvSpPr>
          <p:nvPr>
            <p:ph type="title"/>
          </p:nvPr>
        </p:nvSpPr>
        <p:spPr>
          <a:xfrm>
            <a:off x="2286001" y="457200"/>
            <a:ext cx="7923213" cy="838200"/>
          </a:xfrm>
        </p:spPr>
        <p:txBody>
          <a:bodyPr/>
          <a:lstStyle/>
          <a:p>
            <a:pPr eaLnBrk="1" hangingPunct="1"/>
            <a:r>
              <a:rPr lang="en-US" altLang="en-US" b="1" dirty="0">
                <a:latin typeface="Perpetua Titling MT" panose="02020502060505020804" pitchFamily="18" charset="0"/>
              </a:rPr>
              <a:t>The Janissaries</a:t>
            </a:r>
          </a:p>
        </p:txBody>
      </p:sp>
      <p:sp>
        <p:nvSpPr>
          <p:cNvPr id="68613" name="Rectangle 5"/>
          <p:cNvSpPr>
            <a:spLocks noGrp="1" noChangeArrowheads="1"/>
          </p:cNvSpPr>
          <p:nvPr>
            <p:ph type="body" sz="half" idx="1"/>
          </p:nvPr>
        </p:nvSpPr>
        <p:spPr>
          <a:xfrm>
            <a:off x="2133600" y="1827214"/>
            <a:ext cx="5181600" cy="4725987"/>
          </a:xfrm>
        </p:spPr>
        <p:txBody>
          <a:bodyPr/>
          <a:lstStyle/>
          <a:p>
            <a:pPr eaLnBrk="1" hangingPunct="1"/>
            <a:r>
              <a:rPr lang="en-US" altLang="en-US" dirty="0"/>
              <a:t>Group of </a:t>
            </a:r>
            <a:r>
              <a:rPr lang="en-US" altLang="en-US" b="1" dirty="0">
                <a:solidFill>
                  <a:schemeClr val="folHlink"/>
                </a:solidFill>
              </a:rPr>
              <a:t>soldiers</a:t>
            </a:r>
            <a:r>
              <a:rPr lang="en-US" altLang="en-US" dirty="0"/>
              <a:t> loyal to the sultan (king)</a:t>
            </a:r>
          </a:p>
          <a:p>
            <a:pPr eaLnBrk="1" hangingPunct="1"/>
            <a:r>
              <a:rPr lang="en-US" altLang="en-US" dirty="0"/>
              <a:t>Army of </a:t>
            </a:r>
            <a:r>
              <a:rPr lang="en-US" altLang="en-US" b="1" dirty="0">
                <a:solidFill>
                  <a:schemeClr val="folHlink"/>
                </a:solidFill>
              </a:rPr>
              <a:t>slaves</a:t>
            </a:r>
            <a:r>
              <a:rPr lang="en-US" altLang="en-US" dirty="0"/>
              <a:t> &amp; </a:t>
            </a:r>
            <a:r>
              <a:rPr lang="en-US" altLang="en-US" b="1" dirty="0">
                <a:solidFill>
                  <a:schemeClr val="folHlink"/>
                </a:solidFill>
              </a:rPr>
              <a:t>Christian converts</a:t>
            </a:r>
            <a:r>
              <a:rPr lang="en-US" altLang="en-US" dirty="0"/>
              <a:t> to Islam</a:t>
            </a:r>
          </a:p>
          <a:p>
            <a:pPr eaLnBrk="1" hangingPunct="1"/>
            <a:r>
              <a:rPr lang="en-US" altLang="en-US" dirty="0"/>
              <a:t>Helped to </a:t>
            </a:r>
            <a:r>
              <a:rPr lang="en-US" altLang="en-US" b="1" dirty="0">
                <a:solidFill>
                  <a:schemeClr val="folHlink"/>
                </a:solidFill>
              </a:rPr>
              <a:t>expand</a:t>
            </a:r>
            <a:r>
              <a:rPr lang="en-US" altLang="en-US" dirty="0"/>
              <a:t> the </a:t>
            </a:r>
            <a:r>
              <a:rPr lang="en-US" altLang="en-US" b="1" dirty="0">
                <a:solidFill>
                  <a:schemeClr val="folHlink"/>
                </a:solidFill>
              </a:rPr>
              <a:t>empire</a:t>
            </a:r>
          </a:p>
        </p:txBody>
      </p:sp>
      <p:pic>
        <p:nvPicPr>
          <p:cNvPr id="16389" name="Picture 11" descr="Janiss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200400"/>
            <a:ext cx="30876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231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animEffect transition="in" filter="fade">
                                      <p:cBhvr>
                                        <p:cTn id="7" dur="2000"/>
                                        <p:tgtEl>
                                          <p:spTgt spid="68613">
                                            <p:txEl>
                                              <p:pRg st="0" end="0"/>
                                            </p:txEl>
                                          </p:spTgt>
                                        </p:tgtEl>
                                      </p:cBhvr>
                                    </p:animEffect>
                                    <p:anim calcmode="lin" valueType="num">
                                      <p:cBhvr>
                                        <p:cTn id="8" dur="2000" fill="hold"/>
                                        <p:tgtEl>
                                          <p:spTgt spid="68613">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68613">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6861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ntr" presetSubtype="0" fill="hold" nodeType="clickEffect">
                                  <p:stCondLst>
                                    <p:cond delay="0"/>
                                  </p:stCondLst>
                                  <p:childTnLst>
                                    <p:set>
                                      <p:cBhvr>
                                        <p:cTn id="14" dur="1" fill="hold">
                                          <p:stCondLst>
                                            <p:cond delay="0"/>
                                          </p:stCondLst>
                                        </p:cTn>
                                        <p:tgtEl>
                                          <p:spTgt spid="68613">
                                            <p:txEl>
                                              <p:pRg st="1" end="1"/>
                                            </p:txEl>
                                          </p:spTgt>
                                        </p:tgtEl>
                                        <p:attrNameLst>
                                          <p:attrName>style.visibility</p:attrName>
                                        </p:attrNameLst>
                                      </p:cBhvr>
                                      <p:to>
                                        <p:strVal val="visible"/>
                                      </p:to>
                                    </p:set>
                                    <p:animEffect transition="in" filter="fade">
                                      <p:cBhvr>
                                        <p:cTn id="15" dur="2000"/>
                                        <p:tgtEl>
                                          <p:spTgt spid="68613">
                                            <p:txEl>
                                              <p:pRg st="1" end="1"/>
                                            </p:txEl>
                                          </p:spTgt>
                                        </p:tgtEl>
                                      </p:cBhvr>
                                    </p:animEffect>
                                    <p:anim calcmode="lin" valueType="num">
                                      <p:cBhvr>
                                        <p:cTn id="16" dur="2000" fill="hold"/>
                                        <p:tgtEl>
                                          <p:spTgt spid="68613">
                                            <p:txEl>
                                              <p:pRg st="1" end="1"/>
                                            </p:txEl>
                                          </p:spTgt>
                                        </p:tgtEl>
                                        <p:attrNameLst>
                                          <p:attrName>style.rotation</p:attrName>
                                        </p:attrNameLst>
                                      </p:cBhvr>
                                      <p:tavLst>
                                        <p:tav tm="0">
                                          <p:val>
                                            <p:fltVal val="720"/>
                                          </p:val>
                                        </p:tav>
                                        <p:tav tm="100000">
                                          <p:val>
                                            <p:fltVal val="0"/>
                                          </p:val>
                                        </p:tav>
                                      </p:tavLst>
                                    </p:anim>
                                    <p:anim calcmode="lin" valueType="num">
                                      <p:cBhvr>
                                        <p:cTn id="17" dur="2000" fill="hold"/>
                                        <p:tgtEl>
                                          <p:spTgt spid="68613">
                                            <p:txEl>
                                              <p:pRg st="1" end="1"/>
                                            </p:txEl>
                                          </p:spTgt>
                                        </p:tgtEl>
                                        <p:attrNameLst>
                                          <p:attrName>ppt_h</p:attrName>
                                        </p:attrNameLst>
                                      </p:cBhvr>
                                      <p:tavLst>
                                        <p:tav tm="0">
                                          <p:val>
                                            <p:fltVal val="0"/>
                                          </p:val>
                                        </p:tav>
                                        <p:tav tm="100000">
                                          <p:val>
                                            <p:strVal val="#ppt_h"/>
                                          </p:val>
                                        </p:tav>
                                      </p:tavLst>
                                    </p:anim>
                                    <p:anim calcmode="lin" valueType="num">
                                      <p:cBhvr>
                                        <p:cTn id="18" dur="2000" fill="hold"/>
                                        <p:tgtEl>
                                          <p:spTgt spid="68613">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ntr" presetSubtype="0" fill="hold" nodeType="clickEffect">
                                  <p:stCondLst>
                                    <p:cond delay="0"/>
                                  </p:stCondLst>
                                  <p:childTnLst>
                                    <p:set>
                                      <p:cBhvr>
                                        <p:cTn id="22" dur="1" fill="hold">
                                          <p:stCondLst>
                                            <p:cond delay="0"/>
                                          </p:stCondLst>
                                        </p:cTn>
                                        <p:tgtEl>
                                          <p:spTgt spid="68613">
                                            <p:txEl>
                                              <p:pRg st="2" end="2"/>
                                            </p:txEl>
                                          </p:spTgt>
                                        </p:tgtEl>
                                        <p:attrNameLst>
                                          <p:attrName>style.visibility</p:attrName>
                                        </p:attrNameLst>
                                      </p:cBhvr>
                                      <p:to>
                                        <p:strVal val="visible"/>
                                      </p:to>
                                    </p:set>
                                    <p:animEffect transition="in" filter="fade">
                                      <p:cBhvr>
                                        <p:cTn id="23" dur="2000"/>
                                        <p:tgtEl>
                                          <p:spTgt spid="68613">
                                            <p:txEl>
                                              <p:pRg st="2" end="2"/>
                                            </p:txEl>
                                          </p:spTgt>
                                        </p:tgtEl>
                                      </p:cBhvr>
                                    </p:animEffect>
                                    <p:anim calcmode="lin" valueType="num">
                                      <p:cBhvr>
                                        <p:cTn id="24" dur="2000" fill="hold"/>
                                        <p:tgtEl>
                                          <p:spTgt spid="68613">
                                            <p:txEl>
                                              <p:pRg st="2" end="2"/>
                                            </p:txEl>
                                          </p:spTgt>
                                        </p:tgtEl>
                                        <p:attrNameLst>
                                          <p:attrName>style.rotation</p:attrName>
                                        </p:attrNameLst>
                                      </p:cBhvr>
                                      <p:tavLst>
                                        <p:tav tm="0">
                                          <p:val>
                                            <p:fltVal val="720"/>
                                          </p:val>
                                        </p:tav>
                                        <p:tav tm="100000">
                                          <p:val>
                                            <p:fltVal val="0"/>
                                          </p:val>
                                        </p:tav>
                                      </p:tavLst>
                                    </p:anim>
                                    <p:anim calcmode="lin" valueType="num">
                                      <p:cBhvr>
                                        <p:cTn id="25" dur="2000" fill="hold"/>
                                        <p:tgtEl>
                                          <p:spTgt spid="68613">
                                            <p:txEl>
                                              <p:pRg st="2" end="2"/>
                                            </p:txEl>
                                          </p:spTgt>
                                        </p:tgtEl>
                                        <p:attrNameLst>
                                          <p:attrName>ppt_h</p:attrName>
                                        </p:attrNameLst>
                                      </p:cBhvr>
                                      <p:tavLst>
                                        <p:tav tm="0">
                                          <p:val>
                                            <p:fltVal val="0"/>
                                          </p:val>
                                        </p:tav>
                                        <p:tav tm="100000">
                                          <p:val>
                                            <p:strVal val="#ppt_h"/>
                                          </p:val>
                                        </p:tav>
                                      </p:tavLst>
                                    </p:anim>
                                    <p:anim calcmode="lin" valueType="num">
                                      <p:cBhvr>
                                        <p:cTn id="26" dur="2000" fill="hold"/>
                                        <p:tgtEl>
                                          <p:spTgt spid="68613">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894013" y="301626"/>
            <a:ext cx="7313612" cy="765175"/>
          </a:xfrm>
        </p:spPr>
        <p:txBody>
          <a:bodyPr/>
          <a:lstStyle/>
          <a:p>
            <a:pPr algn="ctr" eaLnBrk="1" hangingPunct="1"/>
            <a:r>
              <a:rPr lang="en-US" altLang="en-US" b="1">
                <a:latin typeface="Perpetua Titling MT" panose="02020502060505020804" pitchFamily="18" charset="0"/>
              </a:rPr>
              <a:t>Origins cont.</a:t>
            </a:r>
          </a:p>
        </p:txBody>
      </p:sp>
      <p:sp>
        <p:nvSpPr>
          <p:cNvPr id="50179" name="Rectangle 3"/>
          <p:cNvSpPr>
            <a:spLocks noGrp="1" noChangeArrowheads="1"/>
          </p:cNvSpPr>
          <p:nvPr>
            <p:ph type="body" idx="1"/>
          </p:nvPr>
        </p:nvSpPr>
        <p:spPr>
          <a:xfrm>
            <a:off x="1981200" y="1524000"/>
            <a:ext cx="8686800" cy="5334000"/>
          </a:xfrm>
        </p:spPr>
        <p:txBody>
          <a:bodyPr/>
          <a:lstStyle/>
          <a:p>
            <a:pPr eaLnBrk="1" hangingPunct="1">
              <a:lnSpc>
                <a:spcPct val="90000"/>
              </a:lnSpc>
            </a:pPr>
            <a:r>
              <a:rPr lang="en-US" altLang="en-US" sz="3000"/>
              <a:t>1352 A.D. sultans able to cross over into </a:t>
            </a:r>
            <a:r>
              <a:rPr lang="en-US" altLang="en-US" sz="3000" b="1">
                <a:solidFill>
                  <a:schemeClr val="folHlink"/>
                </a:solidFill>
              </a:rPr>
              <a:t>Europe</a:t>
            </a:r>
          </a:p>
          <a:p>
            <a:pPr eaLnBrk="1" hangingPunct="1">
              <a:lnSpc>
                <a:spcPct val="90000"/>
              </a:lnSpc>
            </a:pPr>
            <a:r>
              <a:rPr lang="en-US" altLang="en-US" sz="3000"/>
              <a:t>1453 A.D.-Ottoman soldiers known as Janissaries conquered </a:t>
            </a:r>
            <a:r>
              <a:rPr lang="en-US" altLang="en-US" sz="3000" b="1">
                <a:solidFill>
                  <a:schemeClr val="folHlink"/>
                </a:solidFill>
              </a:rPr>
              <a:t>Constantinople</a:t>
            </a:r>
            <a:r>
              <a:rPr lang="en-US" altLang="en-US" sz="3000"/>
              <a:t> (Istanbul) from the Byzantine empire, thus ending the Roman Empire.</a:t>
            </a:r>
          </a:p>
          <a:p>
            <a:pPr eaLnBrk="1" hangingPunct="1">
              <a:lnSpc>
                <a:spcPct val="90000"/>
              </a:lnSpc>
            </a:pPr>
            <a:r>
              <a:rPr lang="en-US" altLang="en-US" sz="3000"/>
              <a:t>1517 A.D. Ottomans had control of </a:t>
            </a:r>
            <a:r>
              <a:rPr lang="en-US" altLang="en-US" sz="3000" b="1">
                <a:solidFill>
                  <a:schemeClr val="folHlink"/>
                </a:solidFill>
              </a:rPr>
              <a:t>Egypt</a:t>
            </a:r>
            <a:r>
              <a:rPr lang="en-US" altLang="en-US" sz="3000"/>
              <a:t> &amp; extended control to most of </a:t>
            </a:r>
            <a:r>
              <a:rPr lang="en-US" altLang="en-US" sz="3000" b="1">
                <a:solidFill>
                  <a:schemeClr val="folHlink"/>
                </a:solidFill>
              </a:rPr>
              <a:t>North African</a:t>
            </a:r>
            <a:r>
              <a:rPr lang="en-US" altLang="en-US" sz="3000"/>
              <a:t> </a:t>
            </a:r>
            <a:r>
              <a:rPr lang="en-US" altLang="en-US" sz="3000" b="1">
                <a:solidFill>
                  <a:schemeClr val="folHlink"/>
                </a:solidFill>
              </a:rPr>
              <a:t>coast</a:t>
            </a:r>
            <a:r>
              <a:rPr lang="en-US" altLang="en-US" sz="3000"/>
              <a:t>.</a:t>
            </a:r>
          </a:p>
          <a:p>
            <a:pPr eaLnBrk="1" hangingPunct="1">
              <a:lnSpc>
                <a:spcPct val="90000"/>
              </a:lnSpc>
            </a:pPr>
            <a:r>
              <a:rPr lang="en-US" altLang="en-US" sz="3000"/>
              <a:t>1520-1566: </a:t>
            </a:r>
            <a:r>
              <a:rPr lang="en-US" altLang="en-US" sz="3000" b="1">
                <a:solidFill>
                  <a:schemeClr val="folHlink"/>
                </a:solidFill>
              </a:rPr>
              <a:t>peak of power</a:t>
            </a:r>
            <a:r>
              <a:rPr lang="en-US" altLang="en-US" sz="3000"/>
              <a:t> during rule of </a:t>
            </a:r>
            <a:r>
              <a:rPr lang="en-US" altLang="en-US" sz="3000" b="1">
                <a:solidFill>
                  <a:schemeClr val="folHlink"/>
                </a:solidFill>
              </a:rPr>
              <a:t>Suleiman</a:t>
            </a:r>
            <a:r>
              <a:rPr lang="en-US" altLang="en-US" sz="3000"/>
              <a:t> (“The Magnificent”)</a:t>
            </a:r>
          </a:p>
        </p:txBody>
      </p:sp>
    </p:spTree>
    <p:extLst>
      <p:ext uri="{BB962C8B-B14F-4D97-AF65-F5344CB8AC3E}">
        <p14:creationId xmlns:p14="http://schemas.microsoft.com/office/powerpoint/2010/main" val="2220329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fade">
                                      <p:cBhvr>
                                        <p:cTn id="7" dur="2000"/>
                                        <p:tgtEl>
                                          <p:spTgt spid="50179">
                                            <p:txEl>
                                              <p:pRg st="0" end="0"/>
                                            </p:txEl>
                                          </p:spTgt>
                                        </p:tgtEl>
                                      </p:cBhvr>
                                    </p:animEffect>
                                    <p:anim calcmode="lin" valueType="num">
                                      <p:cBhvr>
                                        <p:cTn id="8" dur="2000" fill="hold"/>
                                        <p:tgtEl>
                                          <p:spTgt spid="50179">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50179">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50179">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ntr" presetSubtype="0" fill="hold" nodeType="clickEffect">
                                  <p:stCondLst>
                                    <p:cond delay="0"/>
                                  </p:stCondLst>
                                  <p:childTnLst>
                                    <p:set>
                                      <p:cBhvr>
                                        <p:cTn id="14" dur="1" fill="hold">
                                          <p:stCondLst>
                                            <p:cond delay="0"/>
                                          </p:stCondLst>
                                        </p:cTn>
                                        <p:tgtEl>
                                          <p:spTgt spid="50179">
                                            <p:txEl>
                                              <p:pRg st="1" end="1"/>
                                            </p:txEl>
                                          </p:spTgt>
                                        </p:tgtEl>
                                        <p:attrNameLst>
                                          <p:attrName>style.visibility</p:attrName>
                                        </p:attrNameLst>
                                      </p:cBhvr>
                                      <p:to>
                                        <p:strVal val="visible"/>
                                      </p:to>
                                    </p:set>
                                    <p:animEffect transition="in" filter="fade">
                                      <p:cBhvr>
                                        <p:cTn id="15" dur="2000"/>
                                        <p:tgtEl>
                                          <p:spTgt spid="50179">
                                            <p:txEl>
                                              <p:pRg st="1" end="1"/>
                                            </p:txEl>
                                          </p:spTgt>
                                        </p:tgtEl>
                                      </p:cBhvr>
                                    </p:animEffect>
                                    <p:anim calcmode="lin" valueType="num">
                                      <p:cBhvr>
                                        <p:cTn id="16" dur="2000" fill="hold"/>
                                        <p:tgtEl>
                                          <p:spTgt spid="50179">
                                            <p:txEl>
                                              <p:pRg st="1" end="1"/>
                                            </p:txEl>
                                          </p:spTgt>
                                        </p:tgtEl>
                                        <p:attrNameLst>
                                          <p:attrName>style.rotation</p:attrName>
                                        </p:attrNameLst>
                                      </p:cBhvr>
                                      <p:tavLst>
                                        <p:tav tm="0">
                                          <p:val>
                                            <p:fltVal val="720"/>
                                          </p:val>
                                        </p:tav>
                                        <p:tav tm="100000">
                                          <p:val>
                                            <p:fltVal val="0"/>
                                          </p:val>
                                        </p:tav>
                                      </p:tavLst>
                                    </p:anim>
                                    <p:anim calcmode="lin" valueType="num">
                                      <p:cBhvr>
                                        <p:cTn id="17" dur="2000" fill="hold"/>
                                        <p:tgtEl>
                                          <p:spTgt spid="50179">
                                            <p:txEl>
                                              <p:pRg st="1" end="1"/>
                                            </p:txEl>
                                          </p:spTgt>
                                        </p:tgtEl>
                                        <p:attrNameLst>
                                          <p:attrName>ppt_h</p:attrName>
                                        </p:attrNameLst>
                                      </p:cBhvr>
                                      <p:tavLst>
                                        <p:tav tm="0">
                                          <p:val>
                                            <p:fltVal val="0"/>
                                          </p:val>
                                        </p:tav>
                                        <p:tav tm="100000">
                                          <p:val>
                                            <p:strVal val="#ppt_h"/>
                                          </p:val>
                                        </p:tav>
                                      </p:tavLst>
                                    </p:anim>
                                    <p:anim calcmode="lin" valueType="num">
                                      <p:cBhvr>
                                        <p:cTn id="18" dur="2000" fill="hold"/>
                                        <p:tgtEl>
                                          <p:spTgt spid="50179">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ntr" presetSubtype="0" fill="hold" nodeType="clickEffect">
                                  <p:stCondLst>
                                    <p:cond delay="0"/>
                                  </p:stCondLst>
                                  <p:childTnLst>
                                    <p:set>
                                      <p:cBhvr>
                                        <p:cTn id="22" dur="1" fill="hold">
                                          <p:stCondLst>
                                            <p:cond delay="0"/>
                                          </p:stCondLst>
                                        </p:cTn>
                                        <p:tgtEl>
                                          <p:spTgt spid="50179">
                                            <p:txEl>
                                              <p:pRg st="2" end="2"/>
                                            </p:txEl>
                                          </p:spTgt>
                                        </p:tgtEl>
                                        <p:attrNameLst>
                                          <p:attrName>style.visibility</p:attrName>
                                        </p:attrNameLst>
                                      </p:cBhvr>
                                      <p:to>
                                        <p:strVal val="visible"/>
                                      </p:to>
                                    </p:set>
                                    <p:animEffect transition="in" filter="fade">
                                      <p:cBhvr>
                                        <p:cTn id="23" dur="2000"/>
                                        <p:tgtEl>
                                          <p:spTgt spid="50179">
                                            <p:txEl>
                                              <p:pRg st="2" end="2"/>
                                            </p:txEl>
                                          </p:spTgt>
                                        </p:tgtEl>
                                      </p:cBhvr>
                                    </p:animEffect>
                                    <p:anim calcmode="lin" valueType="num">
                                      <p:cBhvr>
                                        <p:cTn id="24" dur="2000" fill="hold"/>
                                        <p:tgtEl>
                                          <p:spTgt spid="50179">
                                            <p:txEl>
                                              <p:pRg st="2" end="2"/>
                                            </p:txEl>
                                          </p:spTgt>
                                        </p:tgtEl>
                                        <p:attrNameLst>
                                          <p:attrName>style.rotation</p:attrName>
                                        </p:attrNameLst>
                                      </p:cBhvr>
                                      <p:tavLst>
                                        <p:tav tm="0">
                                          <p:val>
                                            <p:fltVal val="720"/>
                                          </p:val>
                                        </p:tav>
                                        <p:tav tm="100000">
                                          <p:val>
                                            <p:fltVal val="0"/>
                                          </p:val>
                                        </p:tav>
                                      </p:tavLst>
                                    </p:anim>
                                    <p:anim calcmode="lin" valueType="num">
                                      <p:cBhvr>
                                        <p:cTn id="25" dur="2000" fill="hold"/>
                                        <p:tgtEl>
                                          <p:spTgt spid="50179">
                                            <p:txEl>
                                              <p:pRg st="2" end="2"/>
                                            </p:txEl>
                                          </p:spTgt>
                                        </p:tgtEl>
                                        <p:attrNameLst>
                                          <p:attrName>ppt_h</p:attrName>
                                        </p:attrNameLst>
                                      </p:cBhvr>
                                      <p:tavLst>
                                        <p:tav tm="0">
                                          <p:val>
                                            <p:fltVal val="0"/>
                                          </p:val>
                                        </p:tav>
                                        <p:tav tm="100000">
                                          <p:val>
                                            <p:strVal val="#ppt_h"/>
                                          </p:val>
                                        </p:tav>
                                      </p:tavLst>
                                    </p:anim>
                                    <p:anim calcmode="lin" valueType="num">
                                      <p:cBhvr>
                                        <p:cTn id="26" dur="2000" fill="hold"/>
                                        <p:tgtEl>
                                          <p:spTgt spid="50179">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5" presetClass="entr" presetSubtype="0" fill="hold" nodeType="clickEffect">
                                  <p:stCondLst>
                                    <p:cond delay="0"/>
                                  </p:stCondLst>
                                  <p:childTnLst>
                                    <p:set>
                                      <p:cBhvr>
                                        <p:cTn id="30" dur="1" fill="hold">
                                          <p:stCondLst>
                                            <p:cond delay="0"/>
                                          </p:stCondLst>
                                        </p:cTn>
                                        <p:tgtEl>
                                          <p:spTgt spid="50179">
                                            <p:txEl>
                                              <p:pRg st="3" end="3"/>
                                            </p:txEl>
                                          </p:spTgt>
                                        </p:tgtEl>
                                        <p:attrNameLst>
                                          <p:attrName>style.visibility</p:attrName>
                                        </p:attrNameLst>
                                      </p:cBhvr>
                                      <p:to>
                                        <p:strVal val="visible"/>
                                      </p:to>
                                    </p:set>
                                    <p:animEffect transition="in" filter="fade">
                                      <p:cBhvr>
                                        <p:cTn id="31" dur="2000"/>
                                        <p:tgtEl>
                                          <p:spTgt spid="50179">
                                            <p:txEl>
                                              <p:pRg st="3" end="3"/>
                                            </p:txEl>
                                          </p:spTgt>
                                        </p:tgtEl>
                                      </p:cBhvr>
                                    </p:animEffect>
                                    <p:anim calcmode="lin" valueType="num">
                                      <p:cBhvr>
                                        <p:cTn id="32" dur="2000" fill="hold"/>
                                        <p:tgtEl>
                                          <p:spTgt spid="50179">
                                            <p:txEl>
                                              <p:pRg st="3" end="3"/>
                                            </p:txEl>
                                          </p:spTgt>
                                        </p:tgtEl>
                                        <p:attrNameLst>
                                          <p:attrName>style.rotation</p:attrName>
                                        </p:attrNameLst>
                                      </p:cBhvr>
                                      <p:tavLst>
                                        <p:tav tm="0">
                                          <p:val>
                                            <p:fltVal val="720"/>
                                          </p:val>
                                        </p:tav>
                                        <p:tav tm="100000">
                                          <p:val>
                                            <p:fltVal val="0"/>
                                          </p:val>
                                        </p:tav>
                                      </p:tavLst>
                                    </p:anim>
                                    <p:anim calcmode="lin" valueType="num">
                                      <p:cBhvr>
                                        <p:cTn id="33" dur="2000" fill="hold"/>
                                        <p:tgtEl>
                                          <p:spTgt spid="50179">
                                            <p:txEl>
                                              <p:pRg st="3" end="3"/>
                                            </p:txEl>
                                          </p:spTgt>
                                        </p:tgtEl>
                                        <p:attrNameLst>
                                          <p:attrName>ppt_h</p:attrName>
                                        </p:attrNameLst>
                                      </p:cBhvr>
                                      <p:tavLst>
                                        <p:tav tm="0">
                                          <p:val>
                                            <p:fltVal val="0"/>
                                          </p:val>
                                        </p:tav>
                                        <p:tav tm="100000">
                                          <p:val>
                                            <p:strVal val="#ppt_h"/>
                                          </p:val>
                                        </p:tav>
                                      </p:tavLst>
                                    </p:anim>
                                    <p:anim calcmode="lin" valueType="num">
                                      <p:cBhvr>
                                        <p:cTn id="34" dur="2000" fill="hold"/>
                                        <p:tgtEl>
                                          <p:spTgt spid="5017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Ottoman Map 1</a:t>
            </a:r>
          </a:p>
        </p:txBody>
      </p:sp>
      <p:sp>
        <p:nvSpPr>
          <p:cNvPr id="21507"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sz="3600"/>
          </a:p>
        </p:txBody>
      </p:sp>
      <p:pic>
        <p:nvPicPr>
          <p:cNvPr id="21508" name="Picture 5" descr="ottoman-17centu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088"/>
            <a:ext cx="12062012" cy="705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856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algn="r" eaLnBrk="1" hangingPunct="1"/>
            <a:r>
              <a:rPr lang="en-US" altLang="en-US" sz="5400" b="1">
                <a:latin typeface="Perpetua Titling MT" panose="02020502060505020804" pitchFamily="18" charset="0"/>
              </a:rPr>
              <a:t>Suleiman </a:t>
            </a:r>
          </a:p>
        </p:txBody>
      </p:sp>
      <p:sp>
        <p:nvSpPr>
          <p:cNvPr id="70662" name="Rectangle 6"/>
          <p:cNvSpPr>
            <a:spLocks noGrp="1" noChangeArrowheads="1"/>
          </p:cNvSpPr>
          <p:nvPr>
            <p:ph type="body" sz="half" idx="2"/>
          </p:nvPr>
        </p:nvSpPr>
        <p:spPr>
          <a:xfrm>
            <a:off x="5715000" y="1827213"/>
            <a:ext cx="4724400" cy="4114800"/>
          </a:xfrm>
        </p:spPr>
        <p:txBody>
          <a:bodyPr/>
          <a:lstStyle/>
          <a:p>
            <a:pPr eaLnBrk="1" hangingPunct="1"/>
            <a:r>
              <a:rPr lang="en-US" altLang="en-US" sz="3200" dirty="0"/>
              <a:t>Ruled from   </a:t>
            </a:r>
            <a:r>
              <a:rPr lang="en-US" altLang="en-US" sz="3200" b="1" dirty="0">
                <a:solidFill>
                  <a:schemeClr val="folHlink"/>
                </a:solidFill>
              </a:rPr>
              <a:t>1520-1566</a:t>
            </a:r>
          </a:p>
          <a:p>
            <a:pPr eaLnBrk="1" hangingPunct="1"/>
            <a:r>
              <a:rPr lang="en-US" altLang="en-US" sz="3200" dirty="0"/>
              <a:t>Made Ottoman Empire the </a:t>
            </a:r>
            <a:r>
              <a:rPr lang="en-US" altLang="en-US" sz="3200" b="1" dirty="0">
                <a:solidFill>
                  <a:schemeClr val="folHlink"/>
                </a:solidFill>
              </a:rPr>
              <a:t>richest</a:t>
            </a:r>
            <a:r>
              <a:rPr lang="en-US" altLang="en-US" sz="3200" dirty="0"/>
              <a:t> &amp; </a:t>
            </a:r>
            <a:r>
              <a:rPr lang="en-US" altLang="en-US" sz="3200" b="1" dirty="0">
                <a:solidFill>
                  <a:schemeClr val="folHlink"/>
                </a:solidFill>
              </a:rPr>
              <a:t>most powerful</a:t>
            </a:r>
            <a:r>
              <a:rPr lang="en-US" altLang="en-US" sz="3200" dirty="0"/>
              <a:t> empire in Europe and Southwest Asia at the time</a:t>
            </a:r>
          </a:p>
        </p:txBody>
      </p:sp>
      <p:pic>
        <p:nvPicPr>
          <p:cNvPr id="22532" name="Picture 12" descr="EmperorSulei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304800"/>
            <a:ext cx="4068763" cy="633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57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70662">
                                            <p:txEl>
                                              <p:pRg st="0" end="0"/>
                                            </p:txEl>
                                          </p:spTgt>
                                        </p:tgtEl>
                                        <p:attrNameLst>
                                          <p:attrName>style.visibility</p:attrName>
                                        </p:attrNameLst>
                                      </p:cBhvr>
                                      <p:to>
                                        <p:strVal val="visible"/>
                                      </p:to>
                                    </p:set>
                                    <p:anim calcmode="lin" valueType="num">
                                      <p:cBhvr>
                                        <p:cTn id="7" dur="500" fill="hold"/>
                                        <p:tgtEl>
                                          <p:spTgt spid="70662">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70662">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70662">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70662">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7066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8" presetClass="entr" presetSubtype="0" accel="100000" fill="hold" nodeType="clickEffect">
                                  <p:stCondLst>
                                    <p:cond delay="0"/>
                                  </p:stCondLst>
                                  <p:childTnLst>
                                    <p:set>
                                      <p:cBhvr>
                                        <p:cTn id="15" dur="1" fill="hold">
                                          <p:stCondLst>
                                            <p:cond delay="0"/>
                                          </p:stCondLst>
                                        </p:cTn>
                                        <p:tgtEl>
                                          <p:spTgt spid="70662">
                                            <p:txEl>
                                              <p:pRg st="1" end="1"/>
                                            </p:txEl>
                                          </p:spTgt>
                                        </p:tgtEl>
                                        <p:attrNameLst>
                                          <p:attrName>style.visibility</p:attrName>
                                        </p:attrNameLst>
                                      </p:cBhvr>
                                      <p:to>
                                        <p:strVal val="visible"/>
                                      </p:to>
                                    </p:set>
                                    <p:anim calcmode="lin" valueType="num">
                                      <p:cBhvr>
                                        <p:cTn id="16" dur="500" fill="hold"/>
                                        <p:tgtEl>
                                          <p:spTgt spid="70662">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70662">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70662">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70662">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706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en-US" altLang="en-US" sz="4800" b="1" dirty="0">
                <a:latin typeface="Perpetua Titling MT" panose="02020502060505020804" pitchFamily="18" charset="0"/>
              </a:rPr>
              <a:t>Suleiman</a:t>
            </a:r>
          </a:p>
        </p:txBody>
      </p:sp>
      <p:sp>
        <p:nvSpPr>
          <p:cNvPr id="64515" name="Rectangle 3"/>
          <p:cNvSpPr>
            <a:spLocks noGrp="1" noChangeArrowheads="1"/>
          </p:cNvSpPr>
          <p:nvPr>
            <p:ph type="body" idx="1"/>
          </p:nvPr>
        </p:nvSpPr>
        <p:spPr>
          <a:xfrm>
            <a:off x="2438400" y="1827214"/>
            <a:ext cx="8229600" cy="4878387"/>
          </a:xfrm>
        </p:spPr>
        <p:txBody>
          <a:bodyPr/>
          <a:lstStyle/>
          <a:p>
            <a:pPr eaLnBrk="1" hangingPunct="1"/>
            <a:r>
              <a:rPr lang="en-US" altLang="en-US" b="1" dirty="0">
                <a:solidFill>
                  <a:schemeClr val="folHlink"/>
                </a:solidFill>
              </a:rPr>
              <a:t>Greatest Ottoman leader</a:t>
            </a:r>
            <a:r>
              <a:rPr lang="en-US" altLang="en-US" dirty="0"/>
              <a:t> of all time</a:t>
            </a:r>
          </a:p>
          <a:p>
            <a:pPr eaLnBrk="1" hangingPunct="1"/>
            <a:r>
              <a:rPr lang="en-US" altLang="en-US" dirty="0"/>
              <a:t>Brought </a:t>
            </a:r>
            <a:r>
              <a:rPr lang="en-US" altLang="en-US" b="1" dirty="0">
                <a:solidFill>
                  <a:schemeClr val="folHlink"/>
                </a:solidFill>
              </a:rPr>
              <a:t>justice</a:t>
            </a:r>
            <a:r>
              <a:rPr lang="en-US" altLang="en-US" dirty="0"/>
              <a:t> &amp; harmony by publishing a code of laws  (“</a:t>
            </a:r>
            <a:r>
              <a:rPr lang="en-US" altLang="en-US" b="1" dirty="0">
                <a:solidFill>
                  <a:schemeClr val="folHlink"/>
                </a:solidFill>
              </a:rPr>
              <a:t>The Lawgiver</a:t>
            </a:r>
            <a:r>
              <a:rPr lang="en-US" altLang="en-US" dirty="0"/>
              <a:t>”)</a:t>
            </a:r>
          </a:p>
          <a:p>
            <a:pPr eaLnBrk="1" hangingPunct="1"/>
            <a:r>
              <a:rPr lang="en-US" altLang="en-US" dirty="0"/>
              <a:t>Feared &amp; respected by Europeans</a:t>
            </a:r>
          </a:p>
          <a:p>
            <a:pPr eaLnBrk="1" hangingPunct="1"/>
            <a:r>
              <a:rPr lang="en-US" altLang="en-US" dirty="0"/>
              <a:t>Turned Constantinople into a great center of art, music, writing, and philosophy</a:t>
            </a:r>
          </a:p>
          <a:p>
            <a:pPr eaLnBrk="1" hangingPunct="1"/>
            <a:r>
              <a:rPr lang="en-US" altLang="en-US" dirty="0"/>
              <a:t>Wrote some of the most beautiful poetry of his time</a:t>
            </a:r>
          </a:p>
        </p:txBody>
      </p:sp>
    </p:spTree>
    <p:extLst>
      <p:ext uri="{BB962C8B-B14F-4D97-AF65-F5344CB8AC3E}">
        <p14:creationId xmlns:p14="http://schemas.microsoft.com/office/powerpoint/2010/main" val="461799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diamond(in)">
                                      <p:cBhvr>
                                        <p:cTn id="7" dur="20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diamond(in)">
                                      <p:cBhvr>
                                        <p:cTn id="12" dur="20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diamond(in)">
                                      <p:cBhvr>
                                        <p:cTn id="17" dur="2000"/>
                                        <p:tgtEl>
                                          <p:spTgt spid="64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diamond(in)">
                                      <p:cBhvr>
                                        <p:cTn id="22" dur="2000"/>
                                        <p:tgtEl>
                                          <p:spTgt spid="64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64515">
                                            <p:txEl>
                                              <p:pRg st="4" end="4"/>
                                            </p:txEl>
                                          </p:spTgt>
                                        </p:tgtEl>
                                        <p:attrNameLst>
                                          <p:attrName>style.visibility</p:attrName>
                                        </p:attrNameLst>
                                      </p:cBhvr>
                                      <p:to>
                                        <p:strVal val="visible"/>
                                      </p:to>
                                    </p:set>
                                    <p:animEffect transition="in" filter="diamond(in)">
                                      <p:cBhvr>
                                        <p:cTn id="27" dur="20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894013" y="301626"/>
            <a:ext cx="7313612" cy="841375"/>
          </a:xfrm>
        </p:spPr>
        <p:txBody>
          <a:bodyPr/>
          <a:lstStyle/>
          <a:p>
            <a:pPr algn="ctr" eaLnBrk="1" hangingPunct="1"/>
            <a:r>
              <a:rPr lang="en-US" altLang="en-US" b="1">
                <a:latin typeface="Perpetua Titling MT" panose="02020502060505020804" pitchFamily="18" charset="0"/>
              </a:rPr>
              <a:t>Expansion</a:t>
            </a:r>
            <a:r>
              <a:rPr lang="en-US" altLang="en-US">
                <a:latin typeface="Script MT Bold" panose="03040602040607080904" pitchFamily="66" charset="0"/>
              </a:rPr>
              <a:t> </a:t>
            </a:r>
          </a:p>
        </p:txBody>
      </p:sp>
      <p:sp>
        <p:nvSpPr>
          <p:cNvPr id="72707" name="Rectangle 3"/>
          <p:cNvSpPr>
            <a:spLocks noGrp="1" noChangeArrowheads="1"/>
          </p:cNvSpPr>
          <p:nvPr>
            <p:ph type="body" idx="1"/>
          </p:nvPr>
        </p:nvSpPr>
        <p:spPr>
          <a:xfrm>
            <a:off x="2362200" y="1524000"/>
            <a:ext cx="8305800" cy="5105400"/>
          </a:xfrm>
        </p:spPr>
        <p:txBody>
          <a:bodyPr/>
          <a:lstStyle/>
          <a:p>
            <a:pPr eaLnBrk="1" hangingPunct="1"/>
            <a:r>
              <a:rPr lang="en-US" altLang="en-US" sz="3200" dirty="0"/>
              <a:t>Suleiman believed that the entire world was his possession as a gift of God.</a:t>
            </a:r>
          </a:p>
          <a:p>
            <a:pPr eaLnBrk="1" hangingPunct="1"/>
            <a:r>
              <a:rPr lang="en-US" altLang="en-US" sz="3200" dirty="0"/>
              <a:t>Vast amounts of </a:t>
            </a:r>
            <a:r>
              <a:rPr lang="en-US" altLang="en-US" sz="3200" b="1" dirty="0">
                <a:solidFill>
                  <a:schemeClr val="folHlink"/>
                </a:solidFill>
              </a:rPr>
              <a:t>Islamic territories</a:t>
            </a:r>
            <a:r>
              <a:rPr lang="en-US" altLang="en-US" sz="3200" dirty="0"/>
              <a:t> were annexed or invaded.</a:t>
            </a:r>
          </a:p>
          <a:p>
            <a:pPr eaLnBrk="1" hangingPunct="1"/>
            <a:r>
              <a:rPr lang="en-US" altLang="en-US" sz="3200" dirty="0"/>
              <a:t>Very </a:t>
            </a:r>
            <a:r>
              <a:rPr lang="en-US" altLang="en-US" sz="3200" b="1" dirty="0">
                <a:solidFill>
                  <a:schemeClr val="folHlink"/>
                </a:solidFill>
              </a:rPr>
              <a:t>strong military</a:t>
            </a:r>
          </a:p>
          <a:p>
            <a:pPr eaLnBrk="1" hangingPunct="1"/>
            <a:r>
              <a:rPr lang="en-US" altLang="en-US" sz="3200" dirty="0"/>
              <a:t>Expert in developing </a:t>
            </a:r>
            <a:r>
              <a:rPr lang="en-US" altLang="en-US" sz="3200" b="1" dirty="0">
                <a:solidFill>
                  <a:schemeClr val="folHlink"/>
                </a:solidFill>
              </a:rPr>
              <a:t>gunpowder</a:t>
            </a:r>
            <a:r>
              <a:rPr lang="en-US" altLang="en-US" sz="3200" dirty="0"/>
              <a:t> as a military tool</a:t>
            </a:r>
          </a:p>
        </p:txBody>
      </p:sp>
    </p:spTree>
    <p:extLst>
      <p:ext uri="{BB962C8B-B14F-4D97-AF65-F5344CB8AC3E}">
        <p14:creationId xmlns:p14="http://schemas.microsoft.com/office/powerpoint/2010/main" val="1548382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770" decel="100000"/>
                                        <p:tgtEl>
                                          <p:spTgt spid="72707">
                                            <p:txEl>
                                              <p:pRg st="0" end="0"/>
                                            </p:txEl>
                                          </p:spTgt>
                                        </p:tgtEl>
                                      </p:cBhvr>
                                    </p:animEffect>
                                    <p:animScale>
                                      <p:cBhvr>
                                        <p:cTn id="8" dur="770" decel="100000"/>
                                        <p:tgtEl>
                                          <p:spTgt spid="72707">
                                            <p:txEl>
                                              <p:pRg st="0" end="0"/>
                                            </p:txEl>
                                          </p:spTgt>
                                        </p:tgtEl>
                                      </p:cBhvr>
                                      <p:from x="10000" y="10000"/>
                                      <p:to x="200000" y="450000"/>
                                    </p:animScale>
                                    <p:animScale>
                                      <p:cBhvr>
                                        <p:cTn id="9" dur="1230" accel="100000" fill="hold">
                                          <p:stCondLst>
                                            <p:cond delay="770"/>
                                          </p:stCondLst>
                                        </p:cTn>
                                        <p:tgtEl>
                                          <p:spTgt spid="72707">
                                            <p:txEl>
                                              <p:pRg st="0" end="0"/>
                                            </p:txEl>
                                          </p:spTgt>
                                        </p:tgtEl>
                                      </p:cBhvr>
                                      <p:from x="200000" y="450000"/>
                                      <p:to x="100000" y="100000"/>
                                    </p:animScale>
                                    <p:set>
                                      <p:cBhvr>
                                        <p:cTn id="10" dur="770" fill="hold"/>
                                        <p:tgtEl>
                                          <p:spTgt spid="72707">
                                            <p:txEl>
                                              <p:pRg st="0" end="0"/>
                                            </p:txEl>
                                          </p:spTgt>
                                        </p:tgtEl>
                                        <p:attrNameLst>
                                          <p:attrName>ppt_x</p:attrName>
                                        </p:attrNameLst>
                                      </p:cBhvr>
                                      <p:to>
                                        <p:strVal val="(0.5)"/>
                                      </p:to>
                                    </p:set>
                                    <p:anim from="(0.5)" to="(#ppt_x)" calcmode="lin" valueType="num">
                                      <p:cBhvr>
                                        <p:cTn id="11" dur="1230" accel="100000" fill="hold">
                                          <p:stCondLst>
                                            <p:cond delay="770"/>
                                          </p:stCondLst>
                                        </p:cTn>
                                        <p:tgtEl>
                                          <p:spTgt spid="72707">
                                            <p:txEl>
                                              <p:pRg st="0" end="0"/>
                                            </p:txEl>
                                          </p:spTgt>
                                        </p:tgtEl>
                                        <p:attrNameLst>
                                          <p:attrName>ppt_x</p:attrName>
                                        </p:attrNameLst>
                                      </p:cBhvr>
                                    </p:anim>
                                    <p:set>
                                      <p:cBhvr>
                                        <p:cTn id="12" dur="770" fill="hold"/>
                                        <p:tgtEl>
                                          <p:spTgt spid="72707">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72707">
                                            <p:txEl>
                                              <p:pRg st="0" end="0"/>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72707">
                                            <p:txEl>
                                              <p:pRg st="1" end="1"/>
                                            </p:txEl>
                                          </p:spTgt>
                                        </p:tgtEl>
                                        <p:attrNameLst>
                                          <p:attrName>style.visibility</p:attrName>
                                        </p:attrNameLst>
                                      </p:cBhvr>
                                      <p:to>
                                        <p:strVal val="visible"/>
                                      </p:to>
                                    </p:set>
                                    <p:animEffect transition="in" filter="fade">
                                      <p:cBhvr>
                                        <p:cTn id="18" dur="770" decel="100000"/>
                                        <p:tgtEl>
                                          <p:spTgt spid="72707">
                                            <p:txEl>
                                              <p:pRg st="1" end="1"/>
                                            </p:txEl>
                                          </p:spTgt>
                                        </p:tgtEl>
                                      </p:cBhvr>
                                    </p:animEffect>
                                    <p:animScale>
                                      <p:cBhvr>
                                        <p:cTn id="19" dur="770" decel="100000"/>
                                        <p:tgtEl>
                                          <p:spTgt spid="72707">
                                            <p:txEl>
                                              <p:pRg st="1" end="1"/>
                                            </p:txEl>
                                          </p:spTgt>
                                        </p:tgtEl>
                                      </p:cBhvr>
                                      <p:from x="10000" y="10000"/>
                                      <p:to x="200000" y="450000"/>
                                    </p:animScale>
                                    <p:animScale>
                                      <p:cBhvr>
                                        <p:cTn id="20" dur="1230" accel="100000" fill="hold">
                                          <p:stCondLst>
                                            <p:cond delay="770"/>
                                          </p:stCondLst>
                                        </p:cTn>
                                        <p:tgtEl>
                                          <p:spTgt spid="72707">
                                            <p:txEl>
                                              <p:pRg st="1" end="1"/>
                                            </p:txEl>
                                          </p:spTgt>
                                        </p:tgtEl>
                                      </p:cBhvr>
                                      <p:from x="200000" y="450000"/>
                                      <p:to x="100000" y="100000"/>
                                    </p:animScale>
                                    <p:set>
                                      <p:cBhvr>
                                        <p:cTn id="21" dur="770" fill="hold"/>
                                        <p:tgtEl>
                                          <p:spTgt spid="72707">
                                            <p:txEl>
                                              <p:pRg st="1" end="1"/>
                                            </p:txEl>
                                          </p:spTgt>
                                        </p:tgtEl>
                                        <p:attrNameLst>
                                          <p:attrName>ppt_x</p:attrName>
                                        </p:attrNameLst>
                                      </p:cBhvr>
                                      <p:to>
                                        <p:strVal val="(0.5)"/>
                                      </p:to>
                                    </p:set>
                                    <p:anim from="(0.5)" to="(#ppt_x)" calcmode="lin" valueType="num">
                                      <p:cBhvr>
                                        <p:cTn id="22" dur="1230" accel="100000" fill="hold">
                                          <p:stCondLst>
                                            <p:cond delay="770"/>
                                          </p:stCondLst>
                                        </p:cTn>
                                        <p:tgtEl>
                                          <p:spTgt spid="72707">
                                            <p:txEl>
                                              <p:pRg st="1" end="1"/>
                                            </p:txEl>
                                          </p:spTgt>
                                        </p:tgtEl>
                                        <p:attrNameLst>
                                          <p:attrName>ppt_x</p:attrName>
                                        </p:attrNameLst>
                                      </p:cBhvr>
                                    </p:anim>
                                    <p:set>
                                      <p:cBhvr>
                                        <p:cTn id="23" dur="770" fill="hold"/>
                                        <p:tgtEl>
                                          <p:spTgt spid="72707">
                                            <p:txEl>
                                              <p:pRg st="1" end="1"/>
                                            </p:txEl>
                                          </p:spTgt>
                                        </p:tgtEl>
                                        <p:attrNameLst>
                                          <p:attrName>ppt_y</p:attrName>
                                        </p:attrNameLst>
                                      </p:cBhvr>
                                      <p:to>
                                        <p:strVal val="(#ppt_y+0.4)"/>
                                      </p:to>
                                    </p:set>
                                    <p:anim from="(#ppt_y+0.4)" to="(#ppt_y)" calcmode="lin" valueType="num">
                                      <p:cBhvr>
                                        <p:cTn id="24" dur="1230" accel="100000" fill="hold">
                                          <p:stCondLst>
                                            <p:cond delay="770"/>
                                          </p:stCondLst>
                                        </p:cTn>
                                        <p:tgtEl>
                                          <p:spTgt spid="72707">
                                            <p:txEl>
                                              <p:pRg st="1" end="1"/>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72707">
                                            <p:txEl>
                                              <p:pRg st="2" end="2"/>
                                            </p:txEl>
                                          </p:spTgt>
                                        </p:tgtEl>
                                        <p:attrNameLst>
                                          <p:attrName>style.visibility</p:attrName>
                                        </p:attrNameLst>
                                      </p:cBhvr>
                                      <p:to>
                                        <p:strVal val="visible"/>
                                      </p:to>
                                    </p:set>
                                    <p:animEffect transition="in" filter="fade">
                                      <p:cBhvr>
                                        <p:cTn id="29" dur="770" decel="100000"/>
                                        <p:tgtEl>
                                          <p:spTgt spid="72707">
                                            <p:txEl>
                                              <p:pRg st="2" end="2"/>
                                            </p:txEl>
                                          </p:spTgt>
                                        </p:tgtEl>
                                      </p:cBhvr>
                                    </p:animEffect>
                                    <p:animScale>
                                      <p:cBhvr>
                                        <p:cTn id="30" dur="770" decel="100000"/>
                                        <p:tgtEl>
                                          <p:spTgt spid="72707">
                                            <p:txEl>
                                              <p:pRg st="2" end="2"/>
                                            </p:txEl>
                                          </p:spTgt>
                                        </p:tgtEl>
                                      </p:cBhvr>
                                      <p:from x="10000" y="10000"/>
                                      <p:to x="200000" y="450000"/>
                                    </p:animScale>
                                    <p:animScale>
                                      <p:cBhvr>
                                        <p:cTn id="31" dur="1230" accel="100000" fill="hold">
                                          <p:stCondLst>
                                            <p:cond delay="770"/>
                                          </p:stCondLst>
                                        </p:cTn>
                                        <p:tgtEl>
                                          <p:spTgt spid="72707">
                                            <p:txEl>
                                              <p:pRg st="2" end="2"/>
                                            </p:txEl>
                                          </p:spTgt>
                                        </p:tgtEl>
                                      </p:cBhvr>
                                      <p:from x="200000" y="450000"/>
                                      <p:to x="100000" y="100000"/>
                                    </p:animScale>
                                    <p:set>
                                      <p:cBhvr>
                                        <p:cTn id="32" dur="770" fill="hold"/>
                                        <p:tgtEl>
                                          <p:spTgt spid="72707">
                                            <p:txEl>
                                              <p:pRg st="2" end="2"/>
                                            </p:txEl>
                                          </p:spTgt>
                                        </p:tgtEl>
                                        <p:attrNameLst>
                                          <p:attrName>ppt_x</p:attrName>
                                        </p:attrNameLst>
                                      </p:cBhvr>
                                      <p:to>
                                        <p:strVal val="(0.5)"/>
                                      </p:to>
                                    </p:set>
                                    <p:anim from="(0.5)" to="(#ppt_x)" calcmode="lin" valueType="num">
                                      <p:cBhvr>
                                        <p:cTn id="33" dur="1230" accel="100000" fill="hold">
                                          <p:stCondLst>
                                            <p:cond delay="770"/>
                                          </p:stCondLst>
                                        </p:cTn>
                                        <p:tgtEl>
                                          <p:spTgt spid="72707">
                                            <p:txEl>
                                              <p:pRg st="2" end="2"/>
                                            </p:txEl>
                                          </p:spTgt>
                                        </p:tgtEl>
                                        <p:attrNameLst>
                                          <p:attrName>ppt_x</p:attrName>
                                        </p:attrNameLst>
                                      </p:cBhvr>
                                    </p:anim>
                                    <p:set>
                                      <p:cBhvr>
                                        <p:cTn id="34" dur="770" fill="hold"/>
                                        <p:tgtEl>
                                          <p:spTgt spid="72707">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72707">
                                            <p:txEl>
                                              <p:pRg st="2" end="2"/>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72707">
                                            <p:txEl>
                                              <p:pRg st="3" end="3"/>
                                            </p:txEl>
                                          </p:spTgt>
                                        </p:tgtEl>
                                        <p:attrNameLst>
                                          <p:attrName>style.visibility</p:attrName>
                                        </p:attrNameLst>
                                      </p:cBhvr>
                                      <p:to>
                                        <p:strVal val="visible"/>
                                      </p:to>
                                    </p:set>
                                    <p:animEffect transition="in" filter="fade">
                                      <p:cBhvr>
                                        <p:cTn id="40" dur="770" decel="100000"/>
                                        <p:tgtEl>
                                          <p:spTgt spid="72707">
                                            <p:txEl>
                                              <p:pRg st="3" end="3"/>
                                            </p:txEl>
                                          </p:spTgt>
                                        </p:tgtEl>
                                      </p:cBhvr>
                                    </p:animEffect>
                                    <p:animScale>
                                      <p:cBhvr>
                                        <p:cTn id="41" dur="770" decel="100000"/>
                                        <p:tgtEl>
                                          <p:spTgt spid="72707">
                                            <p:txEl>
                                              <p:pRg st="3" end="3"/>
                                            </p:txEl>
                                          </p:spTgt>
                                        </p:tgtEl>
                                      </p:cBhvr>
                                      <p:from x="10000" y="10000"/>
                                      <p:to x="200000" y="450000"/>
                                    </p:animScale>
                                    <p:animScale>
                                      <p:cBhvr>
                                        <p:cTn id="42" dur="1230" accel="100000" fill="hold">
                                          <p:stCondLst>
                                            <p:cond delay="770"/>
                                          </p:stCondLst>
                                        </p:cTn>
                                        <p:tgtEl>
                                          <p:spTgt spid="72707">
                                            <p:txEl>
                                              <p:pRg st="3" end="3"/>
                                            </p:txEl>
                                          </p:spTgt>
                                        </p:tgtEl>
                                      </p:cBhvr>
                                      <p:from x="200000" y="450000"/>
                                      <p:to x="100000" y="100000"/>
                                    </p:animScale>
                                    <p:set>
                                      <p:cBhvr>
                                        <p:cTn id="43" dur="770" fill="hold"/>
                                        <p:tgtEl>
                                          <p:spTgt spid="72707">
                                            <p:txEl>
                                              <p:pRg st="3" end="3"/>
                                            </p:txEl>
                                          </p:spTgt>
                                        </p:tgtEl>
                                        <p:attrNameLst>
                                          <p:attrName>ppt_x</p:attrName>
                                        </p:attrNameLst>
                                      </p:cBhvr>
                                      <p:to>
                                        <p:strVal val="(0.5)"/>
                                      </p:to>
                                    </p:set>
                                    <p:anim from="(0.5)" to="(#ppt_x)" calcmode="lin" valueType="num">
                                      <p:cBhvr>
                                        <p:cTn id="44" dur="1230" accel="100000" fill="hold">
                                          <p:stCondLst>
                                            <p:cond delay="770"/>
                                          </p:stCondLst>
                                        </p:cTn>
                                        <p:tgtEl>
                                          <p:spTgt spid="72707">
                                            <p:txEl>
                                              <p:pRg st="3" end="3"/>
                                            </p:txEl>
                                          </p:spTgt>
                                        </p:tgtEl>
                                        <p:attrNameLst>
                                          <p:attrName>ppt_x</p:attrName>
                                        </p:attrNameLst>
                                      </p:cBhvr>
                                    </p:anim>
                                    <p:set>
                                      <p:cBhvr>
                                        <p:cTn id="45" dur="770" fill="hold"/>
                                        <p:tgtEl>
                                          <p:spTgt spid="72707">
                                            <p:txEl>
                                              <p:pRg st="3" end="3"/>
                                            </p:txEl>
                                          </p:spTgt>
                                        </p:tgtEl>
                                        <p:attrNameLst>
                                          <p:attrName>ppt_y</p:attrName>
                                        </p:attrNameLst>
                                      </p:cBhvr>
                                      <p:to>
                                        <p:strVal val="(#ppt_y+0.4)"/>
                                      </p:to>
                                    </p:set>
                                    <p:anim from="(#ppt_y+0.4)" to="(#ppt_y)" calcmode="lin" valueType="num">
                                      <p:cBhvr>
                                        <p:cTn id="46" dur="1230" accel="100000" fill="hold">
                                          <p:stCondLst>
                                            <p:cond delay="770"/>
                                          </p:stCondLst>
                                        </p:cTn>
                                        <p:tgtEl>
                                          <p:spTgt spid="72707">
                                            <p:txEl>
                                              <p:pRg st="3" end="3"/>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326" y="1688958"/>
            <a:ext cx="10515600" cy="1325563"/>
          </a:xfrm>
          <a:solidFill>
            <a:schemeClr val="accent6">
              <a:lumMod val="60000"/>
              <a:lumOff val="40000"/>
            </a:schemeClr>
          </a:solidFill>
        </p:spPr>
        <p:txBody>
          <a:bodyPr/>
          <a:lstStyle/>
          <a:p>
            <a:r>
              <a:rPr lang="en-US" dirty="0"/>
              <a:t>          Thank You and Questions???</a:t>
            </a:r>
          </a:p>
        </p:txBody>
      </p:sp>
      <p:sp>
        <p:nvSpPr>
          <p:cNvPr id="1034" name="AutoShape 10" descr="Image result for ancient roman family image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Image result for ancient roman family image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3519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3200" dirty="0"/>
          </a:p>
          <a:p>
            <a:pPr marL="914400" lvl="2" indent="0">
              <a:buNone/>
            </a:pPr>
            <a:r>
              <a:rPr lang="en-US" sz="3600" b="1" dirty="0"/>
              <a:t>                     Geographical Location</a:t>
            </a:r>
          </a:p>
          <a:p>
            <a:endParaRPr lang="en-US" sz="2400" dirty="0"/>
          </a:p>
          <a:p>
            <a:pPr algn="just"/>
            <a:r>
              <a:rPr lang="en-US" sz="2400" dirty="0"/>
              <a:t>Arabia, the birthplace of Islam, is the largest peninsula in the world. </a:t>
            </a:r>
          </a:p>
          <a:p>
            <a:pPr algn="just"/>
            <a:r>
              <a:rPr lang="en-US" sz="2400" dirty="0"/>
              <a:t>It is a hilly and fertile areas with enough water to support trees and plants. </a:t>
            </a:r>
          </a:p>
          <a:p>
            <a:pPr algn="just"/>
            <a:r>
              <a:rPr lang="en-US" sz="2400" dirty="0"/>
              <a:t>The Arabs developed a way of life well adapted to desert conditions.</a:t>
            </a:r>
          </a:p>
          <a:p>
            <a:pPr algn="just"/>
            <a:r>
              <a:rPr lang="en-US" sz="2400" dirty="0"/>
              <a:t>Most Arabs were nomads who herded goats and camels. </a:t>
            </a:r>
          </a:p>
          <a:p>
            <a:pPr algn="just"/>
            <a:r>
              <a:rPr lang="en-US" sz="2400" dirty="0"/>
              <a:t>Through trade, people had contact with the civilizations of the Greco-Roman world, India, China &amp; Africa.</a:t>
            </a:r>
          </a:p>
          <a:p>
            <a:pPr algn="just"/>
            <a:r>
              <a:rPr lang="en-US" sz="2400" dirty="0"/>
              <a:t>Mecca, prospered both as a trading center and as an important religious center. </a:t>
            </a:r>
          </a:p>
        </p:txBody>
      </p:sp>
    </p:spTree>
    <p:extLst>
      <p:ext uri="{BB962C8B-B14F-4D97-AF65-F5344CB8AC3E}">
        <p14:creationId xmlns:p14="http://schemas.microsoft.com/office/powerpoint/2010/main" val="2928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365125"/>
            <a:ext cx="10515600" cy="781095"/>
          </a:xfrm>
        </p:spPr>
        <p:txBody>
          <a:bodyPr/>
          <a:lstStyle/>
          <a:p>
            <a:r>
              <a:rPr lang="en-US" dirty="0">
                <a:solidFill>
                  <a:srgbClr val="339933"/>
                </a:solidFill>
              </a:rPr>
              <a:t>                           Spread of Islam</a:t>
            </a:r>
          </a:p>
        </p:txBody>
      </p:sp>
      <p:pic>
        <p:nvPicPr>
          <p:cNvPr id="18436" name="Picture 5" descr="KISH_07_156"/>
          <p:cNvPicPr>
            <a:picLocks noChangeAspect="1" noChangeArrowheads="1"/>
          </p:cNvPicPr>
          <p:nvPr/>
        </p:nvPicPr>
        <p:blipFill>
          <a:blip r:embed="rId2" cstate="print"/>
          <a:srcRect/>
          <a:stretch>
            <a:fillRect/>
          </a:stretch>
        </p:blipFill>
        <p:spPr bwMode="auto">
          <a:xfrm>
            <a:off x="333828" y="1284514"/>
            <a:ext cx="11567886" cy="557348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a:buNone/>
            </a:pPr>
            <a:endParaRPr lang="en-US" sz="2000" dirty="0"/>
          </a:p>
          <a:p>
            <a:pPr>
              <a:buNone/>
            </a:pPr>
            <a:r>
              <a:rPr lang="en-US" sz="3200" b="1" dirty="0"/>
              <a:t>                               Prophet Muhammad: Founder of Islamic Civilization</a:t>
            </a:r>
          </a:p>
          <a:p>
            <a:endParaRPr lang="en-US" sz="2000" dirty="0"/>
          </a:p>
          <a:p>
            <a:pPr lvl="1">
              <a:lnSpc>
                <a:spcPct val="150000"/>
              </a:lnSpc>
            </a:pPr>
            <a:r>
              <a:rPr lang="en-US" dirty="0"/>
              <a:t>Muhammad was born in Mecca about 570 A.D.</a:t>
            </a:r>
          </a:p>
          <a:p>
            <a:pPr lvl="1">
              <a:lnSpc>
                <a:spcPct val="150000"/>
              </a:lnSpc>
            </a:pPr>
            <a:r>
              <a:rPr lang="en-US" dirty="0"/>
              <a:t>He was troubled by the violence in the world.</a:t>
            </a:r>
          </a:p>
          <a:p>
            <a:pPr lvl="1">
              <a:lnSpc>
                <a:spcPct val="150000"/>
              </a:lnSpc>
            </a:pPr>
            <a:r>
              <a:rPr lang="en-US" dirty="0"/>
              <a:t> He often went into the desert to pray. </a:t>
            </a:r>
          </a:p>
          <a:p>
            <a:pPr lvl="1">
              <a:lnSpc>
                <a:spcPct val="150000"/>
              </a:lnSpc>
            </a:pPr>
            <a:r>
              <a:rPr lang="en-US" dirty="0"/>
              <a:t>Muhammad believed that the angel Gabriel spoke to him, saying that God had chosen Muhammad to be his prophet. </a:t>
            </a:r>
          </a:p>
          <a:p>
            <a:pPr lvl="1">
              <a:lnSpc>
                <a:spcPct val="150000"/>
              </a:lnSpc>
            </a:pPr>
            <a:r>
              <a:rPr lang="en-US" dirty="0"/>
              <a:t>Muhammad's duty was to proclaim that Allah was the one and only God.</a:t>
            </a:r>
          </a:p>
          <a:p>
            <a:pPr lvl="1">
              <a:lnSpc>
                <a:spcPct val="150000"/>
              </a:lnSpc>
            </a:pPr>
            <a:r>
              <a:rPr lang="en-US" dirty="0"/>
              <a:t>At first, only Khadija and a few friends believed Muhammad. </a:t>
            </a:r>
          </a:p>
          <a:p>
            <a:pPr lvl="1">
              <a:lnSpc>
                <a:spcPct val="150000"/>
              </a:lnSpc>
            </a:pPr>
            <a:r>
              <a:rPr lang="en-US" dirty="0"/>
              <a:t>The merchants and landlords of Mecca opposed him. </a:t>
            </a:r>
            <a:endParaRPr lang="en-US" b="1" dirty="0"/>
          </a:p>
        </p:txBody>
      </p:sp>
    </p:spTree>
    <p:extLst>
      <p:ext uri="{BB962C8B-B14F-4D97-AF65-F5344CB8AC3E}">
        <p14:creationId xmlns:p14="http://schemas.microsoft.com/office/powerpoint/2010/main" val="2928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pPr>
            <a:r>
              <a:rPr lang="en-US" sz="3600" b="1" dirty="0"/>
              <a:t>                                  Expansion of Islam</a:t>
            </a:r>
          </a:p>
          <a:p>
            <a:endParaRPr lang="en-US" dirty="0"/>
          </a:p>
          <a:p>
            <a:r>
              <a:rPr lang="en-US" dirty="0"/>
              <a:t>Between 622 and 732, Islam spread with amazing speed. </a:t>
            </a:r>
          </a:p>
          <a:p>
            <a:r>
              <a:rPr lang="en-US" dirty="0"/>
              <a:t>The Arabs carried their religion to the peoples of Palestine and Syria and across North Africa into Spain. </a:t>
            </a:r>
          </a:p>
          <a:p>
            <a:r>
              <a:rPr lang="en-US" dirty="0"/>
              <a:t>Just as swiftly, Islam won converts from the Fertile Crescent east to the Indus Valley. </a:t>
            </a:r>
          </a:p>
        </p:txBody>
      </p:sp>
    </p:spTree>
    <p:extLst>
      <p:ext uri="{BB962C8B-B14F-4D97-AF65-F5344CB8AC3E}">
        <p14:creationId xmlns:p14="http://schemas.microsoft.com/office/powerpoint/2010/main" val="2928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blipFill>
            <a:blip r:embed="rId2" cstate="print"/>
            <a:tile tx="0" ty="0" sx="100000" sy="100000" flip="none" algn="tl"/>
          </a:blipFill>
          <a:ln>
            <a:solidFill>
              <a:schemeClr val="accent6">
                <a:lumMod val="60000"/>
                <a:lumOff val="40000"/>
              </a:schemeClr>
            </a:solidFill>
          </a:ln>
        </p:spPr>
        <p:txBody>
          <a:bodyPr>
            <a:noAutofit/>
          </a:bodyPr>
          <a:lstStyle/>
          <a:p>
            <a:pPr marL="0" indent="0" algn="ctr">
              <a:buNone/>
            </a:pPr>
            <a:endParaRPr lang="en-US" sz="2000" dirty="0"/>
          </a:p>
          <a:p>
            <a:pPr>
              <a:buNone/>
            </a:pPr>
            <a:r>
              <a:rPr lang="en-US" sz="3600" b="1" dirty="0"/>
              <a:t>                              Causes of the Expansion of Islam</a:t>
            </a:r>
          </a:p>
          <a:p>
            <a:endParaRPr lang="en-US" sz="2400" dirty="0"/>
          </a:p>
          <a:p>
            <a:r>
              <a:rPr lang="en-US" sz="2400" dirty="0"/>
              <a:t>Its message was clear and simple.</a:t>
            </a:r>
          </a:p>
          <a:p>
            <a:r>
              <a:rPr lang="en-US" sz="2400" dirty="0"/>
              <a:t>Muslims believed in one God and the equality of all believers. </a:t>
            </a:r>
          </a:p>
          <a:p>
            <a:r>
              <a:rPr lang="en-US" sz="2400" dirty="0"/>
              <a:t>Muhammad and his successors united the Arabs for the first time </a:t>
            </a:r>
          </a:p>
          <a:p>
            <a:r>
              <a:rPr lang="en-US" sz="2400" dirty="0"/>
              <a:t>Inspired by loyalty to Islam, Arab soldiers believed that if they died fighting for the faith they would immediately enter paradise. </a:t>
            </a:r>
          </a:p>
          <a:p>
            <a:r>
              <a:rPr lang="en-US" sz="2400" dirty="0"/>
              <a:t>When Muslim armies conquered parts of the Byzantine Empire, some Christians, Jews, and Zoroastrians were ready to accept the teachings of Islam. Yet Muslims did not force people to convert. </a:t>
            </a:r>
            <a:endParaRPr lang="en-US" sz="2400" b="1" dirty="0"/>
          </a:p>
        </p:txBody>
      </p:sp>
    </p:spTree>
    <p:extLst>
      <p:ext uri="{BB962C8B-B14F-4D97-AF65-F5344CB8AC3E}">
        <p14:creationId xmlns:p14="http://schemas.microsoft.com/office/powerpoint/2010/main" val="2928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910427055"/>
              </p:ext>
            </p:extLst>
          </p:nvPr>
        </p:nvGraphicFramePr>
        <p:xfrm>
          <a:off x="1524000" y="0"/>
          <a:ext cx="9144000" cy="662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2246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11357</TotalTime>
  <Words>2094</Words>
  <Application>Microsoft Macintosh PowerPoint</Application>
  <PresentationFormat>Widescreen</PresentationFormat>
  <Paragraphs>244</Paragraphs>
  <Slides>39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Lucida Calligraphy</vt:lpstr>
      <vt:lpstr>Perpetua Titling MT</vt:lpstr>
      <vt:lpstr>Script MT Bold</vt:lpstr>
      <vt:lpstr>Tahoma</vt:lpstr>
      <vt:lpstr>Times New Roman</vt:lpstr>
      <vt:lpstr>Wingdings</vt:lpstr>
      <vt:lpstr>Office Theme</vt:lpstr>
      <vt:lpstr>Islam and Arab Civilization  </vt:lpstr>
      <vt:lpstr>PowerPoint Presentation</vt:lpstr>
      <vt:lpstr>PowerPoint Presentation</vt:lpstr>
      <vt:lpstr>PowerPoint Presentation</vt:lpstr>
      <vt:lpstr>                           Spread of Islam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Ottoman Empire”</vt:lpstr>
      <vt:lpstr>Origins of the Ottoman Empire</vt:lpstr>
      <vt:lpstr>THEN . . . </vt:lpstr>
      <vt:lpstr>ORIGINS of the Ottoman Empire</vt:lpstr>
      <vt:lpstr>Religion</vt:lpstr>
      <vt:lpstr>The Janissaries</vt:lpstr>
      <vt:lpstr>Origins cont.</vt:lpstr>
      <vt:lpstr>Ottoman Map 1</vt:lpstr>
      <vt:lpstr>Suleiman </vt:lpstr>
      <vt:lpstr>Suleiman</vt:lpstr>
      <vt:lpstr>Expansion </vt:lpstr>
      <vt:lpstr>          Thank You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 and Development: An Overview</dc:title>
  <dc:creator>Comhut</dc:creator>
  <cp:lastModifiedBy>Microsoft Office User</cp:lastModifiedBy>
  <cp:revision>961</cp:revision>
  <dcterms:created xsi:type="dcterms:W3CDTF">2018-06-30T12:55:26Z</dcterms:created>
  <dcterms:modified xsi:type="dcterms:W3CDTF">2023-12-16T14:41:09Z</dcterms:modified>
</cp:coreProperties>
</file>