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27"/>
  </p:notesMasterIdLst>
  <p:sldIdLst>
    <p:sldId id="406" r:id="rId4"/>
    <p:sldId id="404" r:id="rId5"/>
    <p:sldId id="428" r:id="rId6"/>
    <p:sldId id="398" r:id="rId7"/>
    <p:sldId id="407" r:id="rId8"/>
    <p:sldId id="408" r:id="rId9"/>
    <p:sldId id="409" r:id="rId10"/>
    <p:sldId id="410" r:id="rId11"/>
    <p:sldId id="423" r:id="rId12"/>
    <p:sldId id="415" r:id="rId13"/>
    <p:sldId id="411" r:id="rId14"/>
    <p:sldId id="420" r:id="rId15"/>
    <p:sldId id="416" r:id="rId16"/>
    <p:sldId id="427" r:id="rId17"/>
    <p:sldId id="422" r:id="rId18"/>
    <p:sldId id="418" r:id="rId19"/>
    <p:sldId id="413" r:id="rId20"/>
    <p:sldId id="429" r:id="rId21"/>
    <p:sldId id="414" r:id="rId22"/>
    <p:sldId id="431" r:id="rId23"/>
    <p:sldId id="430" r:id="rId24"/>
    <p:sldId id="421" r:id="rId25"/>
    <p:sldId id="3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3" autoAdjust="0"/>
    <p:restoredTop sz="88689" autoAdjust="0"/>
  </p:normalViewPr>
  <p:slideViewPr>
    <p:cSldViewPr snapToGrid="0">
      <p:cViewPr varScale="1">
        <p:scale>
          <a:sx n="112" d="100"/>
          <a:sy n="112" d="100"/>
        </p:scale>
        <p:origin x="8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D36E1-EF8B-4460-A807-FAC34CAA5495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B85AB-61AD-4EF6-877A-7996360ACA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9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7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9EC9D-8B89-497B-8DFE-85716A282F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49130-52A2-475A-87F6-07E37C0CCD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5187A-A33A-4893-B5B2-832BC3772D8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B51CE-990C-4FF4-97EF-8F68238657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5E2E7-02F4-4410-83A6-B1A33E24161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0F515-6BF2-4166-9E19-F38151F17B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691A2-CA4C-4291-8F6F-9C184EF3A5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B8B03-A672-4507-AC95-AAEE97AB7C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46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8A650-8334-4D34-95F8-F0AC22135E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7D269-5015-4E71-AE0E-2B43366FEE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D3116-579F-4ED8-A304-DD4DCF8513F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19DDB-EB04-4038-A358-3F9CA2E7D0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413E9-54B4-4569-8F34-403FE2719B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B8D1C-E96C-4113-8FEA-9FF0E773ED1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32F2FC9E-FFEA-4520-8968-287E92471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289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C66FD-5917-4C8D-A66E-699F85C64D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286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6A687C84-CA3D-4948-9150-6C3158DC5F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424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17342-0011-4BF3-86A3-DB1F0005F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71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5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FA61-EDA7-4F5C-A5BD-8A9A4E78C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0133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38B14-C4C9-4A06-903B-4ED251B318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9799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19A12-7AA7-4282-8999-5B0EE8EFD7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0693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33490-4CDD-4F5F-8CFC-BE7BA4700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352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>
            <a:spLocks noChangeArrowheads="1"/>
          </p:cNvSpPr>
          <p:nvPr/>
        </p:nvSpPr>
        <p:spPr bwMode="auto">
          <a:xfrm rot="420000" flipV="1">
            <a:off x="4220633" y="1108075"/>
            <a:ext cx="70104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>
            <a:solidFill>
              <a:srgbClr val="C0C0C0"/>
            </a:solidFill>
            <a:miter lim="800000"/>
            <a:headEnd/>
            <a:tailEnd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" name="Right Triangle 5"/>
          <p:cNvSpPr>
            <a:spLocks noChangeArrowheads="1"/>
          </p:cNvSpPr>
          <p:nvPr/>
        </p:nvSpPr>
        <p:spPr bwMode="auto"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blurRad="63500" dist="6350" dir="12899787" algn="tl" rotWithShape="0">
              <a:srgbClr val="000000">
                <a:alpha val="46999"/>
              </a:srgb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3F31-DA22-4751-B6D6-173F31CFF9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9119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5FD61-768D-4DBC-925F-E9520F9058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3606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DF0CC-69C1-4076-89BE-F5B521AA9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67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0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C15C-6EBF-4007-BAE4-24CFBECCCC74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A3E040-0C5C-4B5F-B435-C2723E07628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926970-B4F8-4EAE-8A5C-69B5D23BA0DB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87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4705"/>
            <a:ext cx="8875594" cy="1061642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4000" dirty="0"/>
              <a:t>An Introduction to World Civilizations: </a:t>
            </a:r>
            <a:br>
              <a:rPr lang="en-US" sz="4000" dirty="0"/>
            </a:br>
            <a:r>
              <a:rPr lang="en-US" sz="4000" dirty="0"/>
              <a:t>An Overview of the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93075"/>
            <a:ext cx="8875594" cy="3152632"/>
          </a:xfrm>
          <a:blipFill>
            <a:blip r:embed="rId3"/>
            <a:tile tx="0" ty="0" sx="100000" sy="100000" flip="none" algn="tl"/>
          </a:blip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endParaRPr lang="en-US" sz="2200" dirty="0"/>
          </a:p>
          <a:p>
            <a:r>
              <a:rPr lang="en-US" sz="2800" b="1" dirty="0"/>
              <a:t>Dr. </a:t>
            </a:r>
            <a:r>
              <a:rPr lang="en-US" sz="2800" b="1" dirty="0" err="1"/>
              <a:t>Faruk</a:t>
            </a:r>
            <a:r>
              <a:rPr lang="en-US" sz="2800" b="1" dirty="0"/>
              <a:t> Shah</a:t>
            </a:r>
          </a:p>
          <a:p>
            <a:r>
              <a:rPr lang="en-US" dirty="0"/>
              <a:t>Associate Professor</a:t>
            </a:r>
          </a:p>
          <a:p>
            <a:r>
              <a:rPr lang="en-US" dirty="0"/>
              <a:t>Department of Development Studies</a:t>
            </a:r>
          </a:p>
          <a:p>
            <a:r>
              <a:rPr lang="en-US" dirty="0"/>
              <a:t>University of Dhaka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Adjunct Faculty Member</a:t>
            </a:r>
          </a:p>
          <a:p>
            <a:r>
              <a:rPr lang="en-US" dirty="0"/>
              <a:t>Department of History and Philosophy</a:t>
            </a:r>
          </a:p>
          <a:p>
            <a:r>
              <a:rPr lang="en-US" dirty="0"/>
              <a:t>North South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7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     Chinese Civilization</a:t>
            </a:r>
            <a:endParaRPr lang="en-US" b="1" dirty="0"/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Geography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Social and political life 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Economy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Irrigation system (</a:t>
            </a:r>
            <a:r>
              <a:rPr lang="en-US" sz="2800" i="1" dirty="0" err="1"/>
              <a:t>hoang</a:t>
            </a:r>
            <a:r>
              <a:rPr lang="en-US" sz="2800" i="1" dirty="0"/>
              <a:t> ho</a:t>
            </a:r>
            <a:r>
              <a:rPr lang="en-US" sz="2800" dirty="0"/>
              <a:t>) and natural resources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Chinese arts, science and technology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Religion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endParaRPr lang="en-US" sz="2800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  Greek Civilization</a:t>
            </a:r>
            <a:endParaRPr lang="en-US" b="1" dirty="0"/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Geography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Religion and city-states 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Early concepts of democracy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Greek life styles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Greek drama and literature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Home and marketplace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 Shaping New Views of the World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endParaRPr lang="en-US" sz="2800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     Roman Civilization</a:t>
            </a:r>
            <a:endParaRPr lang="en-US" b="1" dirty="0"/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Geography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 Roman Republic and Empire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Roman law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Roman buildings, designs and construction techniques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Civilizations under Holy Roman Empire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Roman family and women: extended family &amp; higher reproduction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Roman education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Science and technology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endParaRPr lang="en-US" sz="2800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Muslim Civilization</a:t>
            </a:r>
            <a:endParaRPr lang="en-US" b="1" dirty="0"/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Geography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History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Government system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Communication  system and trade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Religious beliefs and practices 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Impact of Muslim culture</a:t>
            </a:r>
          </a:p>
          <a:p>
            <a:pPr marL="2857500" lvl="5" indent="-571500">
              <a:lnSpc>
                <a:spcPct val="150000"/>
              </a:lnSpc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3200" dirty="0"/>
              <a:t>                    </a:t>
            </a:r>
          </a:p>
          <a:p>
            <a:pPr lvl="0">
              <a:buNone/>
            </a:pPr>
            <a:r>
              <a:rPr lang="en-US" sz="3200" b="1" dirty="0"/>
              <a:t>                              Slavery and Feudalism in Europe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Defining slavery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Slavery in Greece and Rome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Understanding feudalism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Origin of feudalism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Lord-vassal relation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Social class in European Feudal system</a:t>
            </a:r>
          </a:p>
          <a:p>
            <a:pPr marL="2857500" lvl="5" indent="-571500">
              <a:lnSpc>
                <a:spcPct val="150000"/>
              </a:lnSpc>
              <a:buNone/>
            </a:pPr>
            <a:endParaRPr lang="en-US" sz="2800" dirty="0"/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endParaRPr lang="en-US" sz="2800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dirty="0">
                <a:latin typeface="Exotc350 Bd BT" pitchFamily="82" charset="0"/>
              </a:rPr>
              <a:t>Crusade and Its Impact over Modernity</a:t>
            </a:r>
          </a:p>
        </p:txBody>
      </p:sp>
      <p:sp>
        <p:nvSpPr>
          <p:cNvPr id="3075" name="Content Placeholder 4"/>
          <p:cNvSpPr>
            <a:spLocks noGrp="1"/>
          </p:cNvSpPr>
          <p:nvPr>
            <p:ph idx="1"/>
          </p:nvPr>
        </p:nvSpPr>
        <p:spPr>
          <a:xfrm>
            <a:off x="304800" y="2362200"/>
            <a:ext cx="6807200" cy="23622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dirty="0">
                <a:latin typeface="Clarendon BT" pitchFamily="18" charset="0"/>
              </a:rPr>
              <a:t>A crusade was a “Holy War” between European Christians and Muslims. 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4000" y="1524003"/>
            <a:ext cx="52832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3200" dirty="0"/>
              <a:t>                    </a:t>
            </a:r>
          </a:p>
          <a:p>
            <a:pPr lvl="0">
              <a:buNone/>
            </a:pPr>
            <a:endParaRPr lang="en-US" sz="3200" dirty="0"/>
          </a:p>
          <a:p>
            <a:pPr lvl="0" algn="ctr">
              <a:buNone/>
            </a:pPr>
            <a:r>
              <a:rPr lang="en-US" sz="3200" b="1" dirty="0"/>
              <a:t>The Rise of Trade and Towns</a:t>
            </a:r>
          </a:p>
          <a:p>
            <a:pPr lvl="0" algn="ctr">
              <a:buNone/>
            </a:pPr>
            <a:r>
              <a:rPr lang="en-US" sz="3200" b="1" dirty="0"/>
              <a:t>&amp; </a:t>
            </a:r>
          </a:p>
          <a:p>
            <a:pPr lvl="0">
              <a:buNone/>
            </a:pPr>
            <a:r>
              <a:rPr lang="en-US" sz="3200" b="1" dirty="0"/>
              <a:t>                          Medieval Education: Growth of Universities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Background of university education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Famous universities in Medieval Europe 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Education system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Education equipments and facilities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Importance of university </a:t>
            </a:r>
          </a:p>
          <a:p>
            <a:pPr marL="2857500" lvl="5" indent="-571500">
              <a:lnSpc>
                <a:spcPct val="150000"/>
              </a:lnSpc>
              <a:buNone/>
            </a:pPr>
            <a:endParaRPr lang="en-US" sz="2800" dirty="0"/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endParaRPr lang="en-US" sz="2800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>
                <a:solidFill>
                  <a:prstClr val="black"/>
                </a:solidFill>
                <a:latin typeface="Calbiri"/>
                <a:ea typeface="+mj-ea"/>
                <a:cs typeface="+mj-cs"/>
              </a:rPr>
              <a:t>                   Renaissance and Reformation</a:t>
            </a:r>
          </a:p>
          <a:p>
            <a:pPr marL="914400" lvl="2" indent="0">
              <a:buNone/>
            </a:pPr>
            <a:r>
              <a:rPr lang="en-US" sz="2400" dirty="0"/>
              <a:t> 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 Meaning and spirits of renaissance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The political and economic structures of different Italian city-states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The religious reformation of Renaissance period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The development of Humanism in forms of art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The technological, philosophical, ideological and literary contributions of Renaissance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810000"/>
            <a:ext cx="7772400" cy="167640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400" dirty="0"/>
              <a:t>Scientific Revolution---The Age of Enlightenment: Reason &amp; Reform</a:t>
            </a:r>
          </a:p>
        </p:txBody>
      </p:sp>
      <p:pic>
        <p:nvPicPr>
          <p:cNvPr id="32771" name="Picture 3" descr="C:\Documents and Settings\teacher.LY-C5-1974-4\Local Settings\Temporary Internet Files\Content.IE5\YX195KMU\MP90043723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14401"/>
            <a:ext cx="36195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57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>
                <a:solidFill>
                  <a:prstClr val="black"/>
                </a:solidFill>
                <a:latin typeface="Calibri "/>
                <a:ea typeface="+mj-ea"/>
                <a:cs typeface="+mj-cs"/>
              </a:rPr>
              <a:t>       Industrial and Post-Industrial Revolution</a:t>
            </a:r>
          </a:p>
          <a:p>
            <a:pPr marL="914400" lvl="2" indent="0">
              <a:buNone/>
            </a:pPr>
            <a:r>
              <a:rPr lang="en-US" sz="2400" dirty="0"/>
              <a:t> 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 Meaning and elements of industrial revolution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 Beginning of the industrial revolution 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 The rise of modern industry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 Effects of industrialization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 Response to industrial revolution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Post-industrial 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4000" b="1" dirty="0"/>
              <a:t>                        Course Objectives:</a:t>
            </a:r>
          </a:p>
          <a:p>
            <a:pPr lvl="3">
              <a:lnSpc>
                <a:spcPct val="125000"/>
              </a:lnSpc>
              <a:buFont typeface="Wingdings" pitchFamily="2" charset="2"/>
              <a:buChar char="Ø"/>
            </a:pPr>
            <a:r>
              <a:rPr lang="en-US" sz="2800" dirty="0"/>
              <a:t>To understand the historical progress of human civilizations.</a:t>
            </a:r>
          </a:p>
          <a:p>
            <a:pPr lvl="3">
              <a:lnSpc>
                <a:spcPct val="125000"/>
              </a:lnSpc>
              <a:buFont typeface="Wingdings" pitchFamily="2" charset="2"/>
              <a:buChar char="Ø"/>
            </a:pPr>
            <a:r>
              <a:rPr lang="en-US" sz="2800" dirty="0"/>
              <a:t>To explore the significant instruments of cultural progress.</a:t>
            </a:r>
          </a:p>
          <a:p>
            <a:pPr lvl="3">
              <a:lnSpc>
                <a:spcPct val="125000"/>
              </a:lnSpc>
              <a:buFont typeface="Wingdings" pitchFamily="2" charset="2"/>
              <a:buChar char="Ø"/>
            </a:pPr>
            <a:r>
              <a:rPr lang="en-US" sz="2800" dirty="0"/>
              <a:t>To identify the impacts of innovation and inventions on human society of the course of history. </a:t>
            </a:r>
          </a:p>
          <a:p>
            <a:pPr lvl="3">
              <a:lnSpc>
                <a:spcPct val="125000"/>
              </a:lnSpc>
              <a:buFont typeface="Wingdings" pitchFamily="2" charset="2"/>
              <a:buChar char="Ø"/>
            </a:pPr>
            <a:r>
              <a:rPr lang="en-US" sz="2800" dirty="0"/>
              <a:t>To comprehend the importance of significant events in the history of the development of human society with subjective analytical interpretations. </a:t>
            </a:r>
          </a:p>
          <a:p>
            <a:pPr lvl="3">
              <a:lnSpc>
                <a:spcPct val="125000"/>
              </a:lnSpc>
              <a:buFont typeface="Wingdings" pitchFamily="2" charset="2"/>
              <a:buChar char="Ø"/>
            </a:pPr>
            <a:r>
              <a:rPr lang="en-US" sz="2800" dirty="0"/>
              <a:t>To build the capacity of the students to relate objective understandings with subjective cultural traits all around the world to get a better understanding of human nature. </a:t>
            </a:r>
          </a:p>
          <a:p>
            <a:pPr marL="2286000" lvl="5" indent="0">
              <a:lnSpc>
                <a:spcPct val="15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lvl="2">
              <a:buFont typeface="Wingdings" pitchFamily="2" charset="2"/>
              <a:buChar char="Ø"/>
            </a:pPr>
            <a:r>
              <a:rPr lang="en-US" sz="3600" b="1" dirty="0">
                <a:solidFill>
                  <a:prstClr val="black"/>
                </a:solidFill>
                <a:latin typeface="Calibri "/>
                <a:ea typeface="+mj-ea"/>
                <a:cs typeface="+mj-cs"/>
              </a:rPr>
              <a:t>       </a:t>
            </a:r>
            <a:r>
              <a:rPr lang="en-US" sz="3600" b="1" dirty="0">
                <a:solidFill>
                  <a:prstClr val="black"/>
                </a:solidFill>
                <a:ea typeface="+mj-ea"/>
                <a:cs typeface="+mj-cs"/>
              </a:rPr>
              <a:t>Geographical Discovery and Colonialism</a:t>
            </a:r>
          </a:p>
          <a:p>
            <a:pPr lvl="2">
              <a:buFont typeface="Wingdings" pitchFamily="2" charset="2"/>
              <a:buChar char="Ø"/>
            </a:pPr>
            <a:r>
              <a:rPr lang="en-US" sz="3600" b="1" dirty="0">
                <a:solidFill>
                  <a:prstClr val="black"/>
                </a:solidFill>
                <a:ea typeface="+mj-ea"/>
                <a:cs typeface="+mj-cs"/>
              </a:rPr>
              <a:t>        The Age of Enlightenment and reformations</a:t>
            </a:r>
          </a:p>
          <a:p>
            <a:pPr lvl="2">
              <a:buFont typeface="Wingdings" pitchFamily="2" charset="2"/>
              <a:buChar char="Ø"/>
            </a:pPr>
            <a:r>
              <a:rPr lang="en-US" sz="3600" b="1" dirty="0">
                <a:solidFill>
                  <a:prstClr val="black"/>
                </a:solidFill>
                <a:ea typeface="+mj-ea"/>
                <a:cs typeface="+mj-cs"/>
              </a:rPr>
              <a:t>        French &amp; American revolution</a:t>
            </a:r>
          </a:p>
          <a:p>
            <a:pPr lvl="2">
              <a:buFont typeface="Wingdings" pitchFamily="2" charset="2"/>
              <a:buChar char="Ø"/>
            </a:pPr>
            <a:r>
              <a:rPr lang="en-US" sz="3600" b="1" dirty="0">
                <a:solidFill>
                  <a:prstClr val="black"/>
                </a:solidFill>
                <a:ea typeface="+mj-ea"/>
                <a:cs typeface="+mj-cs"/>
              </a:rPr>
              <a:t>        The Rise of Modern Nation states</a:t>
            </a:r>
            <a:endParaRPr lang="en-US" sz="2400" dirty="0"/>
          </a:p>
          <a:p>
            <a:pPr marL="2286000" lvl="5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76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>
              <a:tabLst>
                <a:tab pos="1079500" algn="l"/>
              </a:tabLst>
            </a:pPr>
            <a:r>
              <a:rPr lang="en-US" altLang="en-US" sz="3600">
                <a:ea typeface="ＭＳ Ｐゴシック" panose="020B0600070205080204" pitchFamily="34" charset="-128"/>
              </a:rPr>
              <a:t>                             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0" y="609600"/>
            <a:ext cx="8991600" cy="6248400"/>
          </a:xfrm>
        </p:spPr>
        <p:txBody>
          <a:bodyPr/>
          <a:lstStyle/>
          <a:p>
            <a:pPr algn="just">
              <a:lnSpc>
                <a:spcPct val="70000"/>
              </a:lnSpc>
              <a:spcBef>
                <a:spcPct val="0"/>
              </a:spcBef>
              <a:spcAft>
                <a:spcPts val="1200"/>
              </a:spcAft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algn="ctr">
              <a:lnSpc>
                <a:spcPct val="70000"/>
              </a:lnSpc>
              <a:spcBef>
                <a:spcPct val="0"/>
              </a:spcBef>
              <a:spcAft>
                <a:spcPts val="1200"/>
              </a:spcAft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algn="ctr">
              <a:lnSpc>
                <a:spcPct val="7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ea typeface="ＭＳ Ｐゴシック" panose="020B0600070205080204" pitchFamily="34" charset="-128"/>
              </a:rPr>
              <a:t> CRISIS AND SOLUTION in 21</a:t>
            </a:r>
            <a:r>
              <a:rPr lang="en-US" altLang="en-US" sz="32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3200" dirty="0">
                <a:ea typeface="ＭＳ Ｐゴシック" panose="020B0600070205080204" pitchFamily="34" charset="-128"/>
              </a:rPr>
              <a:t>  Century……</a:t>
            </a:r>
          </a:p>
          <a:p>
            <a:pPr algn="ctr">
              <a:lnSpc>
                <a:spcPct val="7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ea typeface="ＭＳ Ｐゴシック" panose="020B0600070205080204" pitchFamily="34" charset="-128"/>
              </a:rPr>
              <a:t>The Clash of Civilizations</a:t>
            </a:r>
          </a:p>
          <a:p>
            <a:pPr algn="ctr">
              <a:lnSpc>
                <a:spcPct val="70000"/>
              </a:lnSpc>
              <a:spcBef>
                <a:spcPct val="0"/>
              </a:spcBef>
              <a:spcAft>
                <a:spcPts val="1200"/>
              </a:spcAft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4">
              <a:lnSpc>
                <a:spcPct val="70000"/>
              </a:lnSpc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4000" dirty="0">
                <a:ea typeface="ＭＳ Ｐゴシック" panose="020B0600070205080204" pitchFamily="34" charset="-128"/>
              </a:rPr>
              <a:t>Sustainable society </a:t>
            </a:r>
          </a:p>
          <a:p>
            <a:pPr lvl="4">
              <a:lnSpc>
                <a:spcPct val="70000"/>
              </a:lnSpc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4000" dirty="0">
                <a:ea typeface="ＭＳ Ｐゴシック" panose="020B0600070205080204" pitchFamily="34" charset="-128"/>
              </a:rPr>
              <a:t>Better WORLD</a:t>
            </a:r>
          </a:p>
        </p:txBody>
      </p:sp>
    </p:spTree>
    <p:extLst>
      <p:ext uri="{BB962C8B-B14F-4D97-AF65-F5344CB8AC3E}">
        <p14:creationId xmlns:p14="http://schemas.microsoft.com/office/powerpoint/2010/main" val="119582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/>
              <a:t>             </a:t>
            </a:r>
          </a:p>
          <a:p>
            <a:pPr marL="0" algn="ctr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b="1" dirty="0">
                <a:solidFill>
                  <a:prstClr val="black"/>
                </a:solidFill>
                <a:latin typeface="Calibri "/>
                <a:ea typeface="+mj-ea"/>
                <a:cs typeface="+mj-cs"/>
              </a:rPr>
              <a:t> </a:t>
            </a:r>
            <a:r>
              <a:rPr lang="en-US" sz="3200" b="1" dirty="0">
                <a:latin typeface="Times New Roman"/>
                <a:ea typeface="Calibri"/>
                <a:cs typeface="Times New Roman"/>
              </a:rPr>
              <a:t>Assessments Criteria (100 marks)</a:t>
            </a:r>
          </a:p>
          <a:p>
            <a:pPr marL="0" algn="ctr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3600" dirty="0">
              <a:ea typeface="Calibri"/>
              <a:cs typeface="Times New Roman"/>
            </a:endParaRPr>
          </a:p>
          <a:p>
            <a:pPr lvl="5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itchFamily="34" charset="0"/>
                <a:ea typeface="Calibri"/>
                <a:cs typeface="Arial" pitchFamily="34" charset="0"/>
              </a:rPr>
              <a:t>Attendance and class participation (10)</a:t>
            </a:r>
          </a:p>
          <a:p>
            <a:pPr lvl="5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itchFamily="34" charset="0"/>
                <a:ea typeface="Calibri"/>
                <a:cs typeface="Arial" pitchFamily="34" charset="0"/>
              </a:rPr>
              <a:t>Class Test/Quiz (20)</a:t>
            </a:r>
          </a:p>
          <a:p>
            <a:pPr lvl="5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itchFamily="34" charset="0"/>
                <a:ea typeface="Calibri"/>
                <a:cs typeface="Arial" pitchFamily="34" charset="0"/>
              </a:rPr>
              <a:t>Mid-term exam (20)</a:t>
            </a:r>
          </a:p>
          <a:p>
            <a:pPr lvl="5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itchFamily="34" charset="0"/>
                <a:ea typeface="Calibri"/>
                <a:cs typeface="Arial" pitchFamily="34" charset="0"/>
              </a:rPr>
              <a:t>Comprehensive viva/learning outcome/Assignment (20)</a:t>
            </a:r>
          </a:p>
          <a:p>
            <a:pPr lvl="5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itchFamily="34" charset="0"/>
                <a:ea typeface="Calibri"/>
                <a:cs typeface="Arial" pitchFamily="34" charset="0"/>
              </a:rPr>
              <a:t>Final Exam (30)</a:t>
            </a:r>
          </a:p>
          <a:p>
            <a:pPr lvl="5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800" b="1" dirty="0">
              <a:latin typeface="Arial" pitchFamily="34" charset="0"/>
              <a:ea typeface="Calibri"/>
              <a:cs typeface="Arial" pitchFamily="34" charset="0"/>
            </a:endParaRP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326" y="1688958"/>
            <a:ext cx="105156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          Thank You and Questions???</a:t>
            </a:r>
          </a:p>
        </p:txBody>
      </p:sp>
    </p:spTree>
    <p:extLst>
      <p:ext uri="{BB962C8B-B14F-4D97-AF65-F5344CB8AC3E}">
        <p14:creationId xmlns:p14="http://schemas.microsoft.com/office/powerpoint/2010/main" val="223519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  </a:t>
            </a:r>
            <a:endParaRPr lang="en-US" sz="2800" dirty="0"/>
          </a:p>
          <a:p>
            <a:pPr marL="914400" lvl="2" indent="0">
              <a:buNone/>
            </a:pPr>
            <a:endParaRPr lang="en-US" sz="3600" b="1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0375" cy="647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   Introduction to Civilization</a:t>
            </a:r>
          </a:p>
          <a:p>
            <a:pPr marL="914400" lvl="2" indent="0">
              <a:buNone/>
            </a:pPr>
            <a:endParaRPr lang="en-US" sz="3600" b="1" dirty="0"/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Meaning and Features of Civilization           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Core Concepts Related to Civilization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Origin and Development of Civilization: Contexts and Theories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Major Civilizations in Human History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Importance of Studying the History of Civilization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Interrelationship between Culture &amp; Civilization</a:t>
            </a:r>
          </a:p>
          <a:p>
            <a:pPr marL="1485900" lvl="2" indent="-571500">
              <a:lnSpc>
                <a:spcPct val="150000"/>
              </a:lnSpc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3600" b="1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   Understanding Culture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Definition, patterns &amp;  characteristics of culture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Functions &amp; significance of culture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Key terms related to culture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Development of culture</a:t>
            </a:r>
          </a:p>
          <a:p>
            <a:pPr marL="1485900" lvl="2" indent="-571500">
              <a:lnSpc>
                <a:spcPct val="150000"/>
              </a:lnSpc>
              <a:buNone/>
            </a:pPr>
            <a:r>
              <a:rPr lang="en-US" sz="2800" dirty="0"/>
              <a:t>     (stages of social evolution: savagery-barbarism-civilization)</a:t>
            </a:r>
          </a:p>
          <a:p>
            <a:pPr marL="1485900" lvl="2" indent="-571500">
              <a:lnSpc>
                <a:spcPct val="150000"/>
              </a:lnSpc>
              <a:buNone/>
            </a:pPr>
            <a:r>
              <a:rPr lang="en-US" sz="2800" dirty="0"/>
              <a:t>V.   Mechanisms of cultural change</a:t>
            </a:r>
          </a:p>
          <a:p>
            <a:pPr marL="914400" lvl="2" indent="0">
              <a:buNone/>
            </a:pPr>
            <a:endParaRPr lang="en-US" sz="3600" b="1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 Mesopotamian Civilization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The beginning of civilization: Geography 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Emergence of city-states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Life in the city-states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Social structure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Women status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Rulers and polity: government and law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Trade 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The evolution of writing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 Religion</a:t>
            </a:r>
          </a:p>
          <a:p>
            <a:pPr marL="914400" lvl="2" indent="0">
              <a:buNone/>
            </a:pPr>
            <a:endParaRPr lang="en-US" sz="3600" b="1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   Egyptian Civilization</a:t>
            </a:r>
            <a:endParaRPr lang="en-US" b="1" dirty="0"/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Geography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Early stages of Egyptian civilization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 Rulers: political system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Social organization: family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Gender relation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Religion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 Economic system: Agriculture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Education  system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Science and medicine</a:t>
            </a:r>
          </a:p>
          <a:p>
            <a:pPr marL="2857500" lvl="5" indent="-57150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    Indus Valley Civilization</a:t>
            </a:r>
            <a:endParaRPr lang="en-US" b="1" dirty="0"/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Geography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A planned urban city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 Sites, artifacts, scripts and seals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Culture &amp; society: occupational groups &amp;  caste system 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Religion and government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Subsistence patterns: agriculture &amp; trade</a:t>
            </a:r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Daily life and position of women: </a:t>
            </a:r>
            <a:r>
              <a:rPr lang="en-US" sz="2800" i="1" dirty="0" err="1"/>
              <a:t>purdah</a:t>
            </a:r>
            <a:r>
              <a:rPr lang="en-US" sz="2800" i="1" dirty="0"/>
              <a:t> &amp; </a:t>
            </a:r>
            <a:r>
              <a:rPr lang="en-US" sz="2800" i="1" dirty="0" err="1"/>
              <a:t>satidaho</a:t>
            </a:r>
            <a:endParaRPr lang="en-US" sz="2800" i="1" dirty="0"/>
          </a:p>
          <a:p>
            <a:pPr marL="2857500" lvl="5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Decline of settlements</a:t>
            </a:r>
          </a:p>
          <a:p>
            <a:pPr marL="2857500" lvl="5" indent="-571500">
              <a:lnSpc>
                <a:spcPct val="150000"/>
              </a:lnSpc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dirty="0"/>
              <a:t>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00"/>
                </a:solidFill>
                <a:ea typeface="+mn-ea"/>
                <a:cs typeface="+mn-cs"/>
              </a:rPr>
              <a:t>           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sz="3600" b="1" dirty="0">
                <a:solidFill>
                  <a:srgbClr val="000000"/>
                </a:solidFill>
              </a:rPr>
              <a:t>   </a:t>
            </a:r>
            <a:r>
              <a:rPr lang="en-US" sz="3600" b="1" dirty="0">
                <a:solidFill>
                  <a:srgbClr val="000000"/>
                </a:solidFill>
                <a:ea typeface="+mn-ea"/>
                <a:cs typeface="+mn-cs"/>
              </a:rPr>
              <a:t> My Civilization???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sz="3600" b="1" dirty="0">
                <a:solidFill>
                  <a:srgbClr val="000000"/>
                </a:solidFill>
                <a:ea typeface="+mn-ea"/>
                <a:cs typeface="+mn-cs"/>
              </a:rPr>
              <a:t>Brahmaputra Civilization: Wari-</a:t>
            </a:r>
            <a:r>
              <a:rPr lang="en-US" sz="3600" b="1" dirty="0" err="1">
                <a:solidFill>
                  <a:srgbClr val="000000"/>
                </a:solidFill>
                <a:ea typeface="+mn-ea"/>
                <a:cs typeface="+mn-cs"/>
              </a:rPr>
              <a:t>Batteswar</a:t>
            </a:r>
            <a:r>
              <a:rPr lang="en-US" sz="3600" b="1" dirty="0">
                <a:solidFill>
                  <a:srgbClr val="000000"/>
                </a:solidFill>
                <a:ea typeface="+mn-ea"/>
                <a:cs typeface="+mn-cs"/>
              </a:rPr>
              <a:t> in Bangladesh 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US" sz="3200" dirty="0"/>
          </a:p>
        </p:txBody>
      </p:sp>
    </p:spTree>
  </p:cSld>
  <p:clrMapOvr>
    <a:masterClrMapping/>
  </p:clrMapOvr>
  <p:transition/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8179</TotalTime>
  <Words>707</Words>
  <Application>Microsoft Macintosh PowerPoint</Application>
  <PresentationFormat>Widescreen</PresentationFormat>
  <Paragraphs>172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Calbiri</vt:lpstr>
      <vt:lpstr>Calibri</vt:lpstr>
      <vt:lpstr>Calibri </vt:lpstr>
      <vt:lpstr>Calibri Light</vt:lpstr>
      <vt:lpstr>Clarendon BT</vt:lpstr>
      <vt:lpstr>Constantia</vt:lpstr>
      <vt:lpstr>Exotc350 Bd BT</vt:lpstr>
      <vt:lpstr>Times New Roman</vt:lpstr>
      <vt:lpstr>Wingdings</vt:lpstr>
      <vt:lpstr>Wingdings 2</vt:lpstr>
      <vt:lpstr>Office Theme</vt:lpstr>
      <vt:lpstr>Default Design</vt:lpstr>
      <vt:lpstr>Flow</vt:lpstr>
      <vt:lpstr>An Introduction to World Civilizations:  An Overview of the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Crusade and Its Impact over Modernity</vt:lpstr>
      <vt:lpstr>PowerPoint Presentation</vt:lpstr>
      <vt:lpstr>PowerPoint Presentation</vt:lpstr>
      <vt:lpstr>       Scientific Revolution---The Age of Enlightenment: Reason &amp; Reform</vt:lpstr>
      <vt:lpstr>PowerPoint Presentation</vt:lpstr>
      <vt:lpstr>PowerPoint Presentation</vt:lpstr>
      <vt:lpstr>                             </vt:lpstr>
      <vt:lpstr>PowerPoint Presentation</vt:lpstr>
      <vt:lpstr>          Thank You and 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and Development: An Overview</dc:title>
  <dc:creator>Comhut</dc:creator>
  <cp:lastModifiedBy>Microsoft Office User</cp:lastModifiedBy>
  <cp:revision>652</cp:revision>
  <dcterms:created xsi:type="dcterms:W3CDTF">2018-06-30T12:55:26Z</dcterms:created>
  <dcterms:modified xsi:type="dcterms:W3CDTF">2022-09-26T13:47:49Z</dcterms:modified>
</cp:coreProperties>
</file>