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6" r:id="rId6"/>
    <p:sldId id="267" r:id="rId7"/>
    <p:sldId id="260" r:id="rId8"/>
    <p:sldId id="261"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3F7B93-C575-4EE1-B8C6-E7BE239DC2A4}"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D50E-A56A-4D59-81DA-16C457963C20}" type="slidenum">
              <a:rPr lang="en-US" smtClean="0"/>
              <a:t>‹#›</a:t>
            </a:fld>
            <a:endParaRPr lang="en-US"/>
          </a:p>
        </p:txBody>
      </p:sp>
    </p:spTree>
    <p:extLst>
      <p:ext uri="{BB962C8B-B14F-4D97-AF65-F5344CB8AC3E}">
        <p14:creationId xmlns:p14="http://schemas.microsoft.com/office/powerpoint/2010/main" val="298983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3F7B93-C575-4EE1-B8C6-E7BE239DC2A4}"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D50E-A56A-4D59-81DA-16C457963C20}" type="slidenum">
              <a:rPr lang="en-US" smtClean="0"/>
              <a:t>‹#›</a:t>
            </a:fld>
            <a:endParaRPr lang="en-US"/>
          </a:p>
        </p:txBody>
      </p:sp>
    </p:spTree>
    <p:extLst>
      <p:ext uri="{BB962C8B-B14F-4D97-AF65-F5344CB8AC3E}">
        <p14:creationId xmlns:p14="http://schemas.microsoft.com/office/powerpoint/2010/main" val="234969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3F7B93-C575-4EE1-B8C6-E7BE239DC2A4}"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D50E-A56A-4D59-81DA-16C457963C20}" type="slidenum">
              <a:rPr lang="en-US" smtClean="0"/>
              <a:t>‹#›</a:t>
            </a:fld>
            <a:endParaRPr lang="en-US"/>
          </a:p>
        </p:txBody>
      </p:sp>
    </p:spTree>
    <p:extLst>
      <p:ext uri="{BB962C8B-B14F-4D97-AF65-F5344CB8AC3E}">
        <p14:creationId xmlns:p14="http://schemas.microsoft.com/office/powerpoint/2010/main" val="262697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3F7B93-C575-4EE1-B8C6-E7BE239DC2A4}"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D50E-A56A-4D59-81DA-16C457963C20}" type="slidenum">
              <a:rPr lang="en-US" smtClean="0"/>
              <a:t>‹#›</a:t>
            </a:fld>
            <a:endParaRPr lang="en-US"/>
          </a:p>
        </p:txBody>
      </p:sp>
    </p:spTree>
    <p:extLst>
      <p:ext uri="{BB962C8B-B14F-4D97-AF65-F5344CB8AC3E}">
        <p14:creationId xmlns:p14="http://schemas.microsoft.com/office/powerpoint/2010/main" val="29758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F7B93-C575-4EE1-B8C6-E7BE239DC2A4}"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D50E-A56A-4D59-81DA-16C457963C20}" type="slidenum">
              <a:rPr lang="en-US" smtClean="0"/>
              <a:t>‹#›</a:t>
            </a:fld>
            <a:endParaRPr lang="en-US"/>
          </a:p>
        </p:txBody>
      </p:sp>
    </p:spTree>
    <p:extLst>
      <p:ext uri="{BB962C8B-B14F-4D97-AF65-F5344CB8AC3E}">
        <p14:creationId xmlns:p14="http://schemas.microsoft.com/office/powerpoint/2010/main" val="336722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3F7B93-C575-4EE1-B8C6-E7BE239DC2A4}"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D50E-A56A-4D59-81DA-16C457963C20}" type="slidenum">
              <a:rPr lang="en-US" smtClean="0"/>
              <a:t>‹#›</a:t>
            </a:fld>
            <a:endParaRPr lang="en-US"/>
          </a:p>
        </p:txBody>
      </p:sp>
    </p:spTree>
    <p:extLst>
      <p:ext uri="{BB962C8B-B14F-4D97-AF65-F5344CB8AC3E}">
        <p14:creationId xmlns:p14="http://schemas.microsoft.com/office/powerpoint/2010/main" val="102849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3F7B93-C575-4EE1-B8C6-E7BE239DC2A4}"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5D50E-A56A-4D59-81DA-16C457963C20}" type="slidenum">
              <a:rPr lang="en-US" smtClean="0"/>
              <a:t>‹#›</a:t>
            </a:fld>
            <a:endParaRPr lang="en-US"/>
          </a:p>
        </p:txBody>
      </p:sp>
    </p:spTree>
    <p:extLst>
      <p:ext uri="{BB962C8B-B14F-4D97-AF65-F5344CB8AC3E}">
        <p14:creationId xmlns:p14="http://schemas.microsoft.com/office/powerpoint/2010/main" val="1140420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3F7B93-C575-4EE1-B8C6-E7BE239DC2A4}"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5D50E-A56A-4D59-81DA-16C457963C20}" type="slidenum">
              <a:rPr lang="en-US" smtClean="0"/>
              <a:t>‹#›</a:t>
            </a:fld>
            <a:endParaRPr lang="en-US"/>
          </a:p>
        </p:txBody>
      </p:sp>
    </p:spTree>
    <p:extLst>
      <p:ext uri="{BB962C8B-B14F-4D97-AF65-F5344CB8AC3E}">
        <p14:creationId xmlns:p14="http://schemas.microsoft.com/office/powerpoint/2010/main" val="166543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F7B93-C575-4EE1-B8C6-E7BE239DC2A4}"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F5D50E-A56A-4D59-81DA-16C457963C20}" type="slidenum">
              <a:rPr lang="en-US" smtClean="0"/>
              <a:t>‹#›</a:t>
            </a:fld>
            <a:endParaRPr lang="en-US"/>
          </a:p>
        </p:txBody>
      </p:sp>
    </p:spTree>
    <p:extLst>
      <p:ext uri="{BB962C8B-B14F-4D97-AF65-F5344CB8AC3E}">
        <p14:creationId xmlns:p14="http://schemas.microsoft.com/office/powerpoint/2010/main" val="37632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3F7B93-C575-4EE1-B8C6-E7BE239DC2A4}"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D50E-A56A-4D59-81DA-16C457963C20}" type="slidenum">
              <a:rPr lang="en-US" smtClean="0"/>
              <a:t>‹#›</a:t>
            </a:fld>
            <a:endParaRPr lang="en-US"/>
          </a:p>
        </p:txBody>
      </p:sp>
    </p:spTree>
    <p:extLst>
      <p:ext uri="{BB962C8B-B14F-4D97-AF65-F5344CB8AC3E}">
        <p14:creationId xmlns:p14="http://schemas.microsoft.com/office/powerpoint/2010/main" val="377151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3F7B93-C575-4EE1-B8C6-E7BE239DC2A4}"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D50E-A56A-4D59-81DA-16C457963C20}" type="slidenum">
              <a:rPr lang="en-US" smtClean="0"/>
              <a:t>‹#›</a:t>
            </a:fld>
            <a:endParaRPr lang="en-US"/>
          </a:p>
        </p:txBody>
      </p:sp>
    </p:spTree>
    <p:extLst>
      <p:ext uri="{BB962C8B-B14F-4D97-AF65-F5344CB8AC3E}">
        <p14:creationId xmlns:p14="http://schemas.microsoft.com/office/powerpoint/2010/main" val="429399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alpha val="69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F7B93-C575-4EE1-B8C6-E7BE239DC2A4}" type="datetimeFigureOut">
              <a:rPr lang="en-US" smtClean="0"/>
              <a:t>10/27/2022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5D50E-A56A-4D59-81DA-16C457963C20}" type="slidenum">
              <a:rPr lang="en-US" smtClean="0"/>
              <a:t>‹#›</a:t>
            </a:fld>
            <a:endParaRPr lang="en-US"/>
          </a:p>
        </p:txBody>
      </p:sp>
    </p:spTree>
    <p:extLst>
      <p:ext uri="{BB962C8B-B14F-4D97-AF65-F5344CB8AC3E}">
        <p14:creationId xmlns:p14="http://schemas.microsoft.com/office/powerpoint/2010/main" val="2261428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alpha val="6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470025"/>
          </a:xfrm>
        </p:spPr>
        <p:txBody>
          <a:bodyPr/>
          <a:lstStyle/>
          <a:p>
            <a:r>
              <a:rPr lang="en-US" dirty="0">
                <a:solidFill>
                  <a:srgbClr val="FF0000"/>
                </a:solidFill>
              </a:rPr>
              <a:t>POLITICAL POWER </a:t>
            </a:r>
          </a:p>
        </p:txBody>
      </p:sp>
      <p:sp>
        <p:nvSpPr>
          <p:cNvPr id="3" name="Subtitle 2"/>
          <p:cNvSpPr>
            <a:spLocks noGrp="1"/>
          </p:cNvSpPr>
          <p:nvPr>
            <p:ph type="subTitle" idx="1"/>
          </p:nvPr>
        </p:nvSpPr>
        <p:spPr>
          <a:xfrm>
            <a:off x="1524000" y="4686300"/>
            <a:ext cx="6400800" cy="1752600"/>
          </a:xfrm>
        </p:spPr>
        <p:txBody>
          <a:bodyPr/>
          <a:lstStyle/>
          <a:p>
            <a:endParaRPr lang="en-US" dirty="0"/>
          </a:p>
        </p:txBody>
      </p:sp>
      <p:sp>
        <p:nvSpPr>
          <p:cNvPr id="4" name="TextBox 3"/>
          <p:cNvSpPr txBox="1"/>
          <p:nvPr/>
        </p:nvSpPr>
        <p:spPr>
          <a:xfrm>
            <a:off x="1371600" y="1447800"/>
            <a:ext cx="6858000" cy="3416320"/>
          </a:xfrm>
          <a:prstGeom prst="rect">
            <a:avLst/>
          </a:prstGeom>
          <a:noFill/>
        </p:spPr>
        <p:txBody>
          <a:bodyPr wrap="square" rtlCol="0">
            <a:spAutoFit/>
          </a:bodyPr>
          <a:lstStyle/>
          <a:p>
            <a:pPr algn="just"/>
            <a:r>
              <a:rPr lang="en-US" b="1" dirty="0"/>
              <a:t>Political science deals with political power, its influence and distribution. In a society that person would be identified as powerful who can influence the </a:t>
            </a:r>
            <a:r>
              <a:rPr lang="en-US" b="1" dirty="0" err="1"/>
              <a:t>behaviour</a:t>
            </a:r>
            <a:r>
              <a:rPr lang="en-US" b="1" dirty="0"/>
              <a:t> of other persons. The weight of influence is judged by the amount of change in the position of the actor influenced. Sometimes, the compliance on the part of the influenced is very high. In such situations, the power holder requires little efforts to exercise influence.. An example of such an influence may be seen in the power of the father in the family. This is an example of spontaneous influence. On the other hand, in other instances, the compliance may be very low requiring force to impose power. This is known as coercive influence. And it is coercive power that matters in political science.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199" y="4864119"/>
            <a:ext cx="4223657" cy="1765281"/>
          </a:xfrm>
          <a:prstGeom prst="rect">
            <a:avLst/>
          </a:prstGeom>
        </p:spPr>
      </p:pic>
    </p:spTree>
    <p:extLst>
      <p:ext uri="{BB962C8B-B14F-4D97-AF65-F5344CB8AC3E}">
        <p14:creationId xmlns:p14="http://schemas.microsoft.com/office/powerpoint/2010/main" val="220851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alpha val="47000"/>
          </a:srgbClr>
        </a:solidFill>
        <a:effectLst/>
      </p:bgPr>
    </p:bg>
    <p:spTree>
      <p:nvGrpSpPr>
        <p:cNvPr id="1" name=""/>
        <p:cNvGrpSpPr/>
        <p:nvPr/>
      </p:nvGrpSpPr>
      <p:grpSpPr>
        <a:xfrm>
          <a:off x="0" y="0"/>
          <a:ext cx="0" cy="0"/>
          <a:chOff x="0" y="0"/>
          <a:chExt cx="0" cy="0"/>
        </a:xfrm>
      </p:grpSpPr>
      <p:sp>
        <p:nvSpPr>
          <p:cNvPr id="3" name="TextBox 2"/>
          <p:cNvSpPr txBox="1"/>
          <p:nvPr/>
        </p:nvSpPr>
        <p:spPr>
          <a:xfrm>
            <a:off x="838200" y="612844"/>
            <a:ext cx="7696201" cy="5632311"/>
          </a:xfrm>
          <a:prstGeom prst="rect">
            <a:avLst/>
          </a:prstGeom>
          <a:noFill/>
        </p:spPr>
        <p:txBody>
          <a:bodyPr wrap="square" rtlCol="0">
            <a:spAutoFit/>
          </a:bodyPr>
          <a:lstStyle/>
          <a:p>
            <a:pPr algn="just"/>
            <a:r>
              <a:rPr lang="en-US" b="1" dirty="0"/>
              <a:t>The elite group is a minority community and political power is always concentrated in their hands. These political elites consider power as cumulative. Power brings in more power. They can fully regulate the entry of the non-elite into it.  </a:t>
            </a:r>
          </a:p>
          <a:p>
            <a:r>
              <a:rPr lang="en-US" b="1" dirty="0"/>
              <a:t> </a:t>
            </a:r>
          </a:p>
          <a:p>
            <a:pPr algn="just"/>
            <a:r>
              <a:rPr lang="en-US" b="1" dirty="0">
                <a:solidFill>
                  <a:srgbClr val="FF0000"/>
                </a:solidFill>
              </a:rPr>
              <a:t>Third, </a:t>
            </a:r>
            <a:r>
              <a:rPr lang="en-US" b="1" dirty="0"/>
              <a:t>there is the exercise of power by the managerial class. With time, the elite class faces a crisis in the capitalist society. They gradually become only a leisured class divorced from the actual production process. The production process gradually passes into the hands of the managerial class. Ultimately, this managerial class takes control of the means of production and thus receives preferential treatment. The capitalist elite class is gradually replaced by the managerial elite. According to Burnham, the government in the modern declining capitalist societies will be ultimately run by the managerial elite. </a:t>
            </a:r>
          </a:p>
          <a:p>
            <a:r>
              <a:rPr lang="en-US" b="1" dirty="0"/>
              <a:t> </a:t>
            </a:r>
          </a:p>
          <a:p>
            <a:pPr algn="just"/>
            <a:r>
              <a:rPr lang="en-US" b="1" dirty="0">
                <a:solidFill>
                  <a:srgbClr val="FF0000"/>
                </a:solidFill>
              </a:rPr>
              <a:t>Fourth</a:t>
            </a:r>
            <a:r>
              <a:rPr lang="en-US" b="1" dirty="0"/>
              <a:t>, the society is ruled by the political class, the elite of the minority which is composed of superior individuals occupying economic, military or religious possessions. Due to its organized nature, the elite minority tends to maintain its power. However, it should be borne in mind that there can be the intervention of non-elite class in the affairs of the elite class as the latter’s deeds may not always be logical</a:t>
            </a:r>
            <a:r>
              <a:rPr lang="en-US" dirty="0"/>
              <a:t>. </a:t>
            </a:r>
          </a:p>
        </p:txBody>
      </p:sp>
    </p:spTree>
    <p:extLst>
      <p:ext uri="{BB962C8B-B14F-4D97-AF65-F5344CB8AC3E}">
        <p14:creationId xmlns:p14="http://schemas.microsoft.com/office/powerpoint/2010/main" val="41231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42479"/>
            <a:ext cx="7331366" cy="4801314"/>
          </a:xfrm>
          <a:prstGeom prst="rect">
            <a:avLst/>
          </a:prstGeom>
          <a:noFill/>
        </p:spPr>
        <p:txBody>
          <a:bodyPr wrap="square" rtlCol="0">
            <a:spAutoFit/>
          </a:bodyPr>
          <a:lstStyle/>
          <a:p>
            <a:pPr algn="just"/>
            <a:r>
              <a:rPr lang="en-US" b="1" dirty="0">
                <a:solidFill>
                  <a:srgbClr val="FF0000"/>
                </a:solidFill>
              </a:rPr>
              <a:t>Fifthly, </a:t>
            </a:r>
            <a:r>
              <a:rPr lang="en-US" b="1" dirty="0"/>
              <a:t>the state cannot always exercise its coercive power in a democratic polity for the following reasons: (i) the political rests in the hands of the people or their elected representatives; (ii) people are the final judges in the field of administration; (iii) the executive is responsible to the representatives of the people; (iv) the legislature is responsible to the masses; (v) the judiciary takes care of the people; (vi) the constitution of the state takes due care of the rights of different sections of the people; (vii) the people control the government. They can even remove it or change it; (viii) the government remembers the values of equality, liberty and fraternity. Every citizen is given equal rights before the court of law. </a:t>
            </a:r>
          </a:p>
          <a:p>
            <a:r>
              <a:rPr lang="en-US" b="1" dirty="0"/>
              <a:t> </a:t>
            </a:r>
          </a:p>
          <a:p>
            <a:pPr algn="just"/>
            <a:r>
              <a:rPr lang="en-US" b="1" dirty="0">
                <a:solidFill>
                  <a:srgbClr val="FF0000"/>
                </a:solidFill>
              </a:rPr>
              <a:t>Sixthly</a:t>
            </a:r>
            <a:r>
              <a:rPr lang="en-US" b="1" dirty="0"/>
              <a:t>, in a totalitarian state, the coercive power of the state is more pronounced. The disadvantages of a totalitarian state are glaring. These are ; autocratic government, supremacy of the state, elimination of fundamental rights, narrow and aggressive nationalism, lack of international consciousness, racism, moral degeneration, opposition to public welfare and false propaganda</a:t>
            </a:r>
            <a:r>
              <a:rPr lang="en-US" dirty="0"/>
              <a:t>. </a:t>
            </a:r>
          </a:p>
        </p:txBody>
      </p:sp>
    </p:spTree>
    <p:extLst>
      <p:ext uri="{BB962C8B-B14F-4D97-AF65-F5344CB8AC3E}">
        <p14:creationId xmlns:p14="http://schemas.microsoft.com/office/powerpoint/2010/main" val="54167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alpha val="69000"/>
          </a:srgbClr>
        </a:solidFill>
        <a:effectLst/>
      </p:bgPr>
    </p:bg>
    <p:spTree>
      <p:nvGrpSpPr>
        <p:cNvPr id="1" name=""/>
        <p:cNvGrpSpPr/>
        <p:nvPr/>
      </p:nvGrpSpPr>
      <p:grpSpPr>
        <a:xfrm>
          <a:off x="0" y="0"/>
          <a:ext cx="0" cy="0"/>
          <a:chOff x="0" y="0"/>
          <a:chExt cx="0" cy="0"/>
        </a:xfrm>
      </p:grpSpPr>
      <p:sp>
        <p:nvSpPr>
          <p:cNvPr id="2" name="TextBox 1"/>
          <p:cNvSpPr txBox="1"/>
          <p:nvPr/>
        </p:nvSpPr>
        <p:spPr>
          <a:xfrm>
            <a:off x="1371600" y="744642"/>
            <a:ext cx="7162800" cy="2308324"/>
          </a:xfrm>
          <a:prstGeom prst="rect">
            <a:avLst/>
          </a:prstGeom>
          <a:noFill/>
        </p:spPr>
        <p:txBody>
          <a:bodyPr wrap="square" rtlCol="0">
            <a:spAutoFit/>
          </a:bodyPr>
          <a:lstStyle/>
          <a:p>
            <a:pPr algn="just"/>
            <a:r>
              <a:rPr lang="en-US" b="1" dirty="0"/>
              <a:t>Generally, political power has been termed as coercive influence. It is the use of threats or sanctions to influence others. These threats may be accompanied by possibilities of injuries or sanctions to influence others. While penalties or punishments are negative sanctions to power, rewards are positive sanctions. </a:t>
            </a:r>
            <a:r>
              <a:rPr lang="en-US" b="1" dirty="0">
                <a:solidFill>
                  <a:srgbClr val="FF0000"/>
                </a:solidFill>
              </a:rPr>
              <a:t>Thus power may be defined as the capacity to affect other’s </a:t>
            </a:r>
            <a:r>
              <a:rPr lang="en-US" b="1" dirty="0" err="1">
                <a:solidFill>
                  <a:srgbClr val="FF0000"/>
                </a:solidFill>
              </a:rPr>
              <a:t>behaviour</a:t>
            </a:r>
            <a:r>
              <a:rPr lang="en-US" b="1" dirty="0">
                <a:solidFill>
                  <a:srgbClr val="FF0000"/>
                </a:solidFill>
              </a:rPr>
              <a:t> by the use or the threat of the use of negative or positive sanctions. </a:t>
            </a:r>
            <a:endParaRPr lang="en-US" dirty="0">
              <a:solidFill>
                <a:srgbClr val="FF0000"/>
              </a:solidFill>
            </a:endParaRPr>
          </a:p>
          <a:p>
            <a:r>
              <a:rPr lang="en-US" dirty="0"/>
              <a:t> </a:t>
            </a:r>
          </a:p>
        </p:txBody>
      </p:sp>
      <p:pic>
        <p:nvPicPr>
          <p:cNvPr id="4" name="Picture 3">
            <a:extLst>
              <a:ext uri="{FF2B5EF4-FFF2-40B4-BE49-F238E27FC236}">
                <a16:creationId xmlns:a16="http://schemas.microsoft.com/office/drawing/2014/main" id="{F1985B10-77C0-87AD-458F-9F2A8691A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819400"/>
            <a:ext cx="7391400" cy="3810000"/>
          </a:xfrm>
          <a:prstGeom prst="rect">
            <a:avLst/>
          </a:prstGeom>
        </p:spPr>
      </p:pic>
    </p:spTree>
    <p:extLst>
      <p:ext uri="{BB962C8B-B14F-4D97-AF65-F5344CB8AC3E}">
        <p14:creationId xmlns:p14="http://schemas.microsoft.com/office/powerpoint/2010/main" val="15107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609600"/>
            <a:ext cx="7772399" cy="3139321"/>
          </a:xfrm>
          <a:prstGeom prst="rect">
            <a:avLst/>
          </a:prstGeom>
          <a:noFill/>
        </p:spPr>
        <p:txBody>
          <a:bodyPr wrap="square" rtlCol="0">
            <a:spAutoFit/>
          </a:bodyPr>
          <a:lstStyle/>
          <a:p>
            <a:r>
              <a:rPr lang="en-US" dirty="0"/>
              <a:t> </a:t>
            </a:r>
          </a:p>
          <a:p>
            <a:r>
              <a:rPr lang="en-US" b="1" dirty="0"/>
              <a:t>Power when involves coercion may mean the following things: </a:t>
            </a:r>
            <a:endParaRPr lang="en-US" dirty="0"/>
          </a:p>
          <a:p>
            <a:r>
              <a:rPr lang="en-US" b="1" dirty="0"/>
              <a:t> </a:t>
            </a:r>
            <a:endParaRPr lang="en-US" dirty="0"/>
          </a:p>
          <a:p>
            <a:pPr lvl="0"/>
            <a:r>
              <a:rPr lang="en-US" b="1" dirty="0">
                <a:solidFill>
                  <a:srgbClr val="FF0000"/>
                </a:solidFill>
              </a:rPr>
              <a:t>Force : </a:t>
            </a:r>
            <a:r>
              <a:rPr lang="en-US" b="1" dirty="0"/>
              <a:t>It is a physical activity employing visible resources.</a:t>
            </a:r>
          </a:p>
          <a:p>
            <a:pPr lvl="0" algn="just"/>
            <a:r>
              <a:rPr lang="en-US" b="1" dirty="0">
                <a:solidFill>
                  <a:srgbClr val="FF0000"/>
                </a:solidFill>
              </a:rPr>
              <a:t>Domination</a:t>
            </a:r>
            <a:r>
              <a:rPr lang="en-US" b="1" dirty="0"/>
              <a:t> : It takes place when an actor clearly communicates his intention to the power addressee. </a:t>
            </a:r>
          </a:p>
          <a:p>
            <a:pPr lvl="0" algn="just"/>
            <a:r>
              <a:rPr lang="en-US" b="1" dirty="0">
                <a:solidFill>
                  <a:srgbClr val="FF0000"/>
                </a:solidFill>
              </a:rPr>
              <a:t>Manipulation</a:t>
            </a:r>
            <a:r>
              <a:rPr lang="en-US" b="1" dirty="0"/>
              <a:t> : It is an attempt to influence other’s </a:t>
            </a:r>
            <a:r>
              <a:rPr lang="en-US" b="1" dirty="0" err="1"/>
              <a:t>behaviour</a:t>
            </a:r>
            <a:r>
              <a:rPr lang="en-US" b="1" dirty="0"/>
              <a:t> without communicating the actual intention. It is often used in political situations to avoid direct communication between the most powerful and he actual power addressee. </a:t>
            </a:r>
          </a:p>
          <a:p>
            <a:r>
              <a:rPr lang="en-US" b="1"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572000"/>
            <a:ext cx="3048000" cy="2133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4641872"/>
            <a:ext cx="3200400" cy="2101017"/>
          </a:xfrm>
          <a:prstGeom prst="rect">
            <a:avLst/>
          </a:prstGeom>
        </p:spPr>
      </p:pic>
    </p:spTree>
    <p:extLst>
      <p:ext uri="{BB962C8B-B14F-4D97-AF65-F5344CB8AC3E}">
        <p14:creationId xmlns:p14="http://schemas.microsoft.com/office/powerpoint/2010/main" val="74013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alpha val="69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DEEBBF-3AC8-13DA-0D80-025371A62112}"/>
              </a:ext>
            </a:extLst>
          </p:cNvPr>
          <p:cNvSpPr txBox="1"/>
          <p:nvPr/>
        </p:nvSpPr>
        <p:spPr>
          <a:xfrm>
            <a:off x="304800" y="838199"/>
            <a:ext cx="8686800" cy="4777590"/>
          </a:xfrm>
          <a:prstGeom prst="rect">
            <a:avLst/>
          </a:prstGeom>
          <a:noFill/>
        </p:spPr>
        <p:txBody>
          <a:bodyPr wrap="square">
            <a:spAutoFit/>
          </a:bodyPr>
          <a:lstStyle/>
          <a:p>
            <a:pPr marL="0" marR="0" algn="ctr">
              <a:lnSpc>
                <a:spcPct val="106000"/>
              </a:lnSpc>
              <a:spcBef>
                <a:spcPts val="0"/>
              </a:spcBef>
              <a:spcAft>
                <a:spcPts val="0"/>
              </a:spcAft>
            </a:pP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CHARACTERISTICS OF POWER</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Power is a multi-dimensional concept and is usually marked by the following characteristics or dimensions.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arenBoth"/>
            </a:pP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Power is situational</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Power is situational because the resources necessary for the exercise of power change from one context to another. In the immediate aftermath of Bangladesh’s independence, the military possession of the country was very poor. However, with time, the military might of Bangladesh has strengthened, and the country now is in a position to defend its borders and frontiers with sophisticated arms and ammunitions.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arenBoth"/>
            </a:pP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Power is dynamic or in a state of change</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Power is not a static phenomenon. It is dynamic in nature. Power dynamism is brought about by the advances in weapon technology and is sophistication. Today the single technology that serves as a proof of power capability is the ability to make computer chips critical to electronic devices used in war.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806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alpha val="69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B7821-EE0B-577D-2288-091B18C85D57}"/>
              </a:ext>
            </a:extLst>
          </p:cNvPr>
          <p:cNvSpPr txBox="1"/>
          <p:nvPr/>
        </p:nvSpPr>
        <p:spPr>
          <a:xfrm>
            <a:off x="266700" y="1295400"/>
            <a:ext cx="8610600" cy="5364802"/>
          </a:xfrm>
          <a:prstGeom prst="rect">
            <a:avLst/>
          </a:prstGeom>
          <a:noFill/>
        </p:spPr>
        <p:txBody>
          <a:bodyPr wrap="square">
            <a:spAutoFit/>
          </a:bodyPr>
          <a:lstStyle/>
          <a:p>
            <a:pPr marR="0" lvl="0" algn="just">
              <a:lnSpc>
                <a:spcPct val="106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a:t>
            </a: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Power is relative</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Power does not exist in a vacuum. Since power is about the ability to persuade or make another actor do or not do something, calculating power is of limited use except to measure it against the power of the other side. When assessing capabilities, then relative power, or the comparative powers of national actors, must be considered. Thus, we cannot say that China is powerful, but if we say China is more powerful than India, then both the countries are placed for a relative measurement of their power.</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6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Power is actual or potential</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distinction between actual and potential power is important. Standing military forces with well stocked arms and ammunitions are perhaps the most obvious example of actual power. Another example of actual power is a strong currency based on a large gross national product (GNP). GNP is the goods and services a country can produce in a year. The GNP of a country will be extremely important as a source of influence at an economic summit and just as ‘actual’ as military power in wartime. Potential power is capability available at a future time. Australia and Canada are rich in natural resources but have relatively small populations. As they exploit their natural wealth and combine this wealth with growing numbers of people, Australia’s and Canada’s economic power, and perhaps their military power, will eventually increase in the future.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057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alpha val="69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2DCE46-DBA8-2A5A-F47B-86F7BCE259BB}"/>
              </a:ext>
            </a:extLst>
          </p:cNvPr>
          <p:cNvSpPr txBox="1"/>
          <p:nvPr/>
        </p:nvSpPr>
        <p:spPr>
          <a:xfrm>
            <a:off x="304800" y="1219200"/>
            <a:ext cx="8305800" cy="4777590"/>
          </a:xfrm>
          <a:prstGeom prst="rect">
            <a:avLst/>
          </a:prstGeom>
          <a:noFill/>
        </p:spPr>
        <p:txBody>
          <a:bodyPr wrap="square">
            <a:spAutoFit/>
          </a:bodyPr>
          <a:lstStyle/>
          <a:p>
            <a:pPr marR="0" lvl="0" algn="just">
              <a:lnSpc>
                <a:spcPct val="106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Power is fungible: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Closely related to the distinction between actual and potential power is the concern over the fungibility of power. To what extent can leaders convert the units of one source of power into the units of another kind of power? Typically, fungible power involves converting economic power to military power or the military power to political power. Japan is an economic superpower that spends only 1% of its GNP on military head. With its large, high-tech industrial base, Japan, by spending 6% to 8% of its GNP on military development, could easily become a major military power. Then, with credible military power, the Japanese could keep sea lanes open from Japan to the Persian Gulf and other areas rather than counting on the US to perform this task for them.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6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a:t>
            </a:r>
            <a:r>
              <a:rPr lang="en-US"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Power is tangible and intangible: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final dimension of power is the distinction between tangible and intangible power. Tangible power is a resource that is literally touchable and even countable. Steel production, assault rifles, jet planes, helicopters, computers, good </a:t>
            </a:r>
            <a:r>
              <a:rPr lang="en-US"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harbours</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much else are tangible. In contrast are concerns that are untouchable or intangible, such as wisdom, willpower, patriotism and morale.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657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0000">
            <a:alpha val="57000"/>
          </a:srgbClr>
        </a:solidFill>
        <a:effectLst/>
      </p:bgPr>
    </p:bg>
    <p:spTree>
      <p:nvGrpSpPr>
        <p:cNvPr id="1" name=""/>
        <p:cNvGrpSpPr/>
        <p:nvPr/>
      </p:nvGrpSpPr>
      <p:grpSpPr>
        <a:xfrm>
          <a:off x="0" y="0"/>
          <a:ext cx="0" cy="0"/>
          <a:chOff x="0" y="0"/>
          <a:chExt cx="0" cy="0"/>
        </a:xfrm>
      </p:grpSpPr>
      <p:sp>
        <p:nvSpPr>
          <p:cNvPr id="2" name="TextBox 1"/>
          <p:cNvSpPr txBox="1"/>
          <p:nvPr/>
        </p:nvSpPr>
        <p:spPr>
          <a:xfrm>
            <a:off x="1421862" y="838200"/>
            <a:ext cx="7086600" cy="4524315"/>
          </a:xfrm>
          <a:prstGeom prst="rect">
            <a:avLst/>
          </a:prstGeom>
          <a:noFill/>
        </p:spPr>
        <p:txBody>
          <a:bodyPr wrap="square" rtlCol="0">
            <a:spAutoFit/>
          </a:bodyPr>
          <a:lstStyle/>
          <a:p>
            <a:r>
              <a:rPr lang="en-US" b="1" dirty="0">
                <a:solidFill>
                  <a:srgbClr val="FF0000"/>
                </a:solidFill>
              </a:rPr>
              <a:t>Bases of power </a:t>
            </a:r>
          </a:p>
          <a:p>
            <a:r>
              <a:rPr lang="en-US" b="1" dirty="0"/>
              <a:t> </a:t>
            </a:r>
          </a:p>
          <a:p>
            <a:r>
              <a:rPr lang="en-US" b="1" dirty="0"/>
              <a:t>Power relations depend on power bases. The power bases differ from one culture to another and also from one level to another in the same culture. These power bases may be as follows: </a:t>
            </a:r>
          </a:p>
          <a:p>
            <a:r>
              <a:rPr lang="en-US" b="1" dirty="0"/>
              <a:t> </a:t>
            </a:r>
          </a:p>
          <a:p>
            <a:pPr lvl="0" algn="just"/>
            <a:r>
              <a:rPr lang="en-US" b="1" dirty="0">
                <a:solidFill>
                  <a:srgbClr val="FF0000"/>
                </a:solidFill>
              </a:rPr>
              <a:t>Wealth</a:t>
            </a:r>
            <a:r>
              <a:rPr lang="en-US" b="1" dirty="0"/>
              <a:t> : Power due to possession of wealth shows that wealth has the power base. This is particularly found in the capitalist societies. </a:t>
            </a:r>
          </a:p>
          <a:p>
            <a:pPr lvl="0" algn="just"/>
            <a:r>
              <a:rPr lang="en-US" b="1" dirty="0">
                <a:solidFill>
                  <a:srgbClr val="FF0000"/>
                </a:solidFill>
              </a:rPr>
              <a:t>Control over means </a:t>
            </a:r>
            <a:r>
              <a:rPr lang="en-US" b="1" dirty="0"/>
              <a:t>: Control over means indicates possession of arms, ammunitions and all sorts of weapons of violence. Iraq under Saddam </a:t>
            </a:r>
            <a:r>
              <a:rPr lang="en-US" b="1" dirty="0" err="1"/>
              <a:t>Hossain</a:t>
            </a:r>
            <a:r>
              <a:rPr lang="en-US" b="1" dirty="0"/>
              <a:t> and North Korea under Kim Jun Un are the better examples. </a:t>
            </a:r>
          </a:p>
          <a:p>
            <a:pPr lvl="0"/>
            <a:r>
              <a:rPr lang="en-US" b="1" dirty="0">
                <a:solidFill>
                  <a:srgbClr val="FF0000"/>
                </a:solidFill>
              </a:rPr>
              <a:t>Skill</a:t>
            </a:r>
            <a:r>
              <a:rPr lang="en-US" b="1" dirty="0"/>
              <a:t> : Personal skill is a power basis observed in the case of powerful individuals in different societies. </a:t>
            </a:r>
          </a:p>
          <a:p>
            <a:pPr lvl="0" algn="just"/>
            <a:r>
              <a:rPr lang="en-US" b="1" dirty="0">
                <a:solidFill>
                  <a:srgbClr val="FF0000"/>
                </a:solidFill>
              </a:rPr>
              <a:t>Power itself </a:t>
            </a:r>
            <a:r>
              <a:rPr lang="en-US" b="1" dirty="0"/>
              <a:t>: Power over one issue area itself helps in its extension to other issue areas. Therefore, in such cases, power itself serves as a power basis. </a:t>
            </a:r>
          </a:p>
        </p:txBody>
      </p:sp>
    </p:spTree>
    <p:extLst>
      <p:ext uri="{BB962C8B-B14F-4D97-AF65-F5344CB8AC3E}">
        <p14:creationId xmlns:p14="http://schemas.microsoft.com/office/powerpoint/2010/main" val="261260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alpha val="49000"/>
          </a:srgbClr>
        </a:solidFill>
        <a:effectLst/>
      </p:bgPr>
    </p:bg>
    <p:spTree>
      <p:nvGrpSpPr>
        <p:cNvPr id="1" name=""/>
        <p:cNvGrpSpPr/>
        <p:nvPr/>
      </p:nvGrpSpPr>
      <p:grpSpPr>
        <a:xfrm>
          <a:off x="0" y="0"/>
          <a:ext cx="0" cy="0"/>
          <a:chOff x="0" y="0"/>
          <a:chExt cx="0" cy="0"/>
        </a:xfrm>
      </p:grpSpPr>
      <p:sp>
        <p:nvSpPr>
          <p:cNvPr id="3" name="TextBox 2"/>
          <p:cNvSpPr txBox="1"/>
          <p:nvPr/>
        </p:nvSpPr>
        <p:spPr>
          <a:xfrm>
            <a:off x="685800" y="381000"/>
            <a:ext cx="7407709" cy="6278642"/>
          </a:xfrm>
          <a:prstGeom prst="rect">
            <a:avLst/>
          </a:prstGeom>
          <a:noFill/>
        </p:spPr>
        <p:txBody>
          <a:bodyPr wrap="square" rtlCol="0">
            <a:spAutoFit/>
          </a:bodyPr>
          <a:lstStyle/>
          <a:p>
            <a:r>
              <a:rPr lang="en-US" b="1" dirty="0">
                <a:solidFill>
                  <a:srgbClr val="FF0000"/>
                </a:solidFill>
              </a:rPr>
              <a:t>Power and Influence</a:t>
            </a:r>
            <a:endParaRPr lang="en-US" dirty="0">
              <a:solidFill>
                <a:srgbClr val="FF0000"/>
              </a:solidFill>
            </a:endParaRPr>
          </a:p>
          <a:p>
            <a:r>
              <a:rPr lang="en-US" b="1" dirty="0"/>
              <a:t> </a:t>
            </a:r>
            <a:endParaRPr lang="en-US" dirty="0"/>
          </a:p>
          <a:p>
            <a:pPr algn="just"/>
            <a:r>
              <a:rPr lang="en-US" b="1" dirty="0"/>
              <a:t>It is admitted by all that power and influence are co-related terms. Influence turns into power when sanctions enter. Suppose A is an office who asks B (another subordinate official) to obey his orders. B refuses to do the work and A suspends B from the office. So in this case, A has used power. Therefore, it is the process of sanctions which differentiates power from influence in general. </a:t>
            </a:r>
          </a:p>
          <a:p>
            <a:pPr algn="just"/>
            <a:r>
              <a:rPr lang="en-US" b="1" dirty="0"/>
              <a:t> </a:t>
            </a:r>
          </a:p>
          <a:p>
            <a:r>
              <a:rPr lang="en-US" b="1" dirty="0">
                <a:solidFill>
                  <a:srgbClr val="FF0000"/>
                </a:solidFill>
              </a:rPr>
              <a:t>Power and legitimacy</a:t>
            </a:r>
            <a:endParaRPr lang="en-US" dirty="0">
              <a:solidFill>
                <a:srgbClr val="FF0000"/>
              </a:solidFill>
            </a:endParaRPr>
          </a:p>
          <a:p>
            <a:r>
              <a:rPr lang="en-US" b="1" dirty="0"/>
              <a:t> </a:t>
            </a:r>
            <a:endParaRPr lang="en-US" dirty="0"/>
          </a:p>
          <a:p>
            <a:pPr algn="just"/>
            <a:r>
              <a:rPr lang="en-US" b="1" dirty="0"/>
              <a:t>When some has power, it means he has authority. Authority is always legitimate and backed by the power of law and common consent. </a:t>
            </a:r>
          </a:p>
          <a:p>
            <a:pPr algn="just"/>
            <a:r>
              <a:rPr lang="en-US" b="1" dirty="0"/>
              <a:t> </a:t>
            </a:r>
          </a:p>
          <a:p>
            <a:pPr algn="just"/>
            <a:r>
              <a:rPr lang="en-US" b="1" dirty="0"/>
              <a:t> </a:t>
            </a:r>
          </a:p>
          <a:p>
            <a:pPr algn="just"/>
            <a:r>
              <a:rPr lang="en-US" sz="2400" b="1" dirty="0">
                <a:solidFill>
                  <a:srgbClr val="FF0000"/>
                </a:solidFill>
              </a:rPr>
              <a:t>Power wielders or exercisers in a state </a:t>
            </a:r>
          </a:p>
          <a:p>
            <a:pPr algn="just"/>
            <a:r>
              <a:rPr lang="en-US" b="1" dirty="0"/>
              <a:t> </a:t>
            </a:r>
          </a:p>
          <a:p>
            <a:pPr algn="just"/>
            <a:r>
              <a:rPr lang="en-US" b="1" dirty="0"/>
              <a:t>In a state, power is exercised by a cross-sections of the people belonging to different organizations, associations or groups. The power exercised is authorized by the state, and each individual exercises power in his own way and manner. The question is : who are these individuals</a:t>
            </a:r>
            <a:r>
              <a:rPr lang="en-US" dirty="0"/>
              <a:t>? </a:t>
            </a:r>
          </a:p>
          <a:p>
            <a:endParaRPr lang="en-US" dirty="0"/>
          </a:p>
        </p:txBody>
      </p:sp>
    </p:spTree>
    <p:extLst>
      <p:ext uri="{BB962C8B-B14F-4D97-AF65-F5344CB8AC3E}">
        <p14:creationId xmlns:p14="http://schemas.microsoft.com/office/powerpoint/2010/main" val="318783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alpha val="69000"/>
          </a:schemeClr>
        </a:solidFill>
        <a:effectLst/>
      </p:bgPr>
    </p:bg>
    <p:spTree>
      <p:nvGrpSpPr>
        <p:cNvPr id="1" name=""/>
        <p:cNvGrpSpPr/>
        <p:nvPr/>
      </p:nvGrpSpPr>
      <p:grpSpPr>
        <a:xfrm>
          <a:off x="0" y="0"/>
          <a:ext cx="0" cy="0"/>
          <a:chOff x="0" y="0"/>
          <a:chExt cx="0" cy="0"/>
        </a:xfrm>
      </p:grpSpPr>
      <p:sp>
        <p:nvSpPr>
          <p:cNvPr id="2" name="TextBox 1"/>
          <p:cNvSpPr txBox="1"/>
          <p:nvPr/>
        </p:nvSpPr>
        <p:spPr>
          <a:xfrm>
            <a:off x="990600" y="1143000"/>
            <a:ext cx="7772400" cy="4247317"/>
          </a:xfrm>
          <a:prstGeom prst="rect">
            <a:avLst/>
          </a:prstGeom>
          <a:noFill/>
        </p:spPr>
        <p:txBody>
          <a:bodyPr wrap="square" rtlCol="0">
            <a:spAutoFit/>
          </a:bodyPr>
          <a:lstStyle/>
          <a:p>
            <a:pPr algn="just"/>
            <a:r>
              <a:rPr lang="en-US" b="1" dirty="0">
                <a:solidFill>
                  <a:srgbClr val="FF0000"/>
                </a:solidFill>
              </a:rPr>
              <a:t>First</a:t>
            </a:r>
            <a:r>
              <a:rPr lang="en-US" b="1" dirty="0"/>
              <a:t>, we have to look into the question from a Marxist perspective. Marxist theory represents one of the earlier attempts to explain the distribution of power in a society. According to Karl Marx, political power in every civilized society is unevenly distributed. The ruling class is the capitalist class that owns all means of production with power in all walks of life. The brunt of their powerfulness is felt by the proletariat class who are without property or any kind of power In the society. The social order is, therefore, marked by perpetual conflict between the ruler and ruled classes. </a:t>
            </a:r>
          </a:p>
          <a:p>
            <a:r>
              <a:rPr lang="en-US" b="1" dirty="0"/>
              <a:t> </a:t>
            </a:r>
          </a:p>
          <a:p>
            <a:pPr algn="just"/>
            <a:r>
              <a:rPr lang="en-US" b="1" dirty="0">
                <a:solidFill>
                  <a:srgbClr val="FF0000"/>
                </a:solidFill>
              </a:rPr>
              <a:t>Second</a:t>
            </a:r>
            <a:r>
              <a:rPr lang="en-US" b="1" dirty="0"/>
              <a:t>, it is the elite class that exercises power in the society. The elitist thinkers believe in the hierarchical structure of the society. A coterie of people lies at the apex point of the hierarchy and they enjoy political power. These persons are placed at the most ranks of the institutions holding a pivotal position in the society, such as the military, the big corporations and the political executives</a:t>
            </a:r>
            <a:r>
              <a:rPr lang="en-US" dirty="0"/>
              <a:t>. </a:t>
            </a:r>
          </a:p>
        </p:txBody>
      </p:sp>
    </p:spTree>
    <p:extLst>
      <p:ext uri="{BB962C8B-B14F-4D97-AF65-F5344CB8AC3E}">
        <p14:creationId xmlns:p14="http://schemas.microsoft.com/office/powerpoint/2010/main" val="2010343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1926</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POLITICAL POWER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POWER</dc:title>
  <dc:creator>User</dc:creator>
  <cp:lastModifiedBy>User</cp:lastModifiedBy>
  <cp:revision>17</cp:revision>
  <dcterms:created xsi:type="dcterms:W3CDTF">2021-03-11T15:32:26Z</dcterms:created>
  <dcterms:modified xsi:type="dcterms:W3CDTF">2022-10-27T02:56:16Z</dcterms:modified>
</cp:coreProperties>
</file>