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F439-5847-4B78-8E47-3AD17E111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2B815-06E0-45B4-8495-05011584C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8F2EA-813C-4213-9470-8D0382400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6B04-E3F6-4B9C-8C3E-9850C3361D96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01D5E-F705-4B74-85A1-D79FE51C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7B98B-0FC1-483E-9A84-C27CDB8B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F46D-8BCB-42E7-BDBF-7E060582C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7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4547-B16B-452E-A021-8A9369AA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0FAFD-CE44-464E-85B9-E27060072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D56F2-720D-44B5-BE49-BC0592BD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6B04-E3F6-4B9C-8C3E-9850C3361D96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A0EA9-B6B9-4166-9B46-95E33EAA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3872B-8118-4D94-A8FB-5B07536F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F46D-8BCB-42E7-BDBF-7E060582C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0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F8E1C-28EC-4D10-8CFB-062FE78FE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DB127-3E10-4C32-B880-8F9C749B4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A40AB-1604-4485-BD3B-728A6903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6B04-E3F6-4B9C-8C3E-9850C3361D96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2B07A-7DE7-4B69-A9BF-B483D032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23121-2574-4691-BC6C-381A79B5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F46D-8BCB-42E7-BDBF-7E060582C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52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BB5A-BEAD-4C31-817A-29607FC5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E4098-F661-445E-84B2-C311564E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888D9-A02D-4DB0-91A9-A07B2AA5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6B04-E3F6-4B9C-8C3E-9850C3361D96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6DA7C-50E7-48E6-895A-4F27AEF3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F7C4A-F232-4B20-9C57-4BE7C7FE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F46D-8BCB-42E7-BDBF-7E060582C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56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C425-A3D5-4809-BBEE-EC11601F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60B0C-0CF8-4B78-80D7-9EBB06927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A4701-E619-405D-8BED-1658F731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6B04-E3F6-4B9C-8C3E-9850C3361D96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621A7-5F36-4A41-B6C4-C26CC5FD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35D4A-46DF-460A-BE7F-8FDB3A20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F46D-8BCB-42E7-BDBF-7E060582C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5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825F-7ABD-47D3-BC9C-D7262D9B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C111E-A21F-4D6A-8F37-EB5BA3B97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7CF09-6F57-4DF6-A6B6-3A8781D04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5FE50-0082-4E3E-AC9D-5C276815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6B04-E3F6-4B9C-8C3E-9850C3361D96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EBCAC-728D-40F4-9D25-0A8430F8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84AC3-F294-4A14-8064-210322A9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F46D-8BCB-42E7-BDBF-7E060582C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59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6E4A-F3F7-4CFF-9484-B79F3639A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7037B-6A85-4E75-8842-7DDFEE3DA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5F91B-6B3B-48FB-853C-45D30C79D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BBB94-0D92-4212-AA63-EA9A59C2A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81601-8A31-4534-8E34-25500FFD8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33D9B-FCD9-4440-9CCB-4A3B2F5D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6B04-E3F6-4B9C-8C3E-9850C3361D96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A93C6-EA92-45F2-8397-6CF4DA2A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F9948-7806-4E94-8CC8-B7036B81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F46D-8BCB-42E7-BDBF-7E060582C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29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832F1-F93B-44A2-A809-66C06D76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5A11A-7002-4C46-A794-D6F9AE65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6B04-E3F6-4B9C-8C3E-9850C3361D96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6EFB6-A9E2-4087-A0A0-D7B3581E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FE3E5-A101-4CE1-8532-29CAF0A1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F46D-8BCB-42E7-BDBF-7E060582C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80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ADD3C-C06F-4E65-A172-EE1300A1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6B04-E3F6-4B9C-8C3E-9850C3361D96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2962A-CF4F-490C-A460-91BD3958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59566-702E-42E6-A230-2F7D6D82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F46D-8BCB-42E7-BDBF-7E060582C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19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AEDD-24BF-4CFA-AF52-A53D8E5D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0A08E-07F7-4FB8-A09C-18EFE56C0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E32CC-E52B-4D69-AAEF-054F231E9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DB83A-B859-4FB8-98A3-1C0B7B3F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6B04-E3F6-4B9C-8C3E-9850C3361D96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01D19-0A10-4FB9-B533-E44BF720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EF0A8-0C4A-465D-BBA2-A45106D3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F46D-8BCB-42E7-BDBF-7E060582C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12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4DB2-B73C-46F5-B549-09E58444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58F2D-344B-447E-9E88-84494289D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4B9FA-C81A-4ED5-86B3-6FECAEBD8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C2C2D-47F8-42A9-97AB-0F63064D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6B04-E3F6-4B9C-8C3E-9850C3361D96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8B1C8-4008-46B4-9556-E899FD4C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970FF-603F-436D-BE1E-751E2945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F46D-8BCB-42E7-BDBF-7E060582C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19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3042B-5FB8-42B2-A5C7-CA2FCA9A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929FE-BA4D-4583-841F-ABE35B1FE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DEE0D-6AA1-4BB5-BFAA-C25C08548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96B04-E3F6-4B9C-8C3E-9850C3361D96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DC759-FBE2-44E6-A306-C8E3787E7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06D97-724A-40CF-BF19-39EDC07BC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2F46D-8BCB-42E7-BDBF-7E060582C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04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1147-1940-4679-B59D-86A4849DB1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Comorbidity + ACF modelling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B08D9-B99D-49CB-8B93-362A9670B4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7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300C-AD66-4B96-AA0A-717471A6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comorbidity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5043D-3ABE-4444-8C5E-AE265F899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Single direction transition: low-risk -&gt; high-risk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𝑏𝑖𝑟𝑡h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b="0" dirty="0"/>
                  <a:t>: develop of high-risk comorbidity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b="0" dirty="0"/>
                  <a:t>: mortality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𝑏𝑖𝑟𝑡h</m:t>
                    </m:r>
                  </m:oMath>
                </a14:m>
                <a:r>
                  <a:rPr lang="en-US" b="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b="0" dirty="0"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en-US" b="0" dirty="0"/>
                  <a:t>: population growth rate</a:t>
                </a:r>
              </a:p>
              <a:p>
                <a:r>
                  <a:rPr lang="en-US" b="0" dirty="0"/>
                  <a:t>With targeted proportion of population with comorbidity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5043D-3ABE-4444-8C5E-AE265F899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4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186B-9890-4AD0-B352-0CAD5717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ACF by comorbidity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0315D7-432A-4500-B7BD-B1D8C451EF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Original screened size: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Prevalent TB among the screened: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Original yield: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: sensitivity</a:t>
                </a:r>
              </a:p>
              <a:p>
                <a:endParaRPr lang="en-GB" dirty="0"/>
              </a:p>
              <a:p>
                <a:r>
                  <a:rPr lang="en-GB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Subject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rr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0315D7-432A-4500-B7BD-B1D8C451EF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95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7A8E-C21C-40E6-A5EB-C84B47CA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settings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349E2-B426-47D8-B5E8-EA7729FA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ACF scenarios: high sensitivity vs moderate sensitivity</a:t>
            </a:r>
          </a:p>
          <a:p>
            <a:r>
              <a:rPr lang="en-US" dirty="0"/>
              <a:t>Timespan: 2020-2023 linearly scaling-up, 2023-2030 continuation</a:t>
            </a:r>
          </a:p>
          <a:p>
            <a:r>
              <a:rPr lang="en-US" dirty="0"/>
              <a:t>ACF coverage (20%, 50%) vs 0% baseline</a:t>
            </a:r>
          </a:p>
          <a:p>
            <a:endParaRPr lang="en-GB" dirty="0"/>
          </a:p>
          <a:p>
            <a:r>
              <a:rPr lang="en-GB" dirty="0"/>
              <a:t>Comorbidity: relative TB risk, (1, 1.5) and relative rate of ACF (1, 2)</a:t>
            </a:r>
          </a:p>
        </p:txBody>
      </p:sp>
    </p:spTree>
    <p:extLst>
      <p:ext uri="{BB962C8B-B14F-4D97-AF65-F5344CB8AC3E}">
        <p14:creationId xmlns:p14="http://schemas.microsoft.com/office/powerpoint/2010/main" val="357047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14CD-3D79-4EAD-BB5C-1AE617D9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14321B-4F73-475C-8E07-1EA91840FC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26715" y="1386149"/>
            <a:ext cx="7657231" cy="5106726"/>
          </a:xfrm>
        </p:spPr>
      </p:pic>
    </p:spTree>
    <p:extLst>
      <p:ext uri="{BB962C8B-B14F-4D97-AF65-F5344CB8AC3E}">
        <p14:creationId xmlns:p14="http://schemas.microsoft.com/office/powerpoint/2010/main" val="364187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300C-AD66-4B96-AA0A-717471A6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possible fixes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5043D-3ABE-4444-8C5E-AE265F899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high-risk group have a higher LTBI % -&gt; higher overall immunity to new infection. </a:t>
            </a:r>
          </a:p>
          <a:p>
            <a:pPr lvl="1"/>
            <a:r>
              <a:rPr lang="en-US" dirty="0"/>
              <a:t>Reversible comorbidity development process. </a:t>
            </a:r>
          </a:p>
          <a:p>
            <a:pPr lvl="1"/>
            <a:r>
              <a:rPr lang="en-US" dirty="0"/>
              <a:t>Higher risk to TB with calibration targets for % TB among high-risk group.</a:t>
            </a:r>
          </a:p>
          <a:p>
            <a:pPr lvl="1"/>
            <a:endParaRPr lang="en-US" dirty="0"/>
          </a:p>
          <a:p>
            <a:r>
              <a:rPr lang="en-US" dirty="0"/>
              <a:t>As the high-risk group have less prevalent TB, an ACF </a:t>
            </a:r>
            <a:r>
              <a:rPr lang="en-US" dirty="0" err="1"/>
              <a:t>prioritising</a:t>
            </a:r>
            <a:r>
              <a:rPr lang="en-US" dirty="0"/>
              <a:t> the group more will have less yields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262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Comorbidity + ACF modelling</vt:lpstr>
      <vt:lpstr>Development of comorbidity</vt:lpstr>
      <vt:lpstr>ACF by comorbidity</vt:lpstr>
      <vt:lpstr>Experiment settings</vt:lpstr>
      <vt:lpstr>Preliminary results</vt:lpstr>
      <vt:lpstr>Issues and possible fixes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Comorbidity + ACF modelling</dc:title>
  <dc:creator>Ku, Chu-Chang</dc:creator>
  <cp:lastModifiedBy>Ku, Chu-Chang</cp:lastModifiedBy>
  <cp:revision>2</cp:revision>
  <dcterms:created xsi:type="dcterms:W3CDTF">2022-04-29T13:10:21Z</dcterms:created>
  <dcterms:modified xsi:type="dcterms:W3CDTF">2022-04-29T14:40:13Z</dcterms:modified>
</cp:coreProperties>
</file>