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1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8F42C-F8AF-C6CD-4F1F-4320CFDAC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7F08B-66E7-066D-812B-F7BF328CE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83AD-AEF8-3F6D-74EC-72B6255A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286E-0A45-424A-A6D6-B3B29B5370E0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D2E38-D0C6-9DD3-B484-BB1263566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01352-7833-C0C7-3F9A-521D8F17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AFFD-9F16-4A6C-B251-DF4027393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97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32F0E-F1A1-CA2A-105F-17D84A7C0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635F7-97C4-2283-6560-4E48ECC87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B7467-F216-B069-2DC7-E872AC1C8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286E-0A45-424A-A6D6-B3B29B5370E0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D531B-27EC-DA45-30A0-88D3B2F1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4EDC2-AF65-1745-809D-CB0181E7A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AFFD-9F16-4A6C-B251-DF4027393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2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24501-0632-E27C-FF48-E193E784B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AED73-4BAC-A7B6-3FC4-EC7F32D8E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F2B93-298E-BE5E-5C2C-1C85D5625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286E-0A45-424A-A6D6-B3B29B5370E0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29154-6B4A-AF10-3B5D-14B476C8E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3C3F1-B3FD-00FF-3A11-DE1D7C651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AFFD-9F16-4A6C-B251-DF4027393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29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9C448-5E86-E4B8-7E0D-379311045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AC6BB-74B8-AED6-4E80-019EEE553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5533E-F8E6-0925-EA98-17FE8CA2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286E-0A45-424A-A6D6-B3B29B5370E0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2C28B-4D9D-46BC-B44F-D6672CAAB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8821F-8CC8-81E0-EFD5-8D3B05B2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AFFD-9F16-4A6C-B251-DF4027393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57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F969-F413-CCE1-3557-8C341A091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D9EB1-9F6A-50E9-5F96-2ACE038C9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2949A-A223-A8A5-307E-3D99D73DC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286E-0A45-424A-A6D6-B3B29B5370E0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8591B-853C-B5A4-6877-3955AC6C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AB099-9F73-106A-AD7F-554DA304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AFFD-9F16-4A6C-B251-DF4027393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68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E989-A60D-591D-FD9A-8ECB830FC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B026F-F421-6960-BAD7-79E7E3AFE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09828-AC19-8740-D9AA-929CA499E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1A186-49BE-9F14-DDA7-1AFC8048F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286E-0A45-424A-A6D6-B3B29B5370E0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59E94-D8B5-CB37-CF59-2136E0DB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D7CC8-C1C8-6EF2-6FF7-B3BE4AE0E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AFFD-9F16-4A6C-B251-DF4027393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81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0E79C-6AF8-2ECA-9090-0ABF8C11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A0DD-356A-0A31-5959-6B802C2D5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B508B-C85B-5224-14DB-817088261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FCDD6D-F233-AA1E-484F-BFC71BED2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E0FCA1-4309-5F84-F2D6-C71A4DA77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3F4C80-AF71-C5D7-FCBD-72C53C47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286E-0A45-424A-A6D6-B3B29B5370E0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581282-39CA-0533-4D46-33F2DB864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CDC3AB-8B66-5285-3387-E74BABC5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AFFD-9F16-4A6C-B251-DF4027393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70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9FAF8-BD6D-8222-3E2B-53EE1A832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55FBF8-F433-1B72-E28D-B9138DB23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286E-0A45-424A-A6D6-B3B29B5370E0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16C54-7EDE-D870-66D4-43E3E614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D7703-5026-3C1F-2444-DE6C6E2B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AFFD-9F16-4A6C-B251-DF4027393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4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518727-681A-EC99-6075-C511A20F3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286E-0A45-424A-A6D6-B3B29B5370E0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294F79-59EF-E62F-71E9-1BAA6593A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9EA71-E430-5E14-1ADB-C5D72876A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AFFD-9F16-4A6C-B251-DF4027393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62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85D3B-E0C5-BC54-BE05-1ED00983F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B10B0-6FE5-3632-7271-C7D62FEE9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9BAB2-6350-30D7-945E-9AC69DBC4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AC359-E273-B240-9B3E-91D9BF33C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286E-0A45-424A-A6D6-B3B29B5370E0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55E4F-5BDA-B4F8-C96D-DBB25F2C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EFC99-8F19-53C6-B3CF-D2FBBD219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AFFD-9F16-4A6C-B251-DF4027393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1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250C5-D85E-9535-46A1-512081FDA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8EA5AF-C89D-855B-5D61-5DF65E8AC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0B946-467F-762F-2F80-DF6F6CA28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3B81F-E44C-57EF-DFD5-5A6C39E1C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286E-0A45-424A-A6D6-B3B29B5370E0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7135F-5396-0977-EC8A-3508099BB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11CBF-2FCC-EBBC-9C72-1CAA6493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AFFD-9F16-4A6C-B251-DF4027393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92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0B74A-F353-BC1C-263B-18726D3D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FC445-BAB1-A124-D97E-FE9C4D0E8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53FF5-9F22-CC50-C320-11B95C7C5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0286E-0A45-424A-A6D6-B3B29B5370E0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3FB7B-32A5-94D5-21F3-27DDAF3AE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4C3B5-FC2A-D7CC-3CF2-6390156C9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7AFFD-9F16-4A6C-B251-DF4027393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60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8" Type="http://schemas.openxmlformats.org/officeDocument/2006/relationships/image" Target="../media/image11.png"/><Relationship Id="rId26" Type="http://schemas.openxmlformats.org/officeDocument/2006/relationships/image" Target="../media/image18.pn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6.png"/><Relationship Id="rId17" Type="http://schemas.openxmlformats.org/officeDocument/2006/relationships/image" Target="../media/image16.png"/><Relationship Id="rId25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011A66B-2CBF-B936-FCC0-51BB5396DC0F}"/>
              </a:ext>
            </a:extLst>
          </p:cNvPr>
          <p:cNvGrpSpPr/>
          <p:nvPr/>
        </p:nvGrpSpPr>
        <p:grpSpPr>
          <a:xfrm>
            <a:off x="156182" y="85553"/>
            <a:ext cx="2830777" cy="6678420"/>
            <a:chOff x="156182" y="85553"/>
            <a:chExt cx="2830777" cy="66784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E7E2BDA0-AE82-1C3A-88CC-BBA317DD8188}"/>
                    </a:ext>
                  </a:extLst>
                </p:cNvPr>
                <p:cNvSpPr/>
                <p:nvPr/>
              </p:nvSpPr>
              <p:spPr>
                <a:xfrm>
                  <a:off x="1475154" y="817671"/>
                  <a:ext cx="664308" cy="62913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E7E2BDA0-AE82-1C3A-88CC-BBA317DD81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154" y="817671"/>
                  <a:ext cx="664308" cy="629139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721BD860-8D93-87FD-0F35-78DB90BBA810}"/>
                    </a:ext>
                  </a:extLst>
                </p:cNvPr>
                <p:cNvSpPr/>
                <p:nvPr/>
              </p:nvSpPr>
              <p:spPr>
                <a:xfrm>
                  <a:off x="1475154" y="2103535"/>
                  <a:ext cx="664308" cy="629139"/>
                </a:xfrm>
                <a:prstGeom prst="roundRect">
                  <a:avLst/>
                </a:prstGeom>
                <a:ln w="38100" cmpd="dbl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721BD860-8D93-87FD-0F35-78DB90BBA8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154" y="2103535"/>
                  <a:ext cx="664308" cy="629139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 cmpd="dbl"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9FA37651-A8BD-14A1-BEE9-C7945AD529B4}"/>
                    </a:ext>
                  </a:extLst>
                </p:cNvPr>
                <p:cNvSpPr/>
                <p:nvPr/>
              </p:nvSpPr>
              <p:spPr>
                <a:xfrm>
                  <a:off x="1475154" y="3389399"/>
                  <a:ext cx="664308" cy="629139"/>
                </a:xfrm>
                <a:prstGeom prst="roundRect">
                  <a:avLst/>
                </a:prstGeom>
                <a:ln w="38100" cmpd="dbl">
                  <a:miter lim="800000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9FA37651-A8BD-14A1-BEE9-C7945AD529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154" y="3389399"/>
                  <a:ext cx="664308" cy="629139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 cmpd="dbl">
                  <a:miter lim="800000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568F9B25-6957-9426-9E0B-45B59F31E1F2}"/>
                    </a:ext>
                  </a:extLst>
                </p:cNvPr>
                <p:cNvSpPr/>
                <p:nvPr/>
              </p:nvSpPr>
              <p:spPr>
                <a:xfrm>
                  <a:off x="1475154" y="4675263"/>
                  <a:ext cx="664308" cy="62913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568F9B25-6957-9426-9E0B-45B59F31E1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154" y="4675263"/>
                  <a:ext cx="664308" cy="629139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BD5C79AC-7D25-760F-95A1-5454DF9B8B28}"/>
                    </a:ext>
                  </a:extLst>
                </p:cNvPr>
                <p:cNvSpPr/>
                <p:nvPr/>
              </p:nvSpPr>
              <p:spPr>
                <a:xfrm>
                  <a:off x="1475154" y="5961126"/>
                  <a:ext cx="664308" cy="629139"/>
                </a:xfrm>
                <a:prstGeom prst="roundRect">
                  <a:avLst/>
                </a:prstGeom>
                <a:ln w="38100" cmpd="dbl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BD5C79AC-7D25-760F-95A1-5454DF9B8B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154" y="5961126"/>
                  <a:ext cx="664308" cy="629139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 cmpd="dbl"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3A97704-81CD-3490-487A-A9877553DE9F}"/>
                </a:ext>
              </a:extLst>
            </p:cNvPr>
            <p:cNvSpPr/>
            <p:nvPr/>
          </p:nvSpPr>
          <p:spPr>
            <a:xfrm>
              <a:off x="156183" y="95417"/>
              <a:ext cx="2830776" cy="666855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8E862A2-864A-E246-A3BE-E1B167560298}"/>
                </a:ext>
              </a:extLst>
            </p:cNvPr>
            <p:cNvSpPr txBox="1"/>
            <p:nvPr/>
          </p:nvSpPr>
          <p:spPr>
            <a:xfrm>
              <a:off x="1112412" y="1616229"/>
              <a:ext cx="692818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GB" sz="1100" dirty="0"/>
                <a:t>Infection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3297E95-3BA4-3048-A54B-7A211E214457}"/>
                </a:ext>
              </a:extLst>
            </p:cNvPr>
            <p:cNvSpPr txBox="1"/>
            <p:nvPr/>
          </p:nvSpPr>
          <p:spPr>
            <a:xfrm rot="16200000">
              <a:off x="135740" y="4257430"/>
              <a:ext cx="837089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GB" sz="1100" dirty="0"/>
                <a:t>Reinfection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5180246-DEF3-D8EF-7EE1-4587A1992890}"/>
                </a:ext>
              </a:extLst>
            </p:cNvPr>
            <p:cNvSpPr txBox="1"/>
            <p:nvPr/>
          </p:nvSpPr>
          <p:spPr>
            <a:xfrm>
              <a:off x="950508" y="2914562"/>
              <a:ext cx="854721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GB" sz="1100"/>
                <a:t>Progression</a:t>
              </a:r>
              <a:endParaRPr lang="en-GB" sz="11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6E76F9E-ADAC-41BF-5E8F-08AD668F3C14}"/>
                </a:ext>
              </a:extLst>
            </p:cNvPr>
            <p:cNvSpPr txBox="1"/>
            <p:nvPr/>
          </p:nvSpPr>
          <p:spPr>
            <a:xfrm>
              <a:off x="883192" y="4187957"/>
              <a:ext cx="922047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GB" sz="1100" dirty="0"/>
                <a:t>Care-seeking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B050AED-9779-1B8A-98AE-C9FAF81C5DEA}"/>
                </a:ext>
              </a:extLst>
            </p:cNvPr>
            <p:cNvSpPr txBox="1"/>
            <p:nvPr/>
          </p:nvSpPr>
          <p:spPr>
            <a:xfrm>
              <a:off x="1014628" y="5488527"/>
              <a:ext cx="790601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GB" sz="1100" dirty="0"/>
                <a:t>Treatment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734B51F-DC8E-2AB4-C6F1-E242359B7EBD}"/>
                </a:ext>
              </a:extLst>
            </p:cNvPr>
            <p:cNvSpPr txBox="1"/>
            <p:nvPr/>
          </p:nvSpPr>
          <p:spPr>
            <a:xfrm rot="16200000">
              <a:off x="2090734" y="4859028"/>
              <a:ext cx="630301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GB" sz="1100" dirty="0"/>
                <a:t>Relapse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1DD7FC8-34CF-23E5-D4A3-0CEB0E7E58D6}"/>
                </a:ext>
              </a:extLst>
            </p:cNvPr>
            <p:cNvCxnSpPr>
              <a:stCxn id="5" idx="2"/>
              <a:endCxn id="9" idx="0"/>
            </p:cNvCxnSpPr>
            <p:nvPr/>
          </p:nvCxnSpPr>
          <p:spPr>
            <a:xfrm>
              <a:off x="1807308" y="1446810"/>
              <a:ext cx="0" cy="6567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EDF037C-B509-F946-7546-310C6DA3F94C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>
              <a:off x="1807308" y="4018538"/>
              <a:ext cx="0" cy="6567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E258ECA-64E1-3EBC-D3FE-34088F0C0CED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1807308" y="5304402"/>
              <a:ext cx="0" cy="6567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F545D7D-466E-BC75-A4B3-A9646F39A4B2}"/>
                </a:ext>
              </a:extLst>
            </p:cNvPr>
            <p:cNvCxnSpPr>
              <a:cxnSpLocks/>
            </p:cNvCxnSpPr>
            <p:nvPr/>
          </p:nvCxnSpPr>
          <p:spPr>
            <a:xfrm>
              <a:off x="1807308" y="2724078"/>
              <a:ext cx="0" cy="6567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888B480-F200-428E-DFD9-DF8DEFD94976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693696" y="2418105"/>
              <a:ext cx="7814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2A230D6-3652-AE80-F7C6-E885C7C7EAB8}"/>
                </a:ext>
              </a:extLst>
            </p:cNvPr>
            <p:cNvCxnSpPr>
              <a:cxnSpLocks/>
            </p:cNvCxnSpPr>
            <p:nvPr/>
          </p:nvCxnSpPr>
          <p:spPr>
            <a:xfrm>
              <a:off x="693696" y="2418104"/>
              <a:ext cx="0" cy="386769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A3A8D99-36BE-2AF9-058C-B7B573828223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93696" y="6275695"/>
              <a:ext cx="781458" cy="1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19DE013-109A-3364-BE89-AF9947F2DE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9462" y="6275695"/>
              <a:ext cx="397261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0315D4B-C58E-1575-7F7A-A824DD9B8A7B}"/>
                </a:ext>
              </a:extLst>
            </p:cNvPr>
            <p:cNvCxnSpPr>
              <a:cxnSpLocks/>
            </p:cNvCxnSpPr>
            <p:nvPr/>
          </p:nvCxnSpPr>
          <p:spPr>
            <a:xfrm>
              <a:off x="2536723" y="3780167"/>
              <a:ext cx="0" cy="249552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527DE45-5552-FACB-D43F-535CC18414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9462" y="3780167"/>
              <a:ext cx="3972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37E9914-08C2-0F75-36B0-C550CADBC2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9462" y="6428095"/>
              <a:ext cx="549661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008572A-FCF7-4286-0BFA-B90120B4BB77}"/>
                </a:ext>
              </a:extLst>
            </p:cNvPr>
            <p:cNvCxnSpPr>
              <a:cxnSpLocks/>
            </p:cNvCxnSpPr>
            <p:nvPr/>
          </p:nvCxnSpPr>
          <p:spPr>
            <a:xfrm>
              <a:off x="2689123" y="1132240"/>
              <a:ext cx="0" cy="529585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8656686-F936-B01C-2D09-66695E5369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9462" y="1132240"/>
              <a:ext cx="5496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D434D0A-48A2-1DF7-9280-D8A68FDCA8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9462" y="2298836"/>
              <a:ext cx="549661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29547CD-D35B-A9C4-56CF-8830587AA154}"/>
                </a:ext>
              </a:extLst>
            </p:cNvPr>
            <p:cNvSpPr txBox="1"/>
            <p:nvPr/>
          </p:nvSpPr>
          <p:spPr>
            <a:xfrm rot="16200000">
              <a:off x="2065886" y="1532881"/>
              <a:ext cx="976549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GB" sz="1100" dirty="0"/>
                <a:t>Self clearance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9E27FEE-8A4C-6839-CDF9-C399C3323F01}"/>
                </a:ext>
              </a:extLst>
            </p:cNvPr>
            <p:cNvSpPr txBox="1"/>
            <p:nvPr/>
          </p:nvSpPr>
          <p:spPr>
            <a:xfrm rot="16200000">
              <a:off x="2065888" y="2893808"/>
              <a:ext cx="679994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GB" sz="1100" dirty="0"/>
                <a:t>Self cure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0C848F0-786C-3157-83ED-85D7AF0BA5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9462" y="3549723"/>
              <a:ext cx="397261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D1CD2E6-E67D-DD01-4260-324F54F51C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2039" y="2520377"/>
              <a:ext cx="4650" cy="1029346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5AA71D9-3186-D080-2F27-DBB572CCEB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1317" y="2520377"/>
              <a:ext cx="4107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9C5EB50-259F-991B-5DB5-BA8AC3A1835F}"/>
                </a:ext>
              </a:extLst>
            </p:cNvPr>
            <p:cNvSpPr txBox="1"/>
            <p:nvPr/>
          </p:nvSpPr>
          <p:spPr>
            <a:xfrm>
              <a:off x="156182" y="85553"/>
              <a:ext cx="1097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Overview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FB126BD0-5948-6D31-2CAC-D9FEE73321B5}"/>
              </a:ext>
            </a:extLst>
          </p:cNvPr>
          <p:cNvGrpSpPr/>
          <p:nvPr/>
        </p:nvGrpSpPr>
        <p:grpSpPr>
          <a:xfrm>
            <a:off x="3068670" y="81704"/>
            <a:ext cx="3475600" cy="6682269"/>
            <a:chOff x="3068669" y="81704"/>
            <a:chExt cx="3385837" cy="66822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: Rounded Corners 92">
                  <a:extLst>
                    <a:ext uri="{FF2B5EF4-FFF2-40B4-BE49-F238E27FC236}">
                      <a16:creationId xmlns:a16="http://schemas.microsoft.com/office/drawing/2014/main" id="{62FC0DD8-C259-2DB5-0137-0009D056AEDC}"/>
                    </a:ext>
                  </a:extLst>
                </p:cNvPr>
                <p:cNvSpPr/>
                <p:nvPr/>
              </p:nvSpPr>
              <p:spPr>
                <a:xfrm>
                  <a:off x="4257417" y="5892510"/>
                  <a:ext cx="664308" cy="62913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3" name="Rectangle: Rounded Corners 92">
                  <a:extLst>
                    <a:ext uri="{FF2B5EF4-FFF2-40B4-BE49-F238E27FC236}">
                      <a16:creationId xmlns:a16="http://schemas.microsoft.com/office/drawing/2014/main" id="{62FC0DD8-C259-2DB5-0137-0009D056AE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7417" y="5892510"/>
                  <a:ext cx="664308" cy="629139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: Rounded Corners 93">
                  <a:extLst>
                    <a:ext uri="{FF2B5EF4-FFF2-40B4-BE49-F238E27FC236}">
                      <a16:creationId xmlns:a16="http://schemas.microsoft.com/office/drawing/2014/main" id="{940582F2-963A-1F94-ABE7-52D497E60D39}"/>
                    </a:ext>
                  </a:extLst>
                </p:cNvPr>
                <p:cNvSpPr/>
                <p:nvPr/>
              </p:nvSpPr>
              <p:spPr>
                <a:xfrm>
                  <a:off x="3275841" y="3873387"/>
                  <a:ext cx="664308" cy="62913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4" name="Rectangle: Rounded Corners 93">
                  <a:extLst>
                    <a:ext uri="{FF2B5EF4-FFF2-40B4-BE49-F238E27FC236}">
                      <a16:creationId xmlns:a16="http://schemas.microsoft.com/office/drawing/2014/main" id="{940582F2-963A-1F94-ABE7-52D497E60D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841" y="3873387"/>
                  <a:ext cx="664308" cy="629139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: Rounded Corners 94">
                  <a:extLst>
                    <a:ext uri="{FF2B5EF4-FFF2-40B4-BE49-F238E27FC236}">
                      <a16:creationId xmlns:a16="http://schemas.microsoft.com/office/drawing/2014/main" id="{6DB51801-AE76-AAB5-9110-09E02D9B3DAB}"/>
                    </a:ext>
                  </a:extLst>
                </p:cNvPr>
                <p:cNvSpPr/>
                <p:nvPr/>
              </p:nvSpPr>
              <p:spPr>
                <a:xfrm>
                  <a:off x="4257417" y="4882949"/>
                  <a:ext cx="664308" cy="62913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5" name="Rectangle: Rounded Corners 94">
                  <a:extLst>
                    <a:ext uri="{FF2B5EF4-FFF2-40B4-BE49-F238E27FC236}">
                      <a16:creationId xmlns:a16="http://schemas.microsoft.com/office/drawing/2014/main" id="{6DB51801-AE76-AAB5-9110-09E02D9B3D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7417" y="4882949"/>
                  <a:ext cx="664308" cy="629139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ctangle: Rounded Corners 95">
                  <a:extLst>
                    <a:ext uri="{FF2B5EF4-FFF2-40B4-BE49-F238E27FC236}">
                      <a16:creationId xmlns:a16="http://schemas.microsoft.com/office/drawing/2014/main" id="{7B450115-5ECF-BA35-A95E-CEFF8E515AD5}"/>
                    </a:ext>
                  </a:extLst>
                </p:cNvPr>
                <p:cNvSpPr/>
                <p:nvPr/>
              </p:nvSpPr>
              <p:spPr>
                <a:xfrm>
                  <a:off x="4252827" y="1301063"/>
                  <a:ext cx="664308" cy="62913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6" name="Rectangle: Rounded Corners 95">
                  <a:extLst>
                    <a:ext uri="{FF2B5EF4-FFF2-40B4-BE49-F238E27FC236}">
                      <a16:creationId xmlns:a16="http://schemas.microsoft.com/office/drawing/2014/main" id="{7B450115-5ECF-BA35-A95E-CEFF8E515A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827" y="1301063"/>
                  <a:ext cx="664308" cy="629139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: Rounded Corners 96">
                  <a:extLst>
                    <a:ext uri="{FF2B5EF4-FFF2-40B4-BE49-F238E27FC236}">
                      <a16:creationId xmlns:a16="http://schemas.microsoft.com/office/drawing/2014/main" id="{24CAC237-E9AE-21B7-C6FF-6B0C7A4038D2}"/>
                    </a:ext>
                  </a:extLst>
                </p:cNvPr>
                <p:cNvSpPr/>
                <p:nvPr/>
              </p:nvSpPr>
              <p:spPr>
                <a:xfrm>
                  <a:off x="4252827" y="2465659"/>
                  <a:ext cx="664308" cy="62913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7" name="Rectangle: Rounded Corners 96">
                  <a:extLst>
                    <a:ext uri="{FF2B5EF4-FFF2-40B4-BE49-F238E27FC236}">
                      <a16:creationId xmlns:a16="http://schemas.microsoft.com/office/drawing/2014/main" id="{24CAC237-E9AE-21B7-C6FF-6B0C7A4038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827" y="2465659"/>
                  <a:ext cx="664308" cy="629139"/>
                </a:xfrm>
                <a:prstGeom prst="round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C3F06A1-13D8-B632-7ED0-F9DDB95D70FA}"/>
                </a:ext>
              </a:extLst>
            </p:cNvPr>
            <p:cNvSpPr/>
            <p:nvPr/>
          </p:nvSpPr>
          <p:spPr>
            <a:xfrm>
              <a:off x="3077543" y="95417"/>
              <a:ext cx="3376963" cy="666855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6F45997-95BF-C546-E100-A13F2CE3C41B}"/>
                </a:ext>
              </a:extLst>
            </p:cNvPr>
            <p:cNvSpPr txBox="1"/>
            <p:nvPr/>
          </p:nvSpPr>
          <p:spPr>
            <a:xfrm>
              <a:off x="3068669" y="81704"/>
              <a:ext cx="2380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Latent TB infection/recovered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E52E4D0-E49E-B4E3-B8F5-2E2D17F9A0FD}"/>
                </a:ext>
              </a:extLst>
            </p:cNvPr>
            <p:cNvSpPr txBox="1"/>
            <p:nvPr/>
          </p:nvSpPr>
          <p:spPr>
            <a:xfrm>
              <a:off x="3607994" y="836032"/>
              <a:ext cx="976986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1100" dirty="0"/>
                <a:t>(Re-)Infection</a:t>
              </a:r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6705826D-DBD6-B173-BAEA-475868256C2E}"/>
                </a:ext>
              </a:extLst>
            </p:cNvPr>
            <p:cNvCxnSpPr>
              <a:cxnSpLocks/>
              <a:endCxn id="96" idx="0"/>
            </p:cNvCxnSpPr>
            <p:nvPr/>
          </p:nvCxnSpPr>
          <p:spPr>
            <a:xfrm>
              <a:off x="4584981" y="614959"/>
              <a:ext cx="0" cy="6861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34487C3-E702-EC0E-BBF1-24DF27CB1B04}"/>
                </a:ext>
              </a:extLst>
            </p:cNvPr>
            <p:cNvSpPr txBox="1"/>
            <p:nvPr/>
          </p:nvSpPr>
          <p:spPr>
            <a:xfrm>
              <a:off x="3723411" y="2037226"/>
              <a:ext cx="861570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1100" dirty="0"/>
                <a:t>stabilisation</a:t>
              </a: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9B60AAAE-69EC-4B2B-260A-FB9F1C4896E1}"/>
                </a:ext>
              </a:extLst>
            </p:cNvPr>
            <p:cNvCxnSpPr>
              <a:cxnSpLocks/>
              <a:stCxn id="96" idx="2"/>
              <a:endCxn id="97" idx="0"/>
            </p:cNvCxnSpPr>
            <p:nvPr/>
          </p:nvCxnSpPr>
          <p:spPr>
            <a:xfrm>
              <a:off x="4584981" y="1930202"/>
              <a:ext cx="0" cy="5354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899CDA9-6EAC-849B-0B50-6BF71B25343E}"/>
                </a:ext>
              </a:extLst>
            </p:cNvPr>
            <p:cNvSpPr txBox="1"/>
            <p:nvPr/>
          </p:nvSpPr>
          <p:spPr>
            <a:xfrm>
              <a:off x="4597613" y="4457084"/>
              <a:ext cx="653281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GB" sz="1100" dirty="0"/>
                <a:t>completion</a:t>
              </a: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18AEADDF-A6B7-ADE1-C1E4-E9793A325C05}"/>
                </a:ext>
              </a:extLst>
            </p:cNvPr>
            <p:cNvCxnSpPr>
              <a:cxnSpLocks/>
            </p:cNvCxnSpPr>
            <p:nvPr/>
          </p:nvCxnSpPr>
          <p:spPr>
            <a:xfrm>
              <a:off x="4589571" y="4449567"/>
              <a:ext cx="0" cy="4333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0BBA80E-E000-4B52-0FE0-278F05C89D25}"/>
                </a:ext>
              </a:extLst>
            </p:cNvPr>
            <p:cNvSpPr txBox="1"/>
            <p:nvPr/>
          </p:nvSpPr>
          <p:spPr>
            <a:xfrm>
              <a:off x="3605984" y="3312736"/>
              <a:ext cx="861570" cy="430887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100" dirty="0"/>
                <a:t>Treatment</a:t>
              </a:r>
            </a:p>
            <a:p>
              <a:pPr algn="ctr"/>
              <a:r>
                <a:rPr lang="en-GB" sz="1100" dirty="0"/>
                <a:t>defaults</a:t>
              </a: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C425691-5FAB-F7DF-29AD-4371FD0F01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4025" y="3316494"/>
              <a:ext cx="2331" cy="5479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5" name="Connector: Elbow 134">
              <a:extLst>
                <a:ext uri="{FF2B5EF4-FFF2-40B4-BE49-F238E27FC236}">
                  <a16:creationId xmlns:a16="http://schemas.microsoft.com/office/drawing/2014/main" id="{1CE66DFC-E513-6D9F-F784-108A81F64AB7}"/>
                </a:ext>
              </a:extLst>
            </p:cNvPr>
            <p:cNvCxnSpPr>
              <a:stCxn id="94" idx="2"/>
              <a:endCxn id="93" idx="1"/>
            </p:cNvCxnSpPr>
            <p:nvPr/>
          </p:nvCxnSpPr>
          <p:spPr>
            <a:xfrm rot="16200000" flipH="1">
              <a:off x="3080429" y="5030092"/>
              <a:ext cx="1704554" cy="64942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75DEBB2A-AFE9-FEAA-630F-6485211E1A3E}"/>
                </a:ext>
              </a:extLst>
            </p:cNvPr>
            <p:cNvCxnSpPr>
              <a:cxnSpLocks/>
            </p:cNvCxnSpPr>
            <p:nvPr/>
          </p:nvCxnSpPr>
          <p:spPr>
            <a:xfrm>
              <a:off x="4589571" y="5512088"/>
              <a:ext cx="0" cy="3804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544C12A-02F5-23D8-AC9A-ABB1C008FF9B}"/>
                </a:ext>
              </a:extLst>
            </p:cNvPr>
            <p:cNvSpPr txBox="1"/>
            <p:nvPr/>
          </p:nvSpPr>
          <p:spPr>
            <a:xfrm>
              <a:off x="3657687" y="5556937"/>
              <a:ext cx="865676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1100" dirty="0"/>
                <a:t>stabilisation</a:t>
              </a:r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55FF8E19-1A6D-EBB0-DBCE-1BF6AFB0E15E}"/>
                </a:ext>
              </a:extLst>
            </p:cNvPr>
            <p:cNvCxnSpPr>
              <a:cxnSpLocks/>
            </p:cNvCxnSpPr>
            <p:nvPr/>
          </p:nvCxnSpPr>
          <p:spPr>
            <a:xfrm>
              <a:off x="4930599" y="1615633"/>
              <a:ext cx="1352457" cy="113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1F7CE544-17C4-250C-D358-8B7506B0BA03}"/>
                </a:ext>
              </a:extLst>
            </p:cNvPr>
            <p:cNvCxnSpPr>
              <a:cxnSpLocks/>
              <a:stCxn id="95" idx="3"/>
            </p:cNvCxnSpPr>
            <p:nvPr/>
          </p:nvCxnSpPr>
          <p:spPr>
            <a:xfrm>
              <a:off x="4921725" y="5197519"/>
              <a:ext cx="13613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6237E146-46F6-00F6-357A-81EC8284279D}"/>
                </a:ext>
              </a:extLst>
            </p:cNvPr>
            <p:cNvCxnSpPr>
              <a:cxnSpLocks/>
              <a:stCxn id="97" idx="3"/>
            </p:cNvCxnSpPr>
            <p:nvPr/>
          </p:nvCxnSpPr>
          <p:spPr>
            <a:xfrm flipV="1">
              <a:off x="4917135" y="2768892"/>
              <a:ext cx="1365921" cy="113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19590637-E8D0-9C6C-5E94-73E08C966B11}"/>
                </a:ext>
              </a:extLst>
            </p:cNvPr>
            <p:cNvCxnSpPr>
              <a:cxnSpLocks/>
              <a:stCxn id="93" idx="3"/>
            </p:cNvCxnSpPr>
            <p:nvPr/>
          </p:nvCxnSpPr>
          <p:spPr>
            <a:xfrm>
              <a:off x="4921725" y="6207080"/>
              <a:ext cx="13613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83CF800-9045-F6ED-5582-99FEB64D0434}"/>
                </a:ext>
              </a:extLst>
            </p:cNvPr>
            <p:cNvCxnSpPr>
              <a:cxnSpLocks/>
              <a:stCxn id="94" idx="3"/>
            </p:cNvCxnSpPr>
            <p:nvPr/>
          </p:nvCxnSpPr>
          <p:spPr>
            <a:xfrm>
              <a:off x="3940149" y="4187957"/>
              <a:ext cx="2342907" cy="77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7FB63B0-0300-2510-E9FE-4B37F4AA0895}"/>
                </a:ext>
              </a:extLst>
            </p:cNvPr>
            <p:cNvSpPr txBox="1"/>
            <p:nvPr/>
          </p:nvSpPr>
          <p:spPr>
            <a:xfrm>
              <a:off x="5137425" y="1185616"/>
              <a:ext cx="670897" cy="430887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GB" sz="1100" dirty="0"/>
                <a:t>Primary</a:t>
              </a:r>
            </a:p>
            <a:p>
              <a:pPr algn="ctr"/>
              <a:r>
                <a:rPr lang="en-GB" sz="1100" dirty="0"/>
                <a:t>Progression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0048D993-F35B-5554-7F58-75F9F60ACB5C}"/>
                </a:ext>
              </a:extLst>
            </p:cNvPr>
            <p:cNvSpPr txBox="1"/>
            <p:nvPr/>
          </p:nvSpPr>
          <p:spPr>
            <a:xfrm>
              <a:off x="5045513" y="2507282"/>
              <a:ext cx="1043749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1100" dirty="0"/>
                <a:t>Reactivation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85E3EE2-713B-1890-63A7-8BB716A2F6D5}"/>
                </a:ext>
              </a:extLst>
            </p:cNvPr>
            <p:cNvSpPr txBox="1"/>
            <p:nvPr/>
          </p:nvSpPr>
          <p:spPr>
            <a:xfrm>
              <a:off x="5112356" y="5952865"/>
              <a:ext cx="976906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1100" dirty="0"/>
                <a:t>stabilised risk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DE6FF00-95C2-2C2D-877E-76F65F9BEEAE}"/>
                </a:ext>
              </a:extLst>
            </p:cNvPr>
            <p:cNvSpPr txBox="1"/>
            <p:nvPr/>
          </p:nvSpPr>
          <p:spPr>
            <a:xfrm>
              <a:off x="4917135" y="3938340"/>
              <a:ext cx="1174911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1100" dirty="0"/>
                <a:t>Relapse, high risk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8B2B24D7-0246-BBDF-8176-4036F5509F15}"/>
                </a:ext>
              </a:extLst>
            </p:cNvPr>
            <p:cNvSpPr txBox="1"/>
            <p:nvPr/>
          </p:nvSpPr>
          <p:spPr>
            <a:xfrm>
              <a:off x="5424899" y="4943620"/>
              <a:ext cx="667146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1100" dirty="0"/>
                <a:t>low risk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771B884-DA87-7AC7-66FB-3E6B7F06CB85}"/>
              </a:ext>
            </a:extLst>
          </p:cNvPr>
          <p:cNvGrpSpPr/>
          <p:nvPr/>
        </p:nvGrpSpPr>
        <p:grpSpPr>
          <a:xfrm>
            <a:off x="6559843" y="79437"/>
            <a:ext cx="2560381" cy="6684536"/>
            <a:chOff x="6506541" y="81704"/>
            <a:chExt cx="2560381" cy="66845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Rectangle: Rounded Corners 175">
                  <a:extLst>
                    <a:ext uri="{FF2B5EF4-FFF2-40B4-BE49-F238E27FC236}">
                      <a16:creationId xmlns:a16="http://schemas.microsoft.com/office/drawing/2014/main" id="{FE9B4209-A10E-0E8F-2D42-21BF49EFE0E5}"/>
                    </a:ext>
                  </a:extLst>
                </p:cNvPr>
                <p:cNvSpPr/>
                <p:nvPr/>
              </p:nvSpPr>
              <p:spPr>
                <a:xfrm>
                  <a:off x="7020193" y="3985334"/>
                  <a:ext cx="664308" cy="629139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6" name="Rectangle: Rounded Corners 175">
                  <a:extLst>
                    <a:ext uri="{FF2B5EF4-FFF2-40B4-BE49-F238E27FC236}">
                      <a16:creationId xmlns:a16="http://schemas.microsoft.com/office/drawing/2014/main" id="{FE9B4209-A10E-0E8F-2D42-21BF49EFE0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0193" y="3985334"/>
                  <a:ext cx="664308" cy="629139"/>
                </a:xfrm>
                <a:prstGeom prst="round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Rectangle: Rounded Corners 176">
                  <a:extLst>
                    <a:ext uri="{FF2B5EF4-FFF2-40B4-BE49-F238E27FC236}">
                      <a16:creationId xmlns:a16="http://schemas.microsoft.com/office/drawing/2014/main" id="{2E9EF910-0773-3113-0463-E27DC103FEE1}"/>
                    </a:ext>
                  </a:extLst>
                </p:cNvPr>
                <p:cNvSpPr/>
                <p:nvPr/>
              </p:nvSpPr>
              <p:spPr>
                <a:xfrm>
                  <a:off x="7937536" y="2481369"/>
                  <a:ext cx="664308" cy="629139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7" name="Rectangle: Rounded Corners 176">
                  <a:extLst>
                    <a:ext uri="{FF2B5EF4-FFF2-40B4-BE49-F238E27FC236}">
                      <a16:creationId xmlns:a16="http://schemas.microsoft.com/office/drawing/2014/main" id="{2E9EF910-0773-3113-0463-E27DC103FE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7536" y="2481369"/>
                  <a:ext cx="664308" cy="629139"/>
                </a:xfrm>
                <a:prstGeom prst="round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Rectangle: Rounded Corners 177">
                  <a:extLst>
                    <a:ext uri="{FF2B5EF4-FFF2-40B4-BE49-F238E27FC236}">
                      <a16:creationId xmlns:a16="http://schemas.microsoft.com/office/drawing/2014/main" id="{F05DF31B-EF98-F410-A203-9BA4D23D391C}"/>
                    </a:ext>
                  </a:extLst>
                </p:cNvPr>
                <p:cNvSpPr/>
                <p:nvPr/>
              </p:nvSpPr>
              <p:spPr>
                <a:xfrm>
                  <a:off x="7937536" y="966009"/>
                  <a:ext cx="664308" cy="629139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8" name="Rectangle: Rounded Corners 177">
                  <a:extLst>
                    <a:ext uri="{FF2B5EF4-FFF2-40B4-BE49-F238E27FC236}">
                      <a16:creationId xmlns:a16="http://schemas.microsoft.com/office/drawing/2014/main" id="{F05DF31B-EF98-F410-A203-9BA4D23D39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7536" y="966009"/>
                  <a:ext cx="664308" cy="629139"/>
                </a:xfrm>
                <a:prstGeom prst="round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Rectangle: Rounded Corners 178">
                  <a:extLst>
                    <a:ext uri="{FF2B5EF4-FFF2-40B4-BE49-F238E27FC236}">
                      <a16:creationId xmlns:a16="http://schemas.microsoft.com/office/drawing/2014/main" id="{0EE07136-A289-112A-6A6E-F56E86194A20}"/>
                    </a:ext>
                  </a:extLst>
                </p:cNvPr>
                <p:cNvSpPr/>
                <p:nvPr/>
              </p:nvSpPr>
              <p:spPr>
                <a:xfrm>
                  <a:off x="7937536" y="5512088"/>
                  <a:ext cx="664308" cy="62913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9" name="Rectangle: Rounded Corners 178">
                  <a:extLst>
                    <a:ext uri="{FF2B5EF4-FFF2-40B4-BE49-F238E27FC236}">
                      <a16:creationId xmlns:a16="http://schemas.microsoft.com/office/drawing/2014/main" id="{0EE07136-A289-112A-6A6E-F56E86194A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7536" y="5512088"/>
                  <a:ext cx="664308" cy="629139"/>
                </a:xfrm>
                <a:prstGeom prst="round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C1AB99AF-FDEC-4BCC-76F1-78FB364A875C}"/>
                </a:ext>
              </a:extLst>
            </p:cNvPr>
            <p:cNvCxnSpPr>
              <a:cxnSpLocks/>
              <a:stCxn id="178" idx="2"/>
              <a:endCxn id="177" idx="0"/>
            </p:cNvCxnSpPr>
            <p:nvPr/>
          </p:nvCxnSpPr>
          <p:spPr>
            <a:xfrm>
              <a:off x="8269690" y="1595148"/>
              <a:ext cx="0" cy="8862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F0F2BD9D-F957-59F5-4C99-D720026CDE07}"/>
                </a:ext>
              </a:extLst>
            </p:cNvPr>
            <p:cNvCxnSpPr>
              <a:cxnSpLocks/>
              <a:endCxn id="176" idx="3"/>
            </p:cNvCxnSpPr>
            <p:nvPr/>
          </p:nvCxnSpPr>
          <p:spPr>
            <a:xfrm flipH="1">
              <a:off x="7684501" y="4299903"/>
              <a:ext cx="58518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3150C995-084E-5A41-4CE0-5B4C411C394F}"/>
                </a:ext>
              </a:extLst>
            </p:cNvPr>
            <p:cNvCxnSpPr>
              <a:cxnSpLocks/>
              <a:stCxn id="177" idx="2"/>
              <a:endCxn id="179" idx="0"/>
            </p:cNvCxnSpPr>
            <p:nvPr/>
          </p:nvCxnSpPr>
          <p:spPr>
            <a:xfrm>
              <a:off x="8269690" y="3110508"/>
              <a:ext cx="0" cy="24015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9" name="Connector: Elbow 198">
              <a:extLst>
                <a:ext uri="{FF2B5EF4-FFF2-40B4-BE49-F238E27FC236}">
                  <a16:creationId xmlns:a16="http://schemas.microsoft.com/office/drawing/2014/main" id="{7F23A766-6287-B42A-015E-2F27980CD2DF}"/>
                </a:ext>
              </a:extLst>
            </p:cNvPr>
            <p:cNvCxnSpPr>
              <a:cxnSpLocks/>
              <a:stCxn id="176" idx="2"/>
              <a:endCxn id="179" idx="1"/>
            </p:cNvCxnSpPr>
            <p:nvPr/>
          </p:nvCxnSpPr>
          <p:spPr>
            <a:xfrm rot="16200000" flipH="1">
              <a:off x="7038849" y="4927970"/>
              <a:ext cx="1212185" cy="585189"/>
            </a:xfrm>
            <a:prstGeom prst="bent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B886502-E84C-8950-2F27-A9B3BBC4B2E2}"/>
                </a:ext>
              </a:extLst>
            </p:cNvPr>
            <p:cNvSpPr txBox="1"/>
            <p:nvPr/>
          </p:nvSpPr>
          <p:spPr>
            <a:xfrm>
              <a:off x="7506339" y="1821782"/>
              <a:ext cx="763351" cy="430887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GB" sz="1100" dirty="0"/>
                <a:t>Symptom </a:t>
              </a:r>
            </a:p>
            <a:p>
              <a:pPr algn="ctr"/>
              <a:r>
                <a:rPr lang="en-GB" sz="1100" dirty="0"/>
                <a:t>onset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0998F4A3-7D6F-F081-EC0A-A5156CF4627A}"/>
                </a:ext>
              </a:extLst>
            </p:cNvPr>
            <p:cNvSpPr txBox="1"/>
            <p:nvPr/>
          </p:nvSpPr>
          <p:spPr>
            <a:xfrm>
              <a:off x="7355418" y="3239878"/>
              <a:ext cx="906018" cy="430887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GB" sz="1100" dirty="0"/>
                <a:t>Initial</a:t>
              </a:r>
            </a:p>
            <a:p>
              <a:pPr algn="ctr"/>
              <a:r>
                <a:rPr lang="en-GB" sz="1100" dirty="0"/>
                <a:t>care-seeking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7D919284-F329-CDD5-9D5B-4779DDF1FA1E}"/>
                </a:ext>
              </a:extLst>
            </p:cNvPr>
            <p:cNvSpPr txBox="1"/>
            <p:nvPr/>
          </p:nvSpPr>
          <p:spPr>
            <a:xfrm>
              <a:off x="6835833" y="5826657"/>
              <a:ext cx="906018" cy="430887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GB" sz="1100" dirty="0"/>
                <a:t>Repeat</a:t>
              </a:r>
            </a:p>
            <a:p>
              <a:pPr algn="ctr"/>
              <a:r>
                <a:rPr lang="en-GB" sz="1100" dirty="0"/>
                <a:t>care-seeking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3525E319-3CD7-B609-E1E9-F1940131952E}"/>
                </a:ext>
              </a:extLst>
            </p:cNvPr>
            <p:cNvSpPr txBox="1"/>
            <p:nvPr/>
          </p:nvSpPr>
          <p:spPr>
            <a:xfrm>
              <a:off x="8283970" y="4603792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TP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92E3636B-D8FA-E1DE-FBAF-1172FC6F21E3}"/>
                </a:ext>
              </a:extLst>
            </p:cNvPr>
            <p:cNvSpPr txBox="1"/>
            <p:nvPr/>
          </p:nvSpPr>
          <p:spPr>
            <a:xfrm>
              <a:off x="7807016" y="406145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FN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9331DC40-D720-BCDB-79B4-CABCFA56987A}"/>
                </a:ext>
              </a:extLst>
            </p:cNvPr>
            <p:cNvSpPr/>
            <p:nvPr/>
          </p:nvSpPr>
          <p:spPr>
            <a:xfrm>
              <a:off x="6534837" y="97684"/>
              <a:ext cx="2532085" cy="666855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3A2C9AAF-8542-A849-5D63-005B4A3500A3}"/>
                </a:ext>
              </a:extLst>
            </p:cNvPr>
            <p:cNvSpPr txBox="1"/>
            <p:nvPr/>
          </p:nvSpPr>
          <p:spPr>
            <a:xfrm>
              <a:off x="6506541" y="81704"/>
              <a:ext cx="2000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Routine healthcare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E1737AD-4C5C-2ED8-AF86-37DA5E0F03A6}"/>
              </a:ext>
            </a:extLst>
          </p:cNvPr>
          <p:cNvGrpSpPr/>
          <p:nvPr/>
        </p:nvGrpSpPr>
        <p:grpSpPr>
          <a:xfrm>
            <a:off x="9188185" y="86079"/>
            <a:ext cx="2869002" cy="2008118"/>
            <a:chOff x="9166815" y="95417"/>
            <a:chExt cx="2869002" cy="2008118"/>
          </a:xfrm>
        </p:grpSpPr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DAF6D59E-2FFD-DFA7-5C65-9E08AED59B6E}"/>
                </a:ext>
              </a:extLst>
            </p:cNvPr>
            <p:cNvGrpSpPr/>
            <p:nvPr/>
          </p:nvGrpSpPr>
          <p:grpSpPr>
            <a:xfrm>
              <a:off x="9345726" y="1004846"/>
              <a:ext cx="2361268" cy="629929"/>
              <a:chOff x="9345726" y="1004846"/>
              <a:chExt cx="2361268" cy="6299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Rectangle: Rounded Corners 210">
                    <a:extLst>
                      <a:ext uri="{FF2B5EF4-FFF2-40B4-BE49-F238E27FC236}">
                        <a16:creationId xmlns:a16="http://schemas.microsoft.com/office/drawing/2014/main" id="{D8DA3DB9-CD22-5AE5-41E5-42760A297A14}"/>
                      </a:ext>
                    </a:extLst>
                  </p:cNvPr>
                  <p:cNvSpPr/>
                  <p:nvPr/>
                </p:nvSpPr>
                <p:spPr>
                  <a:xfrm>
                    <a:off x="9345726" y="1005636"/>
                    <a:ext cx="1065666" cy="629139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a14:m>
                    <a:r>
                      <a:rPr lang="en-GB" dirty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a14:m>
                    <a:r>
                      <a:rPr lang="en-GB" dirty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oMath>
                    </a14:m>
                    <a:r>
                      <a:rPr lang="en-GB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211" name="Rectangle: Rounded Corners 210">
                    <a:extLst>
                      <a:ext uri="{FF2B5EF4-FFF2-40B4-BE49-F238E27FC236}">
                        <a16:creationId xmlns:a16="http://schemas.microsoft.com/office/drawing/2014/main" id="{D8DA3DB9-CD22-5AE5-41E5-42760A297A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45726" y="1005636"/>
                    <a:ext cx="1065666" cy="629139"/>
                  </a:xfrm>
                  <a:prstGeom prst="round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Rectangle: Rounded Corners 211">
                    <a:extLst>
                      <a:ext uri="{FF2B5EF4-FFF2-40B4-BE49-F238E27FC236}">
                        <a16:creationId xmlns:a16="http://schemas.microsoft.com/office/drawing/2014/main" id="{0A234B05-6DDC-DB1F-ADF9-D0AC0ED7876D}"/>
                      </a:ext>
                    </a:extLst>
                  </p:cNvPr>
                  <p:cNvSpPr/>
                  <p:nvPr/>
                </p:nvSpPr>
                <p:spPr>
                  <a:xfrm>
                    <a:off x="11042686" y="1004846"/>
                    <a:ext cx="664308" cy="629139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212" name="Rectangle: Rounded Corners 211">
                    <a:extLst>
                      <a:ext uri="{FF2B5EF4-FFF2-40B4-BE49-F238E27FC236}">
                        <a16:creationId xmlns:a16="http://schemas.microsoft.com/office/drawing/2014/main" id="{0A234B05-6DDC-DB1F-ADF9-D0AC0ED7876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42686" y="1004846"/>
                    <a:ext cx="664308" cy="629139"/>
                  </a:xfrm>
                  <a:prstGeom prst="round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8AFDC31-27A4-9AEB-31C5-58F313690D9E}"/>
                </a:ext>
              </a:extLst>
            </p:cNvPr>
            <p:cNvSpPr txBox="1"/>
            <p:nvPr/>
          </p:nvSpPr>
          <p:spPr>
            <a:xfrm>
              <a:off x="9166815" y="95417"/>
              <a:ext cx="164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MDU screening</a:t>
              </a:r>
              <a:endParaRPr lang="en-GB" b="1" dirty="0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048017BC-1BB6-B071-3C37-6525F20F95CE}"/>
                </a:ext>
              </a:extLst>
            </p:cNvPr>
            <p:cNvSpPr/>
            <p:nvPr/>
          </p:nvSpPr>
          <p:spPr>
            <a:xfrm>
              <a:off x="9166815" y="95417"/>
              <a:ext cx="2869002" cy="20081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5CB3ED2A-0738-A3A0-BA15-1758BBFBF425}"/>
                </a:ext>
              </a:extLst>
            </p:cNvPr>
            <p:cNvCxnSpPr>
              <a:cxnSpLocks/>
              <a:stCxn id="211" idx="3"/>
              <a:endCxn id="212" idx="1"/>
            </p:cNvCxnSpPr>
            <p:nvPr/>
          </p:nvCxnSpPr>
          <p:spPr>
            <a:xfrm flipV="1">
              <a:off x="10411392" y="1319416"/>
              <a:ext cx="631294" cy="7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A862E8F6-9E62-73C4-83DF-AB78A11A9C4F}"/>
              </a:ext>
            </a:extLst>
          </p:cNvPr>
          <p:cNvGrpSpPr/>
          <p:nvPr/>
        </p:nvGrpSpPr>
        <p:grpSpPr>
          <a:xfrm>
            <a:off x="9188186" y="2399189"/>
            <a:ext cx="2888564" cy="2012862"/>
            <a:chOff x="9166815" y="2197930"/>
            <a:chExt cx="2869002" cy="2012862"/>
          </a:xfrm>
        </p:grpSpPr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DDE8A0D6-7AA3-0809-EE65-F308B0D36F92}"/>
                </a:ext>
              </a:extLst>
            </p:cNvPr>
            <p:cNvGrpSpPr/>
            <p:nvPr/>
          </p:nvGrpSpPr>
          <p:grpSpPr>
            <a:xfrm>
              <a:off x="9345726" y="3068543"/>
              <a:ext cx="2361268" cy="629929"/>
              <a:chOff x="9345726" y="2923064"/>
              <a:chExt cx="2361268" cy="6299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Rectangle: Rounded Corners 216">
                    <a:extLst>
                      <a:ext uri="{FF2B5EF4-FFF2-40B4-BE49-F238E27FC236}">
                        <a16:creationId xmlns:a16="http://schemas.microsoft.com/office/drawing/2014/main" id="{5327AD57-CEE9-B55B-3E86-897B7EDF84F0}"/>
                      </a:ext>
                    </a:extLst>
                  </p:cNvPr>
                  <p:cNvSpPr/>
                  <p:nvPr/>
                </p:nvSpPr>
                <p:spPr>
                  <a:xfrm>
                    <a:off x="9345726" y="2923854"/>
                    <a:ext cx="1065666" cy="629139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a14:m>
                    <a:r>
                      <a:rPr lang="en-GB" dirty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oMath>
                    </a14:m>
                    <a:r>
                      <a:rPr lang="en-GB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217" name="Rectangle: Rounded Corners 216">
                    <a:extLst>
                      <a:ext uri="{FF2B5EF4-FFF2-40B4-BE49-F238E27FC236}">
                        <a16:creationId xmlns:a16="http://schemas.microsoft.com/office/drawing/2014/main" id="{5327AD57-CEE9-B55B-3E86-897B7EDF84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45726" y="2923854"/>
                    <a:ext cx="1065666" cy="629139"/>
                  </a:xfrm>
                  <a:prstGeom prst="round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Rectangle: Rounded Corners 217">
                    <a:extLst>
                      <a:ext uri="{FF2B5EF4-FFF2-40B4-BE49-F238E27FC236}">
                        <a16:creationId xmlns:a16="http://schemas.microsoft.com/office/drawing/2014/main" id="{1CDE0589-8036-7A70-79F6-7B7FB200110E}"/>
                      </a:ext>
                    </a:extLst>
                  </p:cNvPr>
                  <p:cNvSpPr/>
                  <p:nvPr/>
                </p:nvSpPr>
                <p:spPr>
                  <a:xfrm>
                    <a:off x="11042686" y="2923064"/>
                    <a:ext cx="664308" cy="629139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218" name="Rectangle: Rounded Corners 217">
                    <a:extLst>
                      <a:ext uri="{FF2B5EF4-FFF2-40B4-BE49-F238E27FC236}">
                        <a16:creationId xmlns:a16="http://schemas.microsoft.com/office/drawing/2014/main" id="{1CDE0589-8036-7A70-79F6-7B7FB200110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42686" y="2923064"/>
                    <a:ext cx="664308" cy="629139"/>
                  </a:xfrm>
                  <a:prstGeom prst="round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6F3FD319-1A00-DE46-D617-393D8A27FCE9}"/>
                </a:ext>
              </a:extLst>
            </p:cNvPr>
            <p:cNvSpPr txBox="1"/>
            <p:nvPr/>
          </p:nvSpPr>
          <p:spPr>
            <a:xfrm>
              <a:off x="9196099" y="2197930"/>
              <a:ext cx="2006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Door-to-door screening</a:t>
              </a:r>
              <a:endParaRPr lang="en-GB" b="1" dirty="0"/>
            </a:p>
          </p:txBody>
        </p: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AB6670CE-0E79-4990-B8CF-C4C631E55315}"/>
                </a:ext>
              </a:extLst>
            </p:cNvPr>
            <p:cNvCxnSpPr>
              <a:cxnSpLocks/>
              <a:stCxn id="217" idx="3"/>
              <a:endCxn id="218" idx="1"/>
            </p:cNvCxnSpPr>
            <p:nvPr/>
          </p:nvCxnSpPr>
          <p:spPr>
            <a:xfrm flipV="1">
              <a:off x="10411392" y="3383113"/>
              <a:ext cx="631294" cy="7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AAFDD677-6353-C0E0-4A85-30E1C21C830E}"/>
                </a:ext>
              </a:extLst>
            </p:cNvPr>
            <p:cNvSpPr/>
            <p:nvPr/>
          </p:nvSpPr>
          <p:spPr>
            <a:xfrm>
              <a:off x="9166815" y="2202674"/>
              <a:ext cx="2869002" cy="20081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396947C5-276A-4359-5DD4-6CE735A2B5AB}"/>
              </a:ext>
            </a:extLst>
          </p:cNvPr>
          <p:cNvGrpSpPr/>
          <p:nvPr/>
        </p:nvGrpSpPr>
        <p:grpSpPr>
          <a:xfrm>
            <a:off x="9188186" y="4717043"/>
            <a:ext cx="2888564" cy="2036202"/>
            <a:chOff x="9175012" y="4271819"/>
            <a:chExt cx="2869002" cy="2036202"/>
          </a:xfrm>
        </p:grpSpPr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6C2B2EAF-093E-87FB-02B9-F7B977B64807}"/>
                </a:ext>
              </a:extLst>
            </p:cNvPr>
            <p:cNvGrpSpPr/>
            <p:nvPr/>
          </p:nvGrpSpPr>
          <p:grpSpPr>
            <a:xfrm>
              <a:off x="9345726" y="5132240"/>
              <a:ext cx="2361268" cy="629929"/>
              <a:chOff x="9345726" y="5132240"/>
              <a:chExt cx="2361268" cy="6299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Rectangle: Rounded Corners 214">
                    <a:extLst>
                      <a:ext uri="{FF2B5EF4-FFF2-40B4-BE49-F238E27FC236}">
                        <a16:creationId xmlns:a16="http://schemas.microsoft.com/office/drawing/2014/main" id="{2E4A7D53-8A3F-4CF7-08E8-C78562734FD2}"/>
                      </a:ext>
                    </a:extLst>
                  </p:cNvPr>
                  <p:cNvSpPr/>
                  <p:nvPr/>
                </p:nvSpPr>
                <p:spPr>
                  <a:xfrm>
                    <a:off x="9345726" y="5133030"/>
                    <a:ext cx="1065666" cy="629139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a14:m>
                    <a:r>
                      <a:rPr lang="en-GB" dirty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a14:m>
                    <a:r>
                      <a:rPr lang="en-GB" dirty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oMath>
                    </a14:m>
                    <a:r>
                      <a:rPr lang="en-GB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215" name="Rectangle: Rounded Corners 214">
                    <a:extLst>
                      <a:ext uri="{FF2B5EF4-FFF2-40B4-BE49-F238E27FC236}">
                        <a16:creationId xmlns:a16="http://schemas.microsoft.com/office/drawing/2014/main" id="{2E4A7D53-8A3F-4CF7-08E8-C78562734FD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45726" y="5133030"/>
                    <a:ext cx="1065666" cy="629139"/>
                  </a:xfrm>
                  <a:prstGeom prst="round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" name="Rectangle: Rounded Corners 215">
                    <a:extLst>
                      <a:ext uri="{FF2B5EF4-FFF2-40B4-BE49-F238E27FC236}">
                        <a16:creationId xmlns:a16="http://schemas.microsoft.com/office/drawing/2014/main" id="{8DC2C541-FCA9-4203-B796-B3F9AF1B8645}"/>
                      </a:ext>
                    </a:extLst>
                  </p:cNvPr>
                  <p:cNvSpPr/>
                  <p:nvPr/>
                </p:nvSpPr>
                <p:spPr>
                  <a:xfrm>
                    <a:off x="11042686" y="5132240"/>
                    <a:ext cx="664308" cy="629139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216" name="Rectangle: Rounded Corners 215">
                    <a:extLst>
                      <a:ext uri="{FF2B5EF4-FFF2-40B4-BE49-F238E27FC236}">
                        <a16:creationId xmlns:a16="http://schemas.microsoft.com/office/drawing/2014/main" id="{8DC2C541-FCA9-4203-B796-B3F9AF1B86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42686" y="5132240"/>
                    <a:ext cx="664308" cy="629139"/>
                  </a:xfrm>
                  <a:prstGeom prst="round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7CED358C-61C0-B7C4-6C69-BFB8B9006F9B}"/>
                </a:ext>
              </a:extLst>
            </p:cNvPr>
            <p:cNvSpPr txBox="1"/>
            <p:nvPr/>
          </p:nvSpPr>
          <p:spPr>
            <a:xfrm>
              <a:off x="9175012" y="4271819"/>
              <a:ext cx="201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Vulnerability-led screening</a:t>
              </a:r>
              <a:endParaRPr lang="en-GB" b="1" dirty="0"/>
            </a:p>
          </p:txBody>
        </p: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18CF4F98-F50E-5ED6-E815-0E27CD8679D8}"/>
                </a:ext>
              </a:extLst>
            </p:cNvPr>
            <p:cNvCxnSpPr>
              <a:cxnSpLocks/>
              <a:stCxn id="215" idx="3"/>
              <a:endCxn id="216" idx="1"/>
            </p:cNvCxnSpPr>
            <p:nvPr/>
          </p:nvCxnSpPr>
          <p:spPr>
            <a:xfrm flipV="1">
              <a:off x="10411392" y="5446810"/>
              <a:ext cx="631294" cy="7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3FD6CF93-F90D-2ADF-43CB-B140D96518F1}"/>
                </a:ext>
              </a:extLst>
            </p:cNvPr>
            <p:cNvSpPr/>
            <p:nvPr/>
          </p:nvSpPr>
          <p:spPr>
            <a:xfrm>
              <a:off x="9175012" y="4299903"/>
              <a:ext cx="2869002" cy="20081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C7C24288-1E9F-5B10-E91E-3CA49C8E4EB8}"/>
                  </a:ext>
                </a:extLst>
              </p:cNvPr>
              <p:cNvSpPr/>
              <p:nvPr/>
            </p:nvSpPr>
            <p:spPr>
              <a:xfrm>
                <a:off x="3144808" y="682033"/>
                <a:ext cx="295670" cy="296208"/>
              </a:xfrm>
              <a:prstGeom prst="roundRect">
                <a:avLst/>
              </a:prstGeom>
              <a:ln w="38100" cmpd="dbl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C7C24288-1E9F-5B10-E91E-3CA49C8E4E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808" y="682033"/>
                <a:ext cx="295670" cy="296208"/>
              </a:xfrm>
              <a:prstGeom prst="roundRect">
                <a:avLst/>
              </a:prstGeom>
              <a:blipFill>
                <a:blip r:embed="rId25"/>
                <a:stretch>
                  <a:fillRect l="-1852"/>
                </a:stretch>
              </a:blipFill>
              <a:ln w="38100" cmpd="dbl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732B7BE7-76DC-4262-8C01-B33B5F687EB8}"/>
                  </a:ext>
                </a:extLst>
              </p:cNvPr>
              <p:cNvSpPr/>
              <p:nvPr/>
            </p:nvSpPr>
            <p:spPr>
              <a:xfrm>
                <a:off x="3143232" y="3359943"/>
                <a:ext cx="295670" cy="308555"/>
              </a:xfrm>
              <a:prstGeom prst="roundRect">
                <a:avLst/>
              </a:prstGeom>
              <a:ln w="38100" cmpd="dbl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732B7BE7-76DC-4262-8C01-B33B5F687E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32" y="3359943"/>
                <a:ext cx="295670" cy="308555"/>
              </a:xfrm>
              <a:prstGeom prst="roundRect">
                <a:avLst/>
              </a:prstGeom>
              <a:blipFill>
                <a:blip r:embed="rId26"/>
                <a:stretch>
                  <a:fillRect l="-5556"/>
                </a:stretch>
              </a:blipFill>
              <a:ln w="38100" cmpd="dbl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98AE7F6-B9E4-92BA-A392-E4F3615B6E68}"/>
                  </a:ext>
                </a:extLst>
              </p:cNvPr>
              <p:cNvSpPr/>
              <p:nvPr/>
            </p:nvSpPr>
            <p:spPr>
              <a:xfrm>
                <a:off x="6657700" y="684394"/>
                <a:ext cx="297281" cy="311114"/>
              </a:xfrm>
              <a:prstGeom prst="roundRect">
                <a:avLst/>
              </a:prstGeom>
              <a:ln w="38100" cmpd="dbl">
                <a:miter lim="800000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98AE7F6-B9E4-92BA-A392-E4F3615B6E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700" y="684394"/>
                <a:ext cx="297281" cy="311114"/>
              </a:xfrm>
              <a:prstGeom prst="roundRect">
                <a:avLst/>
              </a:prstGeom>
              <a:blipFill>
                <a:blip r:embed="rId27"/>
                <a:stretch>
                  <a:fillRect/>
                </a:stretch>
              </a:blipFill>
              <a:ln w="38100" cmpd="dbl">
                <a:miter lim="800000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34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6BE1D5-08A4-61FC-BD46-31B109826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1" y="66764"/>
            <a:ext cx="11979678" cy="67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237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F5528D-7BEC-ABCD-DF80-CFF6F7ACA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067" y="403550"/>
            <a:ext cx="8067866" cy="6050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A3BD4C-DDC6-DF67-41C9-DFE2CD589E13}"/>
              </a:ext>
            </a:extLst>
          </p:cNvPr>
          <p:cNvSpPr txBox="1"/>
          <p:nvPr/>
        </p:nvSpPr>
        <p:spPr>
          <a:xfrm>
            <a:off x="524933" y="524933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Figure 2</a:t>
            </a:r>
          </a:p>
        </p:txBody>
      </p:sp>
    </p:spTree>
    <p:extLst>
      <p:ext uri="{BB962C8B-B14F-4D97-AF65-F5344CB8AC3E}">
        <p14:creationId xmlns:p14="http://schemas.microsoft.com/office/powerpoint/2010/main" val="182089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252BD7-E385-4341-6E8C-5D547A8AE9B9}"/>
              </a:ext>
            </a:extLst>
          </p:cNvPr>
          <p:cNvSpPr txBox="1"/>
          <p:nvPr/>
        </p:nvSpPr>
        <p:spPr>
          <a:xfrm>
            <a:off x="524933" y="524933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Figure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2FAA0-0D66-9F7A-95BF-6CF82D206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19" y="1183732"/>
            <a:ext cx="5476962" cy="410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74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D6AA38-E6BD-326B-A075-188537932D7F}"/>
              </a:ext>
            </a:extLst>
          </p:cNvPr>
          <p:cNvSpPr txBox="1"/>
          <p:nvPr/>
        </p:nvSpPr>
        <p:spPr>
          <a:xfrm>
            <a:off x="524933" y="524933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Figure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93C43B-AE77-CE0B-83A1-C80346F36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19" y="1375139"/>
            <a:ext cx="5476962" cy="410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42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C39F84-5795-11D2-C5D9-B6232F1A6FBF}"/>
              </a:ext>
            </a:extLst>
          </p:cNvPr>
          <p:cNvSpPr txBox="1"/>
          <p:nvPr/>
        </p:nvSpPr>
        <p:spPr>
          <a:xfrm>
            <a:off x="524933" y="524933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Figure 5</a:t>
            </a:r>
          </a:p>
        </p:txBody>
      </p:sp>
    </p:spTree>
    <p:extLst>
      <p:ext uri="{BB962C8B-B14F-4D97-AF65-F5344CB8AC3E}">
        <p14:creationId xmlns:p14="http://schemas.microsoft.com/office/powerpoint/2010/main" val="2934095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4FB520-62D4-DF40-743B-8228FEBE06B5}"/>
              </a:ext>
            </a:extLst>
          </p:cNvPr>
          <p:cNvSpPr txBox="1"/>
          <p:nvPr/>
        </p:nvSpPr>
        <p:spPr>
          <a:xfrm>
            <a:off x="524933" y="524933"/>
            <a:ext cx="104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Figure S1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047C4D-BA88-7AC0-F901-0C32C3974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5" y="0"/>
            <a:ext cx="6000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43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95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Ku, Chu-Chang</dc:creator>
  <cp:lastModifiedBy>Ku, Chu-Chang</cp:lastModifiedBy>
  <cp:revision>2</cp:revision>
  <dcterms:created xsi:type="dcterms:W3CDTF">2022-09-12T19:34:55Z</dcterms:created>
  <dcterms:modified xsi:type="dcterms:W3CDTF">2022-09-22T10:22:04Z</dcterms:modified>
</cp:coreProperties>
</file>