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57E0-9B5D-FBD1-3F96-70C3A87E9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811CE-5B9D-320A-D8B8-E3E90E030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C72E-7119-FF2B-192D-D16A2B41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A09-C006-4380-9EF1-D2408D99504D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3571-E57B-D665-C4BF-841F7277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60BB-51D0-2C1E-D827-F1AC2C41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70D1-2AF2-4FFA-AFC8-773BF3EBE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18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37D5-C554-8286-2420-A5FC90D5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F94AA-C946-85F0-AD89-FA8338BDB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A5BD-A621-A4E9-6EA3-614A63BB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A09-C006-4380-9EF1-D2408D99504D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CEFF-E3E6-C772-4112-65445D59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6AFF-2484-2C6D-3CDC-437410A9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70D1-2AF2-4FFA-AFC8-773BF3EBE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F03FE-08FD-7176-C914-59CE0A956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39C4D-741D-23C9-3065-2EE2A583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B620-988E-BFC1-37B3-CFE5151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A09-C006-4380-9EF1-D2408D99504D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E0CD0-D695-DDE6-0EA9-44D71920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AD7D-1056-9DDA-1D30-B6D3D2E8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70D1-2AF2-4FFA-AFC8-773BF3EBE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5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8201-E685-C06E-7D44-087A2AFF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90401-C101-D860-1716-487294BB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009FC-D618-B801-5254-6C9440A4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A09-C006-4380-9EF1-D2408D99504D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4904-A64D-8B3F-191A-8831C5E2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7C4A-3EE9-9CC2-5E00-9DC0116E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70D1-2AF2-4FFA-AFC8-773BF3EBE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7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D2FD-3A00-8D9F-BF94-56A3D45D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FE14F-4890-F277-A646-458F7F5A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DFCC-3977-E972-CF97-D49CAE8F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A09-C006-4380-9EF1-D2408D99504D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B3CC9-6DCF-75A3-783E-35DA97AB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A4EC-8A57-B627-3034-E252E2F3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70D1-2AF2-4FFA-AFC8-773BF3EBE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59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1D81-26DE-94CD-9D9B-19B0EE56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C245-0ACE-6F1F-0C59-3796B9041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15FDC-FC48-0593-6E4B-9C880D55E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2306D-5113-5938-6BBF-7748C41B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A09-C006-4380-9EF1-D2408D99504D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4041-7B83-3714-12A3-8921075F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9A57E-2CF0-E3EF-1BD8-11C997AA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70D1-2AF2-4FFA-AFC8-773BF3EBE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58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BA4A-19C1-AEC5-DD20-5219103A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552B-924E-FF3C-A26A-5BBEA167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982F8-7703-D9AF-71AC-6DBAFBDE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90DD9-DFE6-8839-AE57-897EA0029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7ED31-8872-D96A-0AFE-3F73325B2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C4ABD-A2D1-0532-CF47-0836ECF6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A09-C006-4380-9EF1-D2408D99504D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B7149-A636-3AF7-D1BF-6412327A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32C38-E460-9EB4-FF83-2C269AC3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70D1-2AF2-4FFA-AFC8-773BF3EBE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83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B7D6-0E82-5F83-9428-6097123D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937B5-A314-A66E-DBE1-C935DBB6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A09-C006-4380-9EF1-D2408D99504D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D14D-56AB-83E8-66B7-B7D772CE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410D-1530-1824-6C73-16378D52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70D1-2AF2-4FFA-AFC8-773BF3EBE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519DD-25BD-743B-AC27-89C42E4D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A09-C006-4380-9EF1-D2408D99504D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1B3F6-9676-FE00-B844-F8143117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9B591-6F03-AFEB-48C9-988F5C73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70D1-2AF2-4FFA-AFC8-773BF3EBE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6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AC38-2E0A-277B-3953-6C62F4B9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2C9B-020A-8B1D-544E-E09C57499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3BAB-6D16-25A2-B8A3-BBF2A9831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0AD04-2712-D4F7-A188-C7ED1FB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A09-C006-4380-9EF1-D2408D99504D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72867-BD31-F827-A62C-09D3A6E1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AB5E-A522-9076-0EB5-3DA98786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70D1-2AF2-4FFA-AFC8-773BF3EBE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1D39-EEA7-2ECD-3B94-8C007CA1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AF1A9-0A4F-CB77-3933-E3E851F72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C7814-8B32-5277-EA68-2E3F724B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9CBDD-F1E7-AA73-1B55-61D52CE5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A09-C006-4380-9EF1-D2408D99504D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EC059-AB06-F9D8-C0A6-B3F1B79E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76DBD-83FB-A0E3-2EB8-711F1453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70D1-2AF2-4FFA-AFC8-773BF3EBE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02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B7A98-75A2-1637-B4CB-F0552D51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7E07-3B22-C531-F7B9-A4C5395C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F3D8E-E8AE-32B1-D83E-A5BEDDC61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BA09-C006-4380-9EF1-D2408D99504D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08EF3-0B8F-53D3-E5FC-F50C0373D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1D73A-0443-8487-B4E9-071EE30FB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70D1-2AF2-4FFA-AFC8-773BF3EBE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29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9032-76E3-2EDA-377B-50A59814B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39D3B-6417-4AF8-3502-7358AF315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93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E6FD-CFF6-AFC7-9EB0-C68915CB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to check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539B3-51FC-928E-E863-0F427953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2019 case notification, 2020, or 2021</a:t>
            </a:r>
          </a:p>
          <a:p>
            <a:r>
              <a:rPr lang="en-US" dirty="0"/>
              <a:t>Aligning to pr(</a:t>
            </a:r>
            <a:r>
              <a:rPr lang="en-US" dirty="0" err="1"/>
              <a:t>Asym</a:t>
            </a:r>
            <a:r>
              <a:rPr lang="en-US" dirty="0"/>
              <a:t>) or rate of symptom onset</a:t>
            </a:r>
          </a:p>
          <a:p>
            <a:r>
              <a:rPr lang="en-US" dirty="0"/>
              <a:t>Private sector engagement % (50</a:t>
            </a:r>
            <a:r>
              <a:rPr lang="en-US"/>
              <a:t>% currently)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39B2-D3D5-A675-E16B-8CF0547F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AEB3-5824-A8BC-09DF-F0041F00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India TB report, 2020 (2019 estimates)</a:t>
            </a:r>
          </a:p>
          <a:p>
            <a:pPr lvl="1"/>
            <a:r>
              <a:rPr lang="en-GB" dirty="0"/>
              <a:t>Case notification by sector</a:t>
            </a:r>
          </a:p>
          <a:p>
            <a:pPr lvl="1"/>
            <a:r>
              <a:rPr lang="en-GB" dirty="0"/>
              <a:t>Treatment initialisation by sector</a:t>
            </a:r>
          </a:p>
          <a:p>
            <a:pPr lvl="1"/>
            <a:r>
              <a:rPr lang="en-GB" dirty="0"/>
              <a:t>Treatment outcome by sector</a:t>
            </a:r>
          </a:p>
          <a:p>
            <a:r>
              <a:rPr lang="en-GB" dirty="0"/>
              <a:t>TB prevalence survey, India</a:t>
            </a:r>
          </a:p>
          <a:p>
            <a:pPr lvl="1"/>
            <a:r>
              <a:rPr lang="en-GB" dirty="0"/>
              <a:t>TB prevalence by state</a:t>
            </a:r>
          </a:p>
          <a:p>
            <a:pPr lvl="1"/>
            <a:r>
              <a:rPr lang="en-GB" dirty="0"/>
              <a:t>Care seeking behaviour for people with TB symptoms</a:t>
            </a:r>
          </a:p>
          <a:p>
            <a:r>
              <a:rPr lang="en-GB" dirty="0"/>
              <a:t>Treatment-month by private and public sectors, </a:t>
            </a:r>
            <a:r>
              <a:rPr lang="en-GB" sz="1800" dirty="0"/>
              <a:t>Arinaminpathy et al. 2019</a:t>
            </a:r>
            <a:endParaRPr lang="en-GB" dirty="0"/>
          </a:p>
          <a:p>
            <a:r>
              <a:rPr lang="en-GB" dirty="0"/>
              <a:t>Patient pathway analysis, Chennai, </a:t>
            </a:r>
            <a:r>
              <a:rPr lang="en-GB" sz="1800" dirty="0" err="1"/>
              <a:t>Muniyandi</a:t>
            </a:r>
            <a:r>
              <a:rPr lang="en-GB" sz="1800" dirty="0"/>
              <a:t> et al. 2020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15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A0FB92E-5836-3596-8788-4C71A7937F13}"/>
              </a:ext>
            </a:extLst>
          </p:cNvPr>
          <p:cNvGrpSpPr/>
          <p:nvPr/>
        </p:nvGrpSpPr>
        <p:grpSpPr>
          <a:xfrm>
            <a:off x="3450287" y="5487065"/>
            <a:ext cx="3454399" cy="1060331"/>
            <a:chOff x="6307016" y="5487065"/>
            <a:chExt cx="3454399" cy="10603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9030D58-8880-1DEF-2674-749F0C5415C5}"/>
                </a:ext>
              </a:extLst>
            </p:cNvPr>
            <p:cNvSpPr/>
            <p:nvPr/>
          </p:nvSpPr>
          <p:spPr>
            <a:xfrm>
              <a:off x="6307016" y="5487065"/>
              <a:ext cx="3454399" cy="1060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5588F0-3AE5-CF50-9B5F-3223FF5DEFB5}"/>
                </a:ext>
              </a:extLst>
            </p:cNvPr>
            <p:cNvSpPr/>
            <p:nvPr/>
          </p:nvSpPr>
          <p:spPr>
            <a:xfrm>
              <a:off x="6369540" y="5619430"/>
              <a:ext cx="1031631" cy="81280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Public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F3080C-E5EA-B285-D86B-455BED7FB6F1}"/>
                </a:ext>
              </a:extLst>
            </p:cNvPr>
            <p:cNvSpPr/>
            <p:nvPr/>
          </p:nvSpPr>
          <p:spPr>
            <a:xfrm>
              <a:off x="7510586" y="5619430"/>
              <a:ext cx="1031631" cy="81280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Engaged private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394535-1BF3-9C8F-DFCD-DD29BB9D7F94}"/>
                </a:ext>
              </a:extLst>
            </p:cNvPr>
            <p:cNvSpPr/>
            <p:nvPr/>
          </p:nvSpPr>
          <p:spPr>
            <a:xfrm>
              <a:off x="8675079" y="5619430"/>
              <a:ext cx="1031631" cy="81280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Private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B6FD1C-9E04-7AC0-666A-0BB8509B0199}"/>
              </a:ext>
            </a:extLst>
          </p:cNvPr>
          <p:cNvCxnSpPr>
            <a:cxnSpLocks/>
          </p:cNvCxnSpPr>
          <p:nvPr/>
        </p:nvCxnSpPr>
        <p:spPr>
          <a:xfrm>
            <a:off x="2895393" y="85969"/>
            <a:ext cx="0" cy="6614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7E8A4-C4BD-A6FE-9393-E2C6DA5E68F5}"/>
              </a:ext>
            </a:extLst>
          </p:cNvPr>
          <p:cNvSpPr/>
          <p:nvPr/>
        </p:nvSpPr>
        <p:spPr>
          <a:xfrm>
            <a:off x="4464332" y="1320885"/>
            <a:ext cx="1418487" cy="812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Symptom ignored </a:t>
            </a:r>
          </a:p>
          <a:p>
            <a:pPr algn="ctr"/>
            <a:r>
              <a:rPr lang="en-GB" dirty="0"/>
              <a:t>(S)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227BE1-3878-0F48-0755-FA83069FDB02}"/>
              </a:ext>
            </a:extLst>
          </p:cNvPr>
          <p:cNvSpPr/>
          <p:nvPr/>
        </p:nvSpPr>
        <p:spPr>
          <a:xfrm>
            <a:off x="4464332" y="2423405"/>
            <a:ext cx="1418487" cy="812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Before consultation</a:t>
            </a:r>
          </a:p>
          <a:p>
            <a:pPr algn="ctr"/>
            <a:r>
              <a:rPr lang="en-GB" dirty="0"/>
              <a:t>(C)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20F64D-87A3-6305-AB88-F3C3DC653BB4}"/>
              </a:ext>
            </a:extLst>
          </p:cNvPr>
          <p:cNvSpPr/>
          <p:nvPr/>
        </p:nvSpPr>
        <p:spPr>
          <a:xfrm>
            <a:off x="4464332" y="212081"/>
            <a:ext cx="1418487" cy="812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Sub-clinical (A)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A5F8080-2C81-62C4-739B-21ADE2A7EB4B}"/>
              </a:ext>
            </a:extLst>
          </p:cNvPr>
          <p:cNvSpPr/>
          <p:nvPr/>
        </p:nvSpPr>
        <p:spPr>
          <a:xfrm rot="5400000">
            <a:off x="5075698" y="1042757"/>
            <a:ext cx="195755" cy="2602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EF9F8A0-79D9-EF36-AA01-32F1DA06168E}"/>
              </a:ext>
            </a:extLst>
          </p:cNvPr>
          <p:cNvSpPr/>
          <p:nvPr/>
        </p:nvSpPr>
        <p:spPr>
          <a:xfrm rot="5400000">
            <a:off x="5075698" y="2161748"/>
            <a:ext cx="195755" cy="23372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4AC61F3-C536-57F1-A16D-189BEF4F94BB}"/>
              </a:ext>
            </a:extLst>
          </p:cNvPr>
          <p:cNvSpPr/>
          <p:nvPr/>
        </p:nvSpPr>
        <p:spPr>
          <a:xfrm rot="5400000">
            <a:off x="5075698" y="3245704"/>
            <a:ext cx="195755" cy="23372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C5A77B4-6136-229A-CD61-BCA646CAE265}"/>
              </a:ext>
            </a:extLst>
          </p:cNvPr>
          <p:cNvSpPr/>
          <p:nvPr/>
        </p:nvSpPr>
        <p:spPr>
          <a:xfrm rot="5400000">
            <a:off x="5079608" y="5234649"/>
            <a:ext cx="195755" cy="23372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72810F-301A-B748-FF7A-3936F389D4EA}"/>
              </a:ext>
            </a:extLst>
          </p:cNvPr>
          <p:cNvGrpSpPr/>
          <p:nvPr/>
        </p:nvGrpSpPr>
        <p:grpSpPr>
          <a:xfrm>
            <a:off x="3450287" y="3490180"/>
            <a:ext cx="3454399" cy="1730497"/>
            <a:chOff x="6307016" y="3490180"/>
            <a:chExt cx="3454399" cy="17304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2A4D80-2537-C201-55B4-C132E77E3D13}"/>
                </a:ext>
              </a:extLst>
            </p:cNvPr>
            <p:cNvSpPr/>
            <p:nvPr/>
          </p:nvSpPr>
          <p:spPr>
            <a:xfrm>
              <a:off x="6307016" y="3490180"/>
              <a:ext cx="3454399" cy="173049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6FB1B-A2E6-C3CB-ECB5-99F0D4391D96}"/>
                </a:ext>
              </a:extLst>
            </p:cNvPr>
            <p:cNvSpPr/>
            <p:nvPr/>
          </p:nvSpPr>
          <p:spPr>
            <a:xfrm>
              <a:off x="6369540" y="4291620"/>
              <a:ext cx="1031631" cy="81280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Public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DA39E-84DE-1060-C52E-FAC61CE510B5}"/>
                </a:ext>
              </a:extLst>
            </p:cNvPr>
            <p:cNvSpPr/>
            <p:nvPr/>
          </p:nvSpPr>
          <p:spPr>
            <a:xfrm>
              <a:off x="7510585" y="3534504"/>
              <a:ext cx="1031631" cy="81280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Engaged private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F5EF91-9482-0F81-875F-79F10049D648}"/>
                </a:ext>
              </a:extLst>
            </p:cNvPr>
            <p:cNvSpPr/>
            <p:nvPr/>
          </p:nvSpPr>
          <p:spPr>
            <a:xfrm>
              <a:off x="8675079" y="4347305"/>
              <a:ext cx="1031631" cy="81280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Private</a:t>
              </a:r>
            </a:p>
          </p:txBody>
        </p:sp>
        <p:sp>
          <p:nvSpPr>
            <p:cNvPr id="25" name="Arrow: Up-Down 24">
              <a:extLst>
                <a:ext uri="{FF2B5EF4-FFF2-40B4-BE49-F238E27FC236}">
                  <a16:creationId xmlns:a16="http://schemas.microsoft.com/office/drawing/2014/main" id="{8A0EA216-92C8-5FEA-ABB9-6B2742D3595D}"/>
                </a:ext>
              </a:extLst>
            </p:cNvPr>
            <p:cNvSpPr/>
            <p:nvPr/>
          </p:nvSpPr>
          <p:spPr>
            <a:xfrm rot="7554845">
              <a:off x="8828879" y="3566598"/>
              <a:ext cx="148488" cy="648603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row: Up-Down 25">
              <a:extLst>
                <a:ext uri="{FF2B5EF4-FFF2-40B4-BE49-F238E27FC236}">
                  <a16:creationId xmlns:a16="http://schemas.microsoft.com/office/drawing/2014/main" id="{326C1ECF-BBCB-C996-7BA6-4187F93E9956}"/>
                </a:ext>
              </a:extLst>
            </p:cNvPr>
            <p:cNvSpPr/>
            <p:nvPr/>
          </p:nvSpPr>
          <p:spPr>
            <a:xfrm rot="2963640">
              <a:off x="7087101" y="3566598"/>
              <a:ext cx="148488" cy="648603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row: Up-Down 26">
              <a:extLst>
                <a:ext uri="{FF2B5EF4-FFF2-40B4-BE49-F238E27FC236}">
                  <a16:creationId xmlns:a16="http://schemas.microsoft.com/office/drawing/2014/main" id="{D5BDCCF8-AF94-2D5F-DBF9-0EF4C9A26BB7}"/>
                </a:ext>
              </a:extLst>
            </p:cNvPr>
            <p:cNvSpPr/>
            <p:nvPr/>
          </p:nvSpPr>
          <p:spPr>
            <a:xfrm rot="5400000">
              <a:off x="7963882" y="4424443"/>
              <a:ext cx="148488" cy="648603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418D104-D97F-BD19-2FBD-958C193C205E}"/>
              </a:ext>
            </a:extLst>
          </p:cNvPr>
          <p:cNvSpPr txBox="1"/>
          <p:nvPr/>
        </p:nvSpPr>
        <p:spPr>
          <a:xfrm>
            <a:off x="725972" y="218371"/>
            <a:ext cx="17226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/>
              <a:t>Pre-healthcare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23C490-33CF-968D-621E-055795242F32}"/>
              </a:ext>
            </a:extLst>
          </p:cNvPr>
          <p:cNvSpPr txBox="1"/>
          <p:nvPr/>
        </p:nvSpPr>
        <p:spPr>
          <a:xfrm>
            <a:off x="797754" y="3504713"/>
            <a:ext cx="15790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/>
              <a:t>Pre-diagnosis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C6C53-443C-DD18-4D4A-2D9C65B141D2}"/>
              </a:ext>
            </a:extLst>
          </p:cNvPr>
          <p:cNvSpPr txBox="1"/>
          <p:nvPr/>
        </p:nvSpPr>
        <p:spPr>
          <a:xfrm>
            <a:off x="783295" y="5487065"/>
            <a:ext cx="160800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/>
              <a:t>On treatment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392FD0-EC1F-EC52-EB7E-3D8F005C57F6}"/>
              </a:ext>
            </a:extLst>
          </p:cNvPr>
          <p:cNvSpPr txBox="1"/>
          <p:nvPr/>
        </p:nvSpPr>
        <p:spPr>
          <a:xfrm>
            <a:off x="7181926" y="806048"/>
            <a:ext cx="457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Gap 0</a:t>
            </a:r>
            <a:r>
              <a:rPr lang="en-GB" sz="1600" dirty="0"/>
              <a:t>: self-cured or died before symptom developed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E6BB0E-C93D-35F1-D746-43C82956757A}"/>
              </a:ext>
            </a:extLst>
          </p:cNvPr>
          <p:cNvSpPr txBox="1"/>
          <p:nvPr/>
        </p:nvSpPr>
        <p:spPr>
          <a:xfrm>
            <a:off x="7181926" y="1880700"/>
            <a:ext cx="4571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Gap 1</a:t>
            </a:r>
            <a:r>
              <a:rPr lang="en-GB" sz="1600" dirty="0"/>
              <a:t>: ignored the symptoms or does not recognise the symptoms as illness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9EBC86-574F-2D05-B3E2-48B17102EB60}"/>
              </a:ext>
            </a:extLst>
          </p:cNvPr>
          <p:cNvSpPr txBox="1"/>
          <p:nvPr/>
        </p:nvSpPr>
        <p:spPr>
          <a:xfrm>
            <a:off x="7181926" y="2970456"/>
            <a:ext cx="457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Gap 2</a:t>
            </a:r>
            <a:r>
              <a:rPr lang="en-GB" sz="1600" dirty="0"/>
              <a:t>: felt illness but not seek care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B6CB8A-528E-A097-D5FB-CB23AC175880}"/>
              </a:ext>
            </a:extLst>
          </p:cNvPr>
          <p:cNvSpPr txBox="1"/>
          <p:nvPr/>
        </p:nvSpPr>
        <p:spPr>
          <a:xfrm>
            <a:off x="7181926" y="4475825"/>
            <a:ext cx="4571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Gap 3</a:t>
            </a:r>
            <a:r>
              <a:rPr lang="en-GB" sz="1600" dirty="0"/>
              <a:t>: sought care for TB symptoms but not get TB diagnosis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513B90-8C11-D64F-D063-B3B5E0081CDD}"/>
              </a:ext>
            </a:extLst>
          </p:cNvPr>
          <p:cNvSpPr txBox="1"/>
          <p:nvPr/>
        </p:nvSpPr>
        <p:spPr>
          <a:xfrm>
            <a:off x="7181926" y="5084357"/>
            <a:ext cx="457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Gap 4</a:t>
            </a:r>
            <a:r>
              <a:rPr lang="en-GB" sz="1600" dirty="0"/>
              <a:t>: lost to follow-up before treatment initialised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6E0FD0-987E-C6BA-68FC-0C06E63D3BDA}"/>
              </a:ext>
            </a:extLst>
          </p:cNvPr>
          <p:cNvSpPr txBox="1"/>
          <p:nvPr/>
        </p:nvSpPr>
        <p:spPr>
          <a:xfrm>
            <a:off x="7181926" y="5962621"/>
            <a:ext cx="4571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Gap 5</a:t>
            </a:r>
            <a:r>
              <a:rPr lang="en-GB" sz="1600" dirty="0"/>
              <a:t>: lost to follow-up or died before treatment completed</a:t>
            </a:r>
          </a:p>
        </p:txBody>
      </p:sp>
    </p:spTree>
    <p:extLst>
      <p:ext uri="{BB962C8B-B14F-4D97-AF65-F5344CB8AC3E}">
        <p14:creationId xmlns:p14="http://schemas.microsoft.com/office/powerpoint/2010/main" val="370041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5D51-19B1-1E23-8EFA-18771904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step 1-1, cases detected by sector</a:t>
            </a:r>
            <a:endParaRPr lang="en-GB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68E5DC9F-651D-942D-92F2-15D95874A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9200" y="2923744"/>
            <a:ext cx="7133492" cy="33477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Treatment outcome</a:t>
            </a:r>
          </a:p>
          <a:p>
            <a:pPr lvl="1"/>
            <a:r>
              <a:rPr lang="en-GB" dirty="0"/>
              <a:t>Treatment-month, public, per patent</a:t>
            </a:r>
          </a:p>
          <a:p>
            <a:pPr lvl="1"/>
            <a:r>
              <a:rPr lang="en-GB" dirty="0"/>
              <a:t>Treatment-month, engaged private, per patent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+ Treatment initialisation</a:t>
            </a:r>
          </a:p>
          <a:p>
            <a:pPr lvl="1"/>
            <a:r>
              <a:rPr lang="en-GB" dirty="0"/>
              <a:t>Total treatment-month, public</a:t>
            </a:r>
          </a:p>
          <a:p>
            <a:pPr lvl="1"/>
            <a:r>
              <a:rPr lang="en-GB" dirty="0"/>
              <a:t>Total treatment-month, engaged private</a:t>
            </a:r>
          </a:p>
          <a:p>
            <a:pPr lvl="1"/>
            <a:r>
              <a:rPr lang="en-GB" dirty="0"/>
              <a:t>Cases diagnosed, public</a:t>
            </a:r>
          </a:p>
          <a:p>
            <a:pPr lvl="1"/>
            <a:r>
              <a:rPr lang="en-GB" dirty="0"/>
              <a:t>Cases diagnosed, engaged private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4DF99-8F16-9D67-F734-32C0FBD67665}"/>
              </a:ext>
            </a:extLst>
          </p:cNvPr>
          <p:cNvSpPr txBox="1">
            <a:spLocks/>
          </p:cNvSpPr>
          <p:nvPr/>
        </p:nvSpPr>
        <p:spPr>
          <a:xfrm>
            <a:off x="439616" y="1825625"/>
            <a:ext cx="3194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India TB report</a:t>
            </a:r>
          </a:p>
          <a:p>
            <a:pPr lvl="1"/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Case notification</a:t>
            </a:r>
          </a:p>
          <a:p>
            <a:pPr lvl="1"/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Treatment initialisation</a:t>
            </a:r>
          </a:p>
          <a:p>
            <a:pPr lvl="1"/>
            <a:r>
              <a:rPr lang="en-GB" sz="1800" b="1" dirty="0">
                <a:solidFill>
                  <a:schemeClr val="bg2">
                    <a:lumMod val="10000"/>
                  </a:schemeClr>
                </a:solidFill>
              </a:rPr>
              <a:t>Treatment outcome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TBPS</a:t>
            </a:r>
          </a:p>
          <a:p>
            <a:pPr lvl="1"/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TB prevalence</a:t>
            </a:r>
          </a:p>
          <a:p>
            <a:pPr lvl="1"/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Care seeking status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Tx-month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Patient pathways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D4414-0AC6-57C9-6642-58EF6C2BBFD5}"/>
              </a:ext>
            </a:extLst>
          </p:cNvPr>
          <p:cNvSpPr/>
          <p:nvPr/>
        </p:nvSpPr>
        <p:spPr>
          <a:xfrm>
            <a:off x="6549501" y="1598181"/>
            <a:ext cx="2309240" cy="1060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67F033-5C81-0943-9040-009AB124C3CD}"/>
              </a:ext>
            </a:extLst>
          </p:cNvPr>
          <p:cNvSpPr/>
          <p:nvPr/>
        </p:nvSpPr>
        <p:spPr>
          <a:xfrm>
            <a:off x="6612024" y="1730546"/>
            <a:ext cx="1031631" cy="81280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94EEA9-A704-A42C-A77F-C26708F5C251}"/>
              </a:ext>
            </a:extLst>
          </p:cNvPr>
          <p:cNvSpPr/>
          <p:nvPr/>
        </p:nvSpPr>
        <p:spPr>
          <a:xfrm>
            <a:off x="7753070" y="1730546"/>
            <a:ext cx="1031631" cy="81280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Engaged private</a:t>
            </a:r>
          </a:p>
        </p:txBody>
      </p:sp>
    </p:spTree>
    <p:extLst>
      <p:ext uri="{BB962C8B-B14F-4D97-AF65-F5344CB8AC3E}">
        <p14:creationId xmlns:p14="http://schemas.microsoft.com/office/powerpoint/2010/main" val="31628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5D51-19B1-1E23-8EFA-18771904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step 1-2, cases detected by sector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4DF99-8F16-9D67-F734-32C0FBD67665}"/>
              </a:ext>
            </a:extLst>
          </p:cNvPr>
          <p:cNvSpPr txBox="1">
            <a:spLocks/>
          </p:cNvSpPr>
          <p:nvPr/>
        </p:nvSpPr>
        <p:spPr>
          <a:xfrm>
            <a:off x="439616" y="1825625"/>
            <a:ext cx="3194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India TB report</a:t>
            </a:r>
          </a:p>
          <a:p>
            <a:pPr lvl="1"/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Case notification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Treatment initialisation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Treatment outcome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TBPS</a:t>
            </a:r>
          </a:p>
          <a:p>
            <a:pPr lvl="1"/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TB prevalence</a:t>
            </a:r>
          </a:p>
          <a:p>
            <a:pPr lvl="1"/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Care seeking status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Tx-month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Patient pathways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sz="2000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610EDC70-B3FB-CA13-EAF1-B7F9C75F347D}"/>
              </a:ext>
            </a:extLst>
          </p:cNvPr>
          <p:cNvSpPr/>
          <p:nvPr/>
        </p:nvSpPr>
        <p:spPr>
          <a:xfrm>
            <a:off x="7471508" y="2038041"/>
            <a:ext cx="476739" cy="24227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FC9F3-51ED-9BD2-E6A6-DD82544AE3C6}"/>
              </a:ext>
            </a:extLst>
          </p:cNvPr>
          <p:cNvSpPr/>
          <p:nvPr/>
        </p:nvSpPr>
        <p:spPr>
          <a:xfrm>
            <a:off x="7971901" y="1675359"/>
            <a:ext cx="2309240" cy="1060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385B1-2FA9-27C9-636C-34BFFA57895A}"/>
              </a:ext>
            </a:extLst>
          </p:cNvPr>
          <p:cNvSpPr/>
          <p:nvPr/>
        </p:nvSpPr>
        <p:spPr>
          <a:xfrm>
            <a:off x="8034424" y="1807724"/>
            <a:ext cx="1031631" cy="81280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D017A-1A3F-433B-886B-C6DE319A94B7}"/>
              </a:ext>
            </a:extLst>
          </p:cNvPr>
          <p:cNvSpPr/>
          <p:nvPr/>
        </p:nvSpPr>
        <p:spPr>
          <a:xfrm>
            <a:off x="9175470" y="1807724"/>
            <a:ext cx="1031631" cy="81280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Engaged private</a:t>
            </a: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704AE93E-363F-B9C3-38F3-340B433400B3}"/>
              </a:ext>
            </a:extLst>
          </p:cNvPr>
          <p:cNvSpPr/>
          <p:nvPr/>
        </p:nvSpPr>
        <p:spPr>
          <a:xfrm>
            <a:off x="5273430" y="3204916"/>
            <a:ext cx="640862" cy="48455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4A2AD-DEA7-4A5F-10B9-CA4B1390DCEB}"/>
              </a:ext>
            </a:extLst>
          </p:cNvPr>
          <p:cNvSpPr/>
          <p:nvPr/>
        </p:nvSpPr>
        <p:spPr>
          <a:xfrm>
            <a:off x="3954585" y="1675359"/>
            <a:ext cx="3454399" cy="1060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1312D-1C16-B94A-1AE6-69D5A726DEFD}"/>
              </a:ext>
            </a:extLst>
          </p:cNvPr>
          <p:cNvSpPr/>
          <p:nvPr/>
        </p:nvSpPr>
        <p:spPr>
          <a:xfrm>
            <a:off x="4017109" y="1807724"/>
            <a:ext cx="1031631" cy="81280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7D61C2-BBF2-91E3-FB2C-C3184AC1B48A}"/>
              </a:ext>
            </a:extLst>
          </p:cNvPr>
          <p:cNvSpPr/>
          <p:nvPr/>
        </p:nvSpPr>
        <p:spPr>
          <a:xfrm>
            <a:off x="5158155" y="1807724"/>
            <a:ext cx="1031631" cy="81280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Engaged private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06AD8-9D0E-EB96-F688-4A69528D8785}"/>
              </a:ext>
            </a:extLst>
          </p:cNvPr>
          <p:cNvSpPr/>
          <p:nvPr/>
        </p:nvSpPr>
        <p:spPr>
          <a:xfrm>
            <a:off x="6322648" y="1807724"/>
            <a:ext cx="1031631" cy="81280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Private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8282AA-8972-B174-AAA4-9E54E0B2A254}"/>
              </a:ext>
            </a:extLst>
          </p:cNvPr>
          <p:cNvSpPr/>
          <p:nvPr/>
        </p:nvSpPr>
        <p:spPr>
          <a:xfrm>
            <a:off x="6264031" y="2961343"/>
            <a:ext cx="1144953" cy="1060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2081E-E10A-62F8-CC52-7A76775CB778}"/>
              </a:ext>
            </a:extLst>
          </p:cNvPr>
          <p:cNvSpPr/>
          <p:nvPr/>
        </p:nvSpPr>
        <p:spPr>
          <a:xfrm>
            <a:off x="6322648" y="3093708"/>
            <a:ext cx="1031631" cy="81280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Private</a:t>
            </a:r>
          </a:p>
        </p:txBody>
      </p:sp>
      <p:sp>
        <p:nvSpPr>
          <p:cNvPr id="16" name="Content Placeholder 29">
            <a:extLst>
              <a:ext uri="{FF2B5EF4-FFF2-40B4-BE49-F238E27FC236}">
                <a16:creationId xmlns:a16="http://schemas.microsoft.com/office/drawing/2014/main" id="{FA4E5F74-14F4-0A90-D02D-C3A7394A6908}"/>
              </a:ext>
            </a:extLst>
          </p:cNvPr>
          <p:cNvSpPr txBox="1">
            <a:spLocks/>
          </p:cNvSpPr>
          <p:nvPr/>
        </p:nvSpPr>
        <p:spPr>
          <a:xfrm>
            <a:off x="3954585" y="4048973"/>
            <a:ext cx="7133492" cy="28090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+ Treatment-month</a:t>
            </a:r>
          </a:p>
          <a:p>
            <a:pPr lvl="1"/>
            <a:r>
              <a:rPr lang="en-GB" dirty="0"/>
              <a:t>Total treatment-month, private</a:t>
            </a:r>
          </a:p>
          <a:p>
            <a:pPr lvl="1"/>
            <a:r>
              <a:rPr lang="en-GB" dirty="0"/>
              <a:t>Treatment initialised, private</a:t>
            </a:r>
          </a:p>
          <a:p>
            <a:pPr marL="0" indent="0">
              <a:buNone/>
            </a:pPr>
            <a:r>
              <a:rPr lang="en-GB" dirty="0"/>
              <a:t>+ Treatment initialisation %, private (assumed)</a:t>
            </a:r>
          </a:p>
          <a:p>
            <a:pPr lvl="1"/>
            <a:r>
              <a:rPr lang="en-GB" dirty="0"/>
              <a:t>Cases diagnosed, private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5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5D51-19B1-1E23-8EFA-18771904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step 1-3, cases detected by sector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4DF99-8F16-9D67-F734-32C0FBD67665}"/>
              </a:ext>
            </a:extLst>
          </p:cNvPr>
          <p:cNvSpPr txBox="1">
            <a:spLocks/>
          </p:cNvSpPr>
          <p:nvPr/>
        </p:nvSpPr>
        <p:spPr>
          <a:xfrm>
            <a:off x="439616" y="1825625"/>
            <a:ext cx="3194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India TB report</a:t>
            </a:r>
          </a:p>
          <a:p>
            <a:pPr lvl="1"/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 notification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Treatment initialisation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Treatment outcome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TBPS</a:t>
            </a:r>
          </a:p>
          <a:p>
            <a:pPr lvl="1"/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TB prevalence</a:t>
            </a:r>
          </a:p>
          <a:p>
            <a:pPr lvl="1"/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Care seeking status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Tx-month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Patient pathways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sz="2000" dirty="0"/>
          </a:p>
        </p:txBody>
      </p:sp>
      <p:sp>
        <p:nvSpPr>
          <p:cNvPr id="16" name="Content Placeholder 29">
            <a:extLst>
              <a:ext uri="{FF2B5EF4-FFF2-40B4-BE49-F238E27FC236}">
                <a16:creationId xmlns:a16="http://schemas.microsoft.com/office/drawing/2014/main" id="{FA4E5F74-14F4-0A90-D02D-C3A7394A6908}"/>
              </a:ext>
            </a:extLst>
          </p:cNvPr>
          <p:cNvSpPr txBox="1">
            <a:spLocks/>
          </p:cNvSpPr>
          <p:nvPr/>
        </p:nvSpPr>
        <p:spPr>
          <a:xfrm>
            <a:off x="3954585" y="4048973"/>
            <a:ext cx="7133492" cy="28090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+ Case notification (public + engaged private)</a:t>
            </a:r>
          </a:p>
          <a:p>
            <a:pPr lvl="1"/>
            <a:r>
              <a:rPr lang="en-GB" dirty="0"/>
              <a:t>Total cases detected</a:t>
            </a:r>
          </a:p>
          <a:p>
            <a:pPr lvl="1"/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8ECE88-DFB4-D738-CDE9-B2B91ADFF6EF}"/>
              </a:ext>
            </a:extLst>
          </p:cNvPr>
          <p:cNvGrpSpPr/>
          <p:nvPr/>
        </p:nvGrpSpPr>
        <p:grpSpPr>
          <a:xfrm>
            <a:off x="5638595" y="2822324"/>
            <a:ext cx="3454399" cy="1060331"/>
            <a:chOff x="6307016" y="5487065"/>
            <a:chExt cx="3454399" cy="10603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0BED8E-1143-0E3E-F34F-2ADE05AA2FCC}"/>
                </a:ext>
              </a:extLst>
            </p:cNvPr>
            <p:cNvSpPr/>
            <p:nvPr/>
          </p:nvSpPr>
          <p:spPr>
            <a:xfrm>
              <a:off x="6307016" y="5487065"/>
              <a:ext cx="3454399" cy="1060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A5D202-747A-A7F2-8E2D-32213711A2C0}"/>
                </a:ext>
              </a:extLst>
            </p:cNvPr>
            <p:cNvSpPr/>
            <p:nvPr/>
          </p:nvSpPr>
          <p:spPr>
            <a:xfrm>
              <a:off x="6369540" y="5619430"/>
              <a:ext cx="1031631" cy="81280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Public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AFA94C-6E7C-5A23-33FF-C95B183E5B56}"/>
                </a:ext>
              </a:extLst>
            </p:cNvPr>
            <p:cNvSpPr/>
            <p:nvPr/>
          </p:nvSpPr>
          <p:spPr>
            <a:xfrm>
              <a:off x="7510586" y="5619430"/>
              <a:ext cx="1031631" cy="81280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Engaged private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5D8F3B-B4D3-B662-1BF7-28A27AB9A760}"/>
                </a:ext>
              </a:extLst>
            </p:cNvPr>
            <p:cNvSpPr/>
            <p:nvPr/>
          </p:nvSpPr>
          <p:spPr>
            <a:xfrm>
              <a:off x="8675079" y="5619430"/>
              <a:ext cx="1031631" cy="81280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Private</a:t>
              </a: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DC2968A-8564-0031-9BB8-D6EB86FEEF9B}"/>
              </a:ext>
            </a:extLst>
          </p:cNvPr>
          <p:cNvSpPr/>
          <p:nvPr/>
        </p:nvSpPr>
        <p:spPr>
          <a:xfrm rot="5400000">
            <a:off x="6114985" y="2586958"/>
            <a:ext cx="195755" cy="23372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EB62E-C8CC-553E-F203-2C4D45F79441}"/>
              </a:ext>
            </a:extLst>
          </p:cNvPr>
          <p:cNvSpPr/>
          <p:nvPr/>
        </p:nvSpPr>
        <p:spPr>
          <a:xfrm>
            <a:off x="5638595" y="1555262"/>
            <a:ext cx="3454399" cy="1000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9D9C8C-31FA-B3A3-FAFB-E86C9AE454BA}"/>
              </a:ext>
            </a:extLst>
          </p:cNvPr>
          <p:cNvSpPr/>
          <p:nvPr/>
        </p:nvSpPr>
        <p:spPr>
          <a:xfrm>
            <a:off x="5701119" y="1654722"/>
            <a:ext cx="1031631" cy="8128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0EAAFF-8B78-5342-E149-F1B4F8E17ACD}"/>
              </a:ext>
            </a:extLst>
          </p:cNvPr>
          <p:cNvSpPr/>
          <p:nvPr/>
        </p:nvSpPr>
        <p:spPr>
          <a:xfrm>
            <a:off x="6831521" y="1654722"/>
            <a:ext cx="1031631" cy="8128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Engaged private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96F496-5E6E-9487-385A-3603A92EC61B}"/>
              </a:ext>
            </a:extLst>
          </p:cNvPr>
          <p:cNvSpPr/>
          <p:nvPr/>
        </p:nvSpPr>
        <p:spPr>
          <a:xfrm>
            <a:off x="8006658" y="1654722"/>
            <a:ext cx="1031631" cy="8128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Private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83AABDF-99B2-C64E-D4E5-813C3EDFE54F}"/>
              </a:ext>
            </a:extLst>
          </p:cNvPr>
          <p:cNvSpPr/>
          <p:nvPr/>
        </p:nvSpPr>
        <p:spPr>
          <a:xfrm rot="5400000">
            <a:off x="7260102" y="2566569"/>
            <a:ext cx="195755" cy="23372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DA0E9AF-ADBA-63F6-7806-1C97FFD46D3B}"/>
              </a:ext>
            </a:extLst>
          </p:cNvPr>
          <p:cNvSpPr/>
          <p:nvPr/>
        </p:nvSpPr>
        <p:spPr>
          <a:xfrm rot="5400000">
            <a:off x="8424595" y="2577966"/>
            <a:ext cx="195755" cy="23372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3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5D51-19B1-1E23-8EFA-18771904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step 2, pre-diagnosis dynamics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9DD3-6B1C-F072-38F4-40967976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1" y="1825625"/>
            <a:ext cx="544536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+ TBPS data + steady state condition</a:t>
            </a:r>
          </a:p>
          <a:p>
            <a:pPr lvl="1"/>
            <a:r>
              <a:rPr lang="en-GB" dirty="0"/>
              <a:t>Rate of being diagnosed</a:t>
            </a:r>
          </a:p>
          <a:p>
            <a:pPr lvl="1"/>
            <a:r>
              <a:rPr lang="en-GB" dirty="0"/>
              <a:t>Rate of initial care-seeking</a:t>
            </a:r>
          </a:p>
          <a:p>
            <a:pPr lvl="1"/>
            <a:r>
              <a:rPr lang="en-GB" dirty="0"/>
              <a:t>Rate of recognising the symptom as illness </a:t>
            </a:r>
          </a:p>
          <a:p>
            <a:pPr lvl="1"/>
            <a:r>
              <a:rPr lang="en-GB" dirty="0"/>
              <a:t>Rate of system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4DF99-8F16-9D67-F734-32C0FBD67665}"/>
              </a:ext>
            </a:extLst>
          </p:cNvPr>
          <p:cNvSpPr txBox="1">
            <a:spLocks/>
          </p:cNvSpPr>
          <p:nvPr/>
        </p:nvSpPr>
        <p:spPr>
          <a:xfrm>
            <a:off x="439616" y="1825625"/>
            <a:ext cx="3194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India TB report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Case notification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Treatment initialisation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Treatment outcome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TBPS</a:t>
            </a:r>
          </a:p>
          <a:p>
            <a:pPr lvl="1"/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TB prevalence</a:t>
            </a:r>
          </a:p>
          <a:p>
            <a:pPr lvl="1"/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Care seeking status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Tx-month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Patient pathways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9D69A-0D34-1153-E860-C6B4B31AEB28}"/>
              </a:ext>
            </a:extLst>
          </p:cNvPr>
          <p:cNvSpPr/>
          <p:nvPr/>
        </p:nvSpPr>
        <p:spPr>
          <a:xfrm>
            <a:off x="3925070" y="2799492"/>
            <a:ext cx="1418487" cy="812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Symptom ignored </a:t>
            </a:r>
          </a:p>
          <a:p>
            <a:pPr algn="ctr"/>
            <a:r>
              <a:rPr lang="en-GB" dirty="0"/>
              <a:t>(S)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111DFE-A147-807B-AED0-11D492773340}"/>
              </a:ext>
            </a:extLst>
          </p:cNvPr>
          <p:cNvSpPr/>
          <p:nvPr/>
        </p:nvSpPr>
        <p:spPr>
          <a:xfrm>
            <a:off x="3925070" y="3902012"/>
            <a:ext cx="1418487" cy="812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Before consultation</a:t>
            </a:r>
          </a:p>
          <a:p>
            <a:pPr algn="ctr"/>
            <a:r>
              <a:rPr lang="en-GB" dirty="0"/>
              <a:t>(C)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27DD31-573D-4AF2-B2A0-5B1E9A739AEC}"/>
              </a:ext>
            </a:extLst>
          </p:cNvPr>
          <p:cNvSpPr/>
          <p:nvPr/>
        </p:nvSpPr>
        <p:spPr>
          <a:xfrm>
            <a:off x="3925070" y="1690688"/>
            <a:ext cx="1418487" cy="812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Sub-clinical (A)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71755F9-EBA8-DACD-05D6-EA61C4E786CC}"/>
              </a:ext>
            </a:extLst>
          </p:cNvPr>
          <p:cNvSpPr/>
          <p:nvPr/>
        </p:nvSpPr>
        <p:spPr>
          <a:xfrm rot="5400000">
            <a:off x="4536436" y="2521364"/>
            <a:ext cx="195755" cy="2602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7F70443-B165-F607-7A3A-2755A6585FDC}"/>
              </a:ext>
            </a:extLst>
          </p:cNvPr>
          <p:cNvSpPr/>
          <p:nvPr/>
        </p:nvSpPr>
        <p:spPr>
          <a:xfrm rot="5400000">
            <a:off x="4536436" y="3640355"/>
            <a:ext cx="195755" cy="23372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F56255C-EB38-9978-3CFE-9921EB01C31B}"/>
              </a:ext>
            </a:extLst>
          </p:cNvPr>
          <p:cNvSpPr/>
          <p:nvPr/>
        </p:nvSpPr>
        <p:spPr>
          <a:xfrm rot="5400000">
            <a:off x="4536436" y="4724311"/>
            <a:ext cx="195755" cy="23372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DDB9BE-ED75-0649-023B-E6E7C6BEF3F3}"/>
              </a:ext>
            </a:extLst>
          </p:cNvPr>
          <p:cNvSpPr/>
          <p:nvPr/>
        </p:nvSpPr>
        <p:spPr>
          <a:xfrm>
            <a:off x="3925070" y="4991806"/>
            <a:ext cx="1418487" cy="8128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Before TB dx</a:t>
            </a:r>
          </a:p>
          <a:p>
            <a:pPr algn="ctr"/>
            <a:r>
              <a:rPr lang="en-GB" dirty="0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370208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5D51-19B1-1E23-8EFA-18771904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step 3-1, expanding the diagnostic sub-system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108C5F-FB1E-ED4B-3C29-D13EB0775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894873"/>
              </p:ext>
            </p:extLst>
          </p:nvPr>
        </p:nvGraphicFramePr>
        <p:xfrm>
          <a:off x="3806093" y="2325807"/>
          <a:ext cx="4193812" cy="3094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408">
                  <a:extLst>
                    <a:ext uri="{9D8B030D-6E8A-4147-A177-3AD203B41FA5}">
                      <a16:colId xmlns:a16="http://schemas.microsoft.com/office/drawing/2014/main" val="2480672632"/>
                    </a:ext>
                  </a:extLst>
                </a:gridCol>
                <a:gridCol w="941468">
                  <a:extLst>
                    <a:ext uri="{9D8B030D-6E8A-4147-A177-3AD203B41FA5}">
                      <a16:colId xmlns:a16="http://schemas.microsoft.com/office/drawing/2014/main" val="4258055367"/>
                    </a:ext>
                  </a:extLst>
                </a:gridCol>
                <a:gridCol w="941468">
                  <a:extLst>
                    <a:ext uri="{9D8B030D-6E8A-4147-A177-3AD203B41FA5}">
                      <a16:colId xmlns:a16="http://schemas.microsoft.com/office/drawing/2014/main" val="1384543490"/>
                    </a:ext>
                  </a:extLst>
                </a:gridCol>
                <a:gridCol w="941468">
                  <a:extLst>
                    <a:ext uri="{9D8B030D-6E8A-4147-A177-3AD203B41FA5}">
                      <a16:colId xmlns:a16="http://schemas.microsoft.com/office/drawing/2014/main" val="4153983584"/>
                    </a:ext>
                  </a:extLst>
                </a:gridCol>
              </a:tblGrid>
              <a:tr h="5346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Pri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15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Pre-</a:t>
                      </a:r>
                    </a:p>
                    <a:p>
                      <a:r>
                        <a:rPr lang="en-GB" dirty="0"/>
                        <a:t>care-seeking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9498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FN Pub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3215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FN Eng.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1934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FN </a:t>
                      </a:r>
                      <a:r>
                        <a:rPr lang="en-GB" dirty="0" err="1"/>
                        <a:t>Pri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54566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4DF99-8F16-9D67-F734-32C0FBD67665}"/>
              </a:ext>
            </a:extLst>
          </p:cNvPr>
          <p:cNvSpPr txBox="1">
            <a:spLocks/>
          </p:cNvSpPr>
          <p:nvPr/>
        </p:nvSpPr>
        <p:spPr>
          <a:xfrm>
            <a:off x="439616" y="1825625"/>
            <a:ext cx="3194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India TB report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Case notification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Treatment initialisation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Treatment outcome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TBPS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TB prevalence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Care seeking status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Tx-month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Patient pathways</a:t>
            </a: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E594B-747C-26EB-5932-B3C216EDB58D}"/>
              </a:ext>
            </a:extLst>
          </p:cNvPr>
          <p:cNvSpPr txBox="1"/>
          <p:nvPr/>
        </p:nvSpPr>
        <p:spPr>
          <a:xfrm>
            <a:off x="267678" y="5569543"/>
            <a:ext cx="3366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Pub.: public sector</a:t>
            </a:r>
          </a:p>
          <a:p>
            <a:r>
              <a:rPr lang="en-GB" sz="1200" dirty="0"/>
              <a:t>Eng.: engaged private sector</a:t>
            </a:r>
          </a:p>
          <a:p>
            <a:r>
              <a:rPr lang="en-GB" sz="1200" dirty="0" err="1"/>
              <a:t>Pri</a:t>
            </a:r>
            <a:r>
              <a:rPr lang="en-GB" sz="1200" dirty="0"/>
              <a:t>.: unengaged private sector</a:t>
            </a:r>
          </a:p>
          <a:p>
            <a:r>
              <a:rPr lang="en-GB" sz="1200" dirty="0"/>
              <a:t>FN: false negative or not TB diagnostics accessed</a:t>
            </a:r>
          </a:p>
          <a:p>
            <a:r>
              <a:rPr lang="en-GB" sz="1200" dirty="0"/>
              <a:t>TP: true positive diagnosis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B4ADE-4C81-0E20-A7CE-0DFB861E0EDB}"/>
              </a:ext>
            </a:extLst>
          </p:cNvPr>
          <p:cNvSpPr txBox="1"/>
          <p:nvPr/>
        </p:nvSpPr>
        <p:spPr>
          <a:xfrm>
            <a:off x="3806093" y="1886104"/>
            <a:ext cx="365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</a:t>
            </a:r>
            <a:r>
              <a:rPr lang="en-GB" dirty="0"/>
              <a:t>(</a:t>
            </a:r>
            <a:r>
              <a:rPr lang="en-GB" dirty="0" err="1"/>
              <a:t>Dx_sector</a:t>
            </a:r>
            <a:r>
              <a:rPr lang="en-GB" dirty="0"/>
              <a:t>, previous visited sector)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2502D-C603-4B82-BF4B-905232169429}"/>
              </a:ext>
            </a:extLst>
          </p:cNvPr>
          <p:cNvSpPr txBox="1">
            <a:spLocks/>
          </p:cNvSpPr>
          <p:nvPr/>
        </p:nvSpPr>
        <p:spPr>
          <a:xfrm>
            <a:off x="8171844" y="1825625"/>
            <a:ext cx="40201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</a:rPr>
              <a:t>Pr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(.)</a:t>
            </a:r>
            <a:r>
              <a:rPr lang="en-GB" sz="1800" dirty="0"/>
              <a:t>: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800" dirty="0"/>
              <a:t>Estimated from patient pathway data</a:t>
            </a:r>
          </a:p>
          <a:p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</a:rPr>
              <a:t>Pr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(.) </a:t>
            </a:r>
            <a:r>
              <a:rPr lang="en-GB" sz="1800" dirty="0"/>
              <a:t>= 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</a:rPr>
              <a:t>Pr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(.)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Odds(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</a:rPr>
              <a:t>Pr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(.))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k Odds(</a:t>
            </a: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</a:rPr>
              <a:t>Pr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(.))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0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5D51-19B1-1E23-8EFA-18771904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step 3-2, expanding the diagnostic sub-system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4DF99-8F16-9D67-F734-32C0FBD67665}"/>
              </a:ext>
            </a:extLst>
          </p:cNvPr>
          <p:cNvSpPr txBox="1">
            <a:spLocks/>
          </p:cNvSpPr>
          <p:nvPr/>
        </p:nvSpPr>
        <p:spPr>
          <a:xfrm>
            <a:off x="439616" y="1825625"/>
            <a:ext cx="3194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India TB report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Case notification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Treatment initialisation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Treatment outcome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TBPS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TB prevalence</a:t>
            </a:r>
          </a:p>
          <a:p>
            <a:pPr lvl="1"/>
            <a:r>
              <a:rPr lang="en-GB" sz="1800" b="1" dirty="0">
                <a:solidFill>
                  <a:schemeClr val="bg2">
                    <a:lumMod val="50000"/>
                  </a:schemeClr>
                </a:solidFill>
              </a:rPr>
              <a:t>Care seeking status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Tx-month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Patient pathways</a:t>
            </a: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E594B-747C-26EB-5932-B3C216EDB58D}"/>
              </a:ext>
            </a:extLst>
          </p:cNvPr>
          <p:cNvSpPr txBox="1"/>
          <p:nvPr/>
        </p:nvSpPr>
        <p:spPr>
          <a:xfrm>
            <a:off x="267678" y="5569543"/>
            <a:ext cx="3366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Pub.: public sector</a:t>
            </a:r>
          </a:p>
          <a:p>
            <a:r>
              <a:rPr lang="en-GB" sz="1200" dirty="0"/>
              <a:t>Eng.: engaged private sector</a:t>
            </a:r>
          </a:p>
          <a:p>
            <a:r>
              <a:rPr lang="en-GB" sz="1200" dirty="0" err="1"/>
              <a:t>Pri</a:t>
            </a:r>
            <a:r>
              <a:rPr lang="en-GB" sz="1200" dirty="0"/>
              <a:t>.: unengaged private sector</a:t>
            </a:r>
          </a:p>
          <a:p>
            <a:r>
              <a:rPr lang="en-GB" sz="1200" dirty="0"/>
              <a:t>FN: false negative or not TB diagnostics accessed</a:t>
            </a:r>
          </a:p>
          <a:p>
            <a:r>
              <a:rPr lang="en-GB" sz="1200" dirty="0"/>
              <a:t>TP: true positive diagnosis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5DDEC06-B534-E49A-9158-F3CE0D9E7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077673"/>
              </p:ext>
            </p:extLst>
          </p:nvPr>
        </p:nvGraphicFramePr>
        <p:xfrm>
          <a:off x="3806093" y="2325807"/>
          <a:ext cx="4193812" cy="3094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408">
                  <a:extLst>
                    <a:ext uri="{9D8B030D-6E8A-4147-A177-3AD203B41FA5}">
                      <a16:colId xmlns:a16="http://schemas.microsoft.com/office/drawing/2014/main" val="2480672632"/>
                    </a:ext>
                  </a:extLst>
                </a:gridCol>
                <a:gridCol w="941468">
                  <a:extLst>
                    <a:ext uri="{9D8B030D-6E8A-4147-A177-3AD203B41FA5}">
                      <a16:colId xmlns:a16="http://schemas.microsoft.com/office/drawing/2014/main" val="4258055367"/>
                    </a:ext>
                  </a:extLst>
                </a:gridCol>
                <a:gridCol w="941468">
                  <a:extLst>
                    <a:ext uri="{9D8B030D-6E8A-4147-A177-3AD203B41FA5}">
                      <a16:colId xmlns:a16="http://schemas.microsoft.com/office/drawing/2014/main" val="1384543490"/>
                    </a:ext>
                  </a:extLst>
                </a:gridCol>
                <a:gridCol w="941468">
                  <a:extLst>
                    <a:ext uri="{9D8B030D-6E8A-4147-A177-3AD203B41FA5}">
                      <a16:colId xmlns:a16="http://schemas.microsoft.com/office/drawing/2014/main" val="4153983584"/>
                    </a:ext>
                  </a:extLst>
                </a:gridCol>
              </a:tblGrid>
              <a:tr h="5346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Pri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15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Pre-</a:t>
                      </a:r>
                    </a:p>
                    <a:p>
                      <a:r>
                        <a:rPr lang="en-GB" dirty="0"/>
                        <a:t>care-seeking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9498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FN Pub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3215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FN Eng.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1934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FN </a:t>
                      </a:r>
                      <a:r>
                        <a:rPr lang="en-GB" dirty="0" err="1"/>
                        <a:t>Pri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54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E440B1-2290-8340-12F9-0ECFB5AD0745}"/>
              </a:ext>
            </a:extLst>
          </p:cNvPr>
          <p:cNvSpPr txBox="1"/>
          <p:nvPr/>
        </p:nvSpPr>
        <p:spPr>
          <a:xfrm>
            <a:off x="3806093" y="1886104"/>
            <a:ext cx="41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</a:t>
            </a:r>
            <a:r>
              <a:rPr lang="en-GB" dirty="0"/>
              <a:t>(</a:t>
            </a:r>
            <a:r>
              <a:rPr lang="en-GB" dirty="0" err="1"/>
              <a:t>Shifting_sector</a:t>
            </a:r>
            <a:r>
              <a:rPr lang="en-GB" dirty="0"/>
              <a:t>, previous visited sector)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10ACE67-A5F7-16A2-98EA-BE7316AC83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71844" y="1825625"/>
                <a:ext cx="402015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GB" sz="1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GB" sz="1800" dirty="0" err="1">
                    <a:solidFill>
                      <a:schemeClr val="accent6">
                        <a:lumMod val="75000"/>
                      </a:schemeClr>
                    </a:solidFill>
                  </a:rPr>
                  <a:t>Pr</a:t>
                </a:r>
                <a:r>
                  <a:rPr lang="en-GB" sz="1800" dirty="0">
                    <a:solidFill>
                      <a:schemeClr val="accent6">
                        <a:lumMod val="75000"/>
                      </a:schemeClr>
                    </a:solidFill>
                  </a:rPr>
                  <a:t>(.)</a:t>
                </a:r>
                <a:r>
                  <a:rPr lang="en-GB" sz="1800" dirty="0"/>
                  <a:t>:</a:t>
                </a:r>
                <a:r>
                  <a:rPr lang="en-GB" sz="18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GB" sz="1800" dirty="0"/>
                  <a:t>Estimated from patient pathway data</a:t>
                </a:r>
              </a:p>
              <a:p>
                <a:r>
                  <a:rPr lang="en-GB" sz="1800" dirty="0">
                    <a:solidFill>
                      <a:schemeClr val="accent1">
                        <a:lumMod val="75000"/>
                      </a:schemeClr>
                    </a:solidFill>
                  </a:rPr>
                  <a:t>Odds(</a:t>
                </a:r>
                <a:r>
                  <a:rPr lang="en-GB" sz="1800" dirty="0" err="1">
                    <a:solidFill>
                      <a:schemeClr val="accent1">
                        <a:lumMod val="75000"/>
                      </a:schemeClr>
                    </a:solidFill>
                  </a:rPr>
                  <a:t>Pr</a:t>
                </a:r>
                <a:r>
                  <a:rPr lang="en-GB" sz="1800" dirty="0">
                    <a:solidFill>
                      <a:schemeClr val="accent1">
                        <a:lumMod val="75000"/>
                      </a:schemeClr>
                    </a:solidFill>
                  </a:rPr>
                  <a:t>(.) + </a:t>
                </a:r>
                <a:r>
                  <a:rPr lang="en-GB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</a:t>
                </a:r>
                <a:r>
                  <a:rPr lang="en-GB" sz="1800" dirty="0">
                    <a:solidFill>
                      <a:schemeClr val="accent2">
                        <a:lumMod val="75000"/>
                      </a:schemeClr>
                    </a:solidFill>
                  </a:rPr>
                  <a:t>(.)</a:t>
                </a:r>
                <a:r>
                  <a:rPr lang="en-GB" sz="1800" dirty="0">
                    <a:solidFill>
                      <a:schemeClr val="accent1">
                        <a:lumMod val="75000"/>
                      </a:schemeClr>
                    </a:solidFill>
                  </a:rPr>
                  <a:t>) </a:t>
                </a:r>
                <a:r>
                  <a:rPr lang="en-GB" sz="1800" dirty="0">
                    <a:solidFill>
                      <a:schemeClr val="accent6">
                        <a:lumMod val="75000"/>
                      </a:schemeClr>
                    </a:solidFill>
                  </a:rPr>
                  <a:t>= s Odds(</a:t>
                </a:r>
                <a:r>
                  <a:rPr lang="en-GB" sz="1800" dirty="0" err="1">
                    <a:solidFill>
                      <a:schemeClr val="accent6">
                        <a:lumMod val="75000"/>
                      </a:schemeClr>
                    </a:solidFill>
                  </a:rPr>
                  <a:t>Pr</a:t>
                </a:r>
                <a:r>
                  <a:rPr lang="en-GB" sz="1800" dirty="0">
                    <a:solidFill>
                      <a:schemeClr val="accent6">
                        <a:lumMod val="75000"/>
                      </a:schemeClr>
                    </a:solidFill>
                  </a:rPr>
                  <a:t>(.))</a:t>
                </a:r>
              </a:p>
              <a:p>
                <a:r>
                  <a:rPr lang="en-GB" sz="1800" dirty="0" err="1">
                    <a:solidFill>
                      <a:schemeClr val="accent1">
                        <a:lumMod val="75000"/>
                      </a:schemeClr>
                    </a:solidFill>
                  </a:rPr>
                  <a:t>Pr</a:t>
                </a:r>
                <a:r>
                  <a:rPr lang="en-GB" sz="1800" dirty="0">
                    <a:solidFill>
                      <a:schemeClr val="accent1">
                        <a:lumMod val="75000"/>
                      </a:schemeClr>
                    </a:solidFill>
                  </a:rPr>
                  <a:t>(.)/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75000"/>
                      </a:schemeClr>
                    </a:solidFill>
                  </a:rPr>
                  <a:t> = </a:t>
                </a:r>
                <a:r>
                  <a:rPr lang="en-GB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</a:t>
                </a:r>
                <a:r>
                  <a:rPr lang="en-GB" sz="1800" dirty="0">
                    <a:solidFill>
                      <a:schemeClr val="accent2">
                        <a:lumMod val="75000"/>
                      </a:schemeClr>
                    </a:solidFill>
                  </a:rPr>
                  <a:t>(.)/(1-</a:t>
                </a:r>
                <a:r>
                  <a:rPr lang="en-US" sz="1800" b="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8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GB" sz="1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10ACE67-A5F7-16A2-98EA-BE7316AC8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844" y="1825625"/>
                <a:ext cx="4020155" cy="4351338"/>
              </a:xfrm>
              <a:prstGeom prst="rect">
                <a:avLst/>
              </a:prstGeom>
              <a:blipFill>
                <a:blip r:embed="rId2"/>
                <a:stretch>
                  <a:fillRect l="-1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58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639</Words>
  <Application>Microsoft Office PowerPoint</Application>
  <PresentationFormat>Widescreen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Data source</vt:lpstr>
      <vt:lpstr>PowerPoint Presentation</vt:lpstr>
      <vt:lpstr>Analysis, step 1-1, cases detected by sector</vt:lpstr>
      <vt:lpstr>Analysis, step 1-2, cases detected by sector</vt:lpstr>
      <vt:lpstr>Analysis, step 1-3, cases detected by sector</vt:lpstr>
      <vt:lpstr>Analysis, step 2, pre-diagnosis dynamics</vt:lpstr>
      <vt:lpstr>Analysis, step 3-1, expanding the diagnostic sub-system</vt:lpstr>
      <vt:lpstr>Analysis, step 3-2, expanding the diagnostic sub-system</vt:lpstr>
      <vt:lpstr>Assumptions to check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Ku, Chu-Chang</dc:creator>
  <cp:lastModifiedBy>Ku, Chu-Chang</cp:lastModifiedBy>
  <cp:revision>5</cp:revision>
  <dcterms:created xsi:type="dcterms:W3CDTF">2022-05-18T09:18:57Z</dcterms:created>
  <dcterms:modified xsi:type="dcterms:W3CDTF">2022-05-18T13:57:19Z</dcterms:modified>
</cp:coreProperties>
</file>