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4" r:id="rId4"/>
    <p:sldId id="289" r:id="rId5"/>
    <p:sldId id="290" r:id="rId6"/>
    <p:sldId id="275" r:id="rId7"/>
    <p:sldId id="311" r:id="rId8"/>
    <p:sldId id="284" r:id="rId9"/>
    <p:sldId id="316" r:id="rId10"/>
    <p:sldId id="315" r:id="rId11"/>
    <p:sldId id="313" r:id="rId12"/>
    <p:sldId id="305" r:id="rId13"/>
    <p:sldId id="302" r:id="rId14"/>
    <p:sldId id="303" r:id="rId15"/>
    <p:sldId id="260" r:id="rId16"/>
    <p:sldId id="261" r:id="rId17"/>
    <p:sldId id="283" r:id="rId18"/>
    <p:sldId id="309" r:id="rId19"/>
    <p:sldId id="312" r:id="rId20"/>
    <p:sldId id="306" r:id="rId21"/>
    <p:sldId id="307" r:id="rId22"/>
    <p:sldId id="308" r:id="rId23"/>
    <p:sldId id="280" r:id="rId24"/>
    <p:sldId id="274" r:id="rId25"/>
    <p:sldId id="276" r:id="rId26"/>
    <p:sldId id="288" r:id="rId27"/>
    <p:sldId id="277" r:id="rId28"/>
    <p:sldId id="285" r:id="rId29"/>
    <p:sldId id="314" r:id="rId30"/>
    <p:sldId id="2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C5EC-DAC7-46E7-A71C-3FD57F01693A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8F0A-017B-42EA-8AB0-4D9DA00B76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88F0A-017B-42EA-8AB0-4D9DA00B768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7045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7075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CC714-C3A2-4C47-A06E-292FB3B9196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数据分析与处理技术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/>
              <a:t>	</a:t>
            </a:r>
            <a:r>
              <a:rPr lang="en-US" altLang="zh-CN" sz="6000" dirty="0" smtClean="0"/>
              <a:t>      </a:t>
            </a:r>
            <a:r>
              <a:rPr lang="zh-CN" altLang="en-US" sz="6000" dirty="0" smtClean="0"/>
              <a:t>实验：数据操作与包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进一步的细节操作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为数据集加上</a:t>
            </a:r>
            <a:r>
              <a:rPr lang="en-US" altLang="zh-CN" dirty="0" err="1"/>
              <a:t>row.names</a:t>
            </a:r>
            <a:r>
              <a:rPr lang="zh-CN" altLang="en-US" dirty="0"/>
              <a:t>，此处创造一个四属性的数据集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或者</a:t>
            </a:r>
            <a:r>
              <a:rPr lang="zh-CN" altLang="en-US" dirty="0"/>
              <a:t>利用</a:t>
            </a:r>
            <a:r>
              <a:rPr lang="en-US" altLang="zh-CN" dirty="0" err="1"/>
              <a:t>row.names</a:t>
            </a:r>
            <a:r>
              <a:rPr lang="zh-CN" altLang="en-US" dirty="0"/>
              <a:t>函数取出对象名，再直接修改对象名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删除时同样利用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3395" y="2453540"/>
            <a:ext cx="668024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student2&lt;-data.frame(ID,Gender,Birthdate,row.names = Name)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3395" y="3169068"/>
            <a:ext cx="37886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row.names(student)&lt;-student$Name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6868" y="2345819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ID Name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Gender Birthdate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11 Devin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1984-12-29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12 Edward 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1983-5-6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13 Wenli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1986-8-8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40" y="451943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53395" y="4161317"/>
            <a:ext cx="27924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row.names(student)&lt;-NULL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36588" y="4066485"/>
            <a:ext cx="2765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思考：与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row.names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取对象名类似，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names()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函数用来取变量名。如果试图删除或修改数据集中的变量名该如何操作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变量的逻辑索引操作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删除数据集中的变量，与矩阵一样使用减号删除行或列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which</a:t>
            </a:r>
            <a:r>
              <a:rPr lang="zh-CN" altLang="en-US" dirty="0" smtClean="0"/>
              <a:t>函数进行条件查询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同时可以将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作为条件用在变量索引当中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4651" y="2413703"/>
            <a:ext cx="252483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student[,-2]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61858" y="3122067"/>
            <a:ext cx="257762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which(student$ID==11)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4651" y="4004998"/>
            <a:ext cx="510877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tes&lt;-ts(rnorm(100,mean=10,sd=2),frequency =365,start=as.Date("2015-01-15"))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4651" y="4397380"/>
            <a:ext cx="540603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which(tes&gt;10)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3 6 7 8 9 11 12 15 18 19 20 21 27 28 30 32 34 35 39 40 46 47 48 49 51 55 58 60 62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[30] 63 67 68 70 71 72 73 74 75 79 81 83 84 85 87 91 92 94 97 98 100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4651" y="5103484"/>
            <a:ext cx="7653057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tes[which(tes&gt;10)]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10.95350 12.90085 12.84107 10.04179 12.22018 10.81451 11.45438 12.34084 14.71571 13.46313 13.07747 10.77058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 10.50873 10.02950 11.84809 10.27772 11.54544 11.70993 11.82514 10.81414 13.61642 11.68743 11.08077 10.80642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[25] 10.09995 11.02448 11.41045 11.12988 10.25493 12.06287 11.18508 10.81131 11.12533 10.04228 12.54227 11.08218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[37] 12.86632 10.90105 11.02679 10.20311 11.12818 11.55334 11.46722 13.76359 12.74348 12.22886 10.31341 10.57615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[49] 10.42201 15.12751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6903" y="2336759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原理：变量的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中可以执行条件逻辑进行数据选取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数值类型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装入变量中的不止有数字，还有许多各种各样的数据类型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类数字的标号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时间数值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日期数据的输入方式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调用系统时间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79" y="2477455"/>
            <a:ext cx="450509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myydates&lt;-as.Date(c("2007-06-22","2004-02-13"))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17544" y="2401290"/>
            <a:ext cx="275716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Sys.time()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"2017-09-12 16:12:00 CST“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Sys.Date() </a:t>
            </a:r>
            <a:endParaRPr lang="en-US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latin typeface="Lucida Console" panose="020B0609040504020204" pitchFamily="49" charset="0"/>
              </a:rPr>
              <a:t>[1] "2017-09-12"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28109" y="3016843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mydate2&lt;-as.Date(c("10/24/08","05/13/12"),"%m/%d/%y")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"2008-10-24" "2012-05-13"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929380" y="3336273"/>
          <a:ext cx="2551152" cy="2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7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二位年份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四位年份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7917" y="3857414"/>
            <a:ext cx="375904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计算你从入学到毕业的时间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startdate&lt;-as.Date("2015-07-01")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enddate&lt;-as.Date("2019-06-29")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days&lt;-startdate-enddate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-1459 days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87916" y="5191986"/>
            <a:ext cx="31095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today&lt;-Sys.Date()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days2&lt;-today-startdate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804 days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93068" y="5273717"/>
            <a:ext cx="251030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思考：如何生成连续日期呢？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te&lt;-as.Date("2015-5-4")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te2&lt;-as.Date("2016-5-4")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seq(te,te2,by="1 day")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1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因子数值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类型标签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有序类别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563" y="2432628"/>
            <a:ext cx="354424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17920" y="2432628"/>
            <a:ext cx="510379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status&lt;-c("Poor","Improved","Excellent","Poor")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status&lt;-factor(status,ordered=TRUE)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Poor Improved Excellent Poor Levels: Excellent &lt; Improved &lt; Poor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5809" y="3995431"/>
            <a:ext cx="43999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status&lt;-factor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(status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,ordered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=TRUE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levels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=c("Poor","Improved","Excellent"))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status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Poor Improved Excellent Poor Levels: Poor &lt; Improved &lt; Excellent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变量与数值的操作案例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39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经理人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10/24/08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10/28/08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10/01/08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10/12/08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05/01/09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创建数据</a:t>
            </a:r>
            <a:endParaRPr lang="zh-CN" alt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947211"/>
            <a:ext cx="9129102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manager&lt;-c(1,2,3,4,5)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date&lt;-as.Date(c("2008-10-24","2008-10-28","2008-10-01","2008-10-12","2009-05-01"))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country&lt;-c("us","us","uk","uk","uk")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age&lt;-c(32,45,25,39,99)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q1&lt;-c(5,3,3,3,2)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q2&lt;-c(4,5,5,3,2)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leadership&lt;-data.frame(manager,date,country,gender,age,q1,q2)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leadership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manager date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country gender age q1 q2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2008-10-24 us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2008-10-28 us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2008-10-01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4 4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2008-10-12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39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2009-05-01 uk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99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数据类型判断与转换命令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6963" y="5243079"/>
            <a:ext cx="225542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typeof(Sys.Date())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"double"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2.package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350684" cy="4023360"/>
          </a:xfrm>
        </p:spPr>
        <p:txBody>
          <a:bodyPr/>
          <a:lstStyle/>
          <a:p>
            <a:r>
              <a:rPr lang="en-US" altLang="zh-CN" dirty="0" smtClean="0"/>
              <a:t>package:</a:t>
            </a:r>
            <a:r>
              <a:rPr lang="zh-CN" altLang="en-US" dirty="0" smtClean="0"/>
              <a:t>动态加载包，每个包最基本的都包含函数、数据，由于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中的命令是函数式命令，实际上就是为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平台加载了新的功能新的命令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语言默认安装状态下有一些预先加载好的基础包，例如“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”等，利用下面的命令可以查看已加载了哪些包，或在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默认右侧提供了查看加载包的功能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857414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(.packages())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694663" y="1505415"/>
            <a:ext cx="2754352" cy="47727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7401" y="1548948"/>
            <a:ext cx="19971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R</a:t>
            </a:r>
            <a:endParaRPr lang="zh-CN" altLang="en-US" sz="239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20172474">
            <a:off x="1678329" y="40511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179411">
            <a:off x="8266253" y="66200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2179411">
            <a:off x="2186638" y="93466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179411">
            <a:off x="10460704" y="141919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20172474">
            <a:off x="9798768" y="662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rot="2179411">
            <a:off x="610422" y="110389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20205908">
            <a:off x="352682" y="210585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6598962">
            <a:off x="11084315" y="370711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17610777">
            <a:off x="352681" y="464013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1522787">
            <a:off x="9976811" y="501018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rot="20140569">
            <a:off x="3959388" y="108151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rot="20140569">
            <a:off x="8954381" y="60105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1061884">
            <a:off x="5417946" y="63105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rot="20980958">
            <a:off x="7310979" y="9854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 rot="20980958">
            <a:off x="3391530" y="3608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751556">
            <a:off x="6577426" y="3380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变量类型</a:t>
            </a:r>
            <a:endParaRPr lang="en-US" altLang="zh-CN" dirty="0" smtClean="0"/>
          </a:p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r>
              <a:rPr lang="zh-CN" altLang="en-US" dirty="0" smtClean="0"/>
              <a:t>学会数据导入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一段可调用的操作程序，通常是一个模型或者方法，所有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都是开源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任何人都可以制作包，但需要下载附加工具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https://cran.r-project.org/bin/windows/Rtools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平台提供数量众多的高质量的标准化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，由来自世界各地的专家自愿提供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语言自带一些基础包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可以帮助我们省去安装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的繁琐过程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library(name)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help(package=“e1071”)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library(foreign)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加载</a:t>
            </a:r>
            <a:r>
              <a:rPr lang="zh-CN" altLang="en-US" dirty="0" smtClean="0"/>
              <a:t>包  </a:t>
            </a:r>
            <a:r>
              <a:rPr lang="en-US" altLang="zh-CN" dirty="0" smtClean="0"/>
              <a:t>library(“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</a:t>
            </a:r>
          </a:p>
          <a:p>
            <a:pPr marL="0" indent="0">
              <a:buNone/>
            </a:pPr>
            <a:r>
              <a:rPr lang="zh-CN" altLang="en-US" dirty="0"/>
              <a:t>卸</a:t>
            </a:r>
            <a:r>
              <a:rPr lang="zh-CN" altLang="en-US" dirty="0" smtClean="0"/>
              <a:t>除包 </a:t>
            </a:r>
            <a:r>
              <a:rPr lang="en-US" altLang="zh-CN" dirty="0" smtClean="0"/>
              <a:t>detach(“</a:t>
            </a:r>
            <a:r>
              <a:rPr lang="en-US" altLang="zh-CN" dirty="0" err="1" smtClean="0"/>
              <a:t>package:pkgname</a:t>
            </a:r>
            <a:r>
              <a:rPr lang="en-US" altLang="zh-CN" dirty="0" smtClean="0"/>
              <a:t>”)        #</a:t>
            </a:r>
            <a:r>
              <a:rPr lang="zh-CN" altLang="en-US" dirty="0" smtClean="0"/>
              <a:t>注意卸除并不是卸载，而是从当前环境里断开与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删除包 </a:t>
            </a:r>
            <a:r>
              <a:rPr lang="en-US" altLang="zh-CN" dirty="0" err="1" smtClean="0"/>
              <a:t>remove.packages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 </a:t>
            </a:r>
          </a:p>
          <a:p>
            <a:pPr marL="0" indent="0">
              <a:buNone/>
            </a:pPr>
            <a:r>
              <a:rPr lang="zh-CN" altLang="en-US" dirty="0" smtClean="0"/>
              <a:t>查看已安装的包 </a:t>
            </a:r>
            <a:r>
              <a:rPr lang="en-US" altLang="zh-CN" dirty="0" err="1" smtClean="0"/>
              <a:t>installed.packages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数据导入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外部文件中的数据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XLX/XLSX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CSV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手动加载</a:t>
            </a:r>
            <a:endParaRPr lang="en-US" altLang="zh-CN" dirty="0" smtClean="0"/>
          </a:p>
          <a:p>
            <a:r>
              <a:rPr lang="zh-CN" altLang="en-US" dirty="0" smtClean="0"/>
              <a:t>网络标准化数据导入</a:t>
            </a:r>
            <a:endParaRPr lang="en-US" altLang="zh-CN" dirty="0" smtClean="0"/>
          </a:p>
          <a:p>
            <a:r>
              <a:rPr lang="zh-CN" altLang="en-US" dirty="0" smtClean="0"/>
              <a:t>数据库的对接与使用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文本文件导入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8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从文本文件导入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mydataframe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(file, header=</a:t>
            </a:r>
            <a:r>
              <a:rPr lang="en-US" altLang="zh-CN" dirty="0" err="1" smtClean="0"/>
              <a:t>logical_value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=“</a:t>
            </a:r>
            <a:r>
              <a:rPr lang="en-US" altLang="zh-CN" dirty="0"/>
              <a:t>;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row,names</a:t>
            </a:r>
            <a:r>
              <a:rPr lang="en-US" altLang="zh-CN" dirty="0" smtClean="0"/>
              <a:t>=“name”)</a:t>
            </a:r>
          </a:p>
          <a:p>
            <a:pPr marL="0" indent="0">
              <a:buNone/>
            </a:pPr>
            <a:r>
              <a:rPr lang="en-US" altLang="zh-CN" dirty="0" err="1" smtClean="0"/>
              <a:t>sep</a:t>
            </a:r>
            <a:r>
              <a:rPr lang="zh-CN" altLang="en-US" dirty="0" smtClean="0"/>
              <a:t>用来指定分隔数据的分隔符，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是一个可选参数，用来指定一个或多个表示行标识符的变量。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</a:t>
            </a:r>
            <a:r>
              <a:rPr lang="en-US" altLang="zh-CN" dirty="0" smtClean="0"/>
              <a:t>CVS</a:t>
            </a:r>
            <a:r>
              <a:rPr lang="zh-CN" altLang="en-US" dirty="0" smtClean="0"/>
              <a:t>格式专用命令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mydata</a:t>
            </a:r>
            <a:r>
              <a:rPr lang="en-US" altLang="zh-CN" dirty="0" smtClean="0"/>
              <a:t>&lt;- read.csv(file </a:t>
            </a:r>
            <a:r>
              <a:rPr lang="en-US" altLang="zh-CN" dirty="0"/>
              <a:t>= "C:\\Users\\HWT\\Desktop\\test.csv",header = F)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手动选择文件</a:t>
            </a:r>
            <a:endParaRPr lang="en-US" altLang="zh-CN" dirty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(),header=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</a:p>
          <a:p>
            <a:pPr lvl="1"/>
            <a:r>
              <a:rPr lang="zh-CN" altLang="en-US" dirty="0" smtClean="0"/>
              <a:t>从剪贴板导入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clipboard”,header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Excel</a:t>
            </a:r>
            <a:r>
              <a:rPr lang="zh-CN" altLang="en-US" sz="3200" dirty="0" smtClean="0"/>
              <a:t>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excel</a:t>
            </a:r>
            <a:r>
              <a:rPr lang="zh-CN" altLang="en-US" dirty="0"/>
              <a:t>文件导入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首先，需要加载程序包</a:t>
            </a:r>
            <a:r>
              <a:rPr lang="en-US" altLang="zh-CN" dirty="0" err="1"/>
              <a:t>xlsx</a:t>
            </a:r>
            <a:r>
              <a:rPr lang="zh-CN" altLang="en-US" dirty="0"/>
              <a:t>，</a:t>
            </a:r>
            <a:r>
              <a:rPr lang="en-US" altLang="zh-CN" dirty="0" err="1"/>
              <a:t>Rstudio</a:t>
            </a:r>
            <a:r>
              <a:rPr lang="zh-CN" altLang="en-US" dirty="0"/>
              <a:t>会帮你自动加载它的关联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rjava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xlsxjars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library(</a:t>
            </a:r>
            <a:r>
              <a:rPr lang="en-US" altLang="zh-CN" dirty="0" err="1"/>
              <a:t>xlsx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workbook&lt;-”c:\\myworkbook.xlsx”</a:t>
            </a:r>
          </a:p>
          <a:p>
            <a:pPr marL="0" indent="0">
              <a:buNone/>
            </a:pPr>
            <a:r>
              <a:rPr lang="en-US" altLang="zh-CN" dirty="0" err="1"/>
              <a:t>mydataframe</a:t>
            </a:r>
            <a:r>
              <a:rPr lang="en-US" altLang="zh-CN" dirty="0"/>
              <a:t>&lt;-read.xlsx(workbook,1)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位于</a:t>
            </a:r>
            <a:r>
              <a:rPr lang="en-US" altLang="zh-CN" dirty="0"/>
              <a:t>C</a:t>
            </a:r>
            <a:r>
              <a:rPr lang="zh-CN" altLang="en-US" dirty="0"/>
              <a:t>盘根目录的</a:t>
            </a:r>
            <a:r>
              <a:rPr lang="en-US" altLang="zh-CN" dirty="0"/>
              <a:t>myworkbook.xlsx</a:t>
            </a:r>
            <a:r>
              <a:rPr lang="zh-CN" altLang="en-US" dirty="0"/>
              <a:t>中的</a:t>
            </a:r>
            <a:r>
              <a:rPr lang="en-US" altLang="zh-CN" dirty="0"/>
              <a:t>sheet1</a:t>
            </a:r>
            <a:r>
              <a:rPr lang="zh-CN" altLang="en-US" dirty="0"/>
              <a:t>表被导入到了</a:t>
            </a:r>
            <a:r>
              <a:rPr lang="en-US" altLang="zh-CN" dirty="0"/>
              <a:t>R</a:t>
            </a:r>
            <a:r>
              <a:rPr lang="zh-CN" altLang="en-US" dirty="0"/>
              <a:t>的数据集</a:t>
            </a:r>
            <a:r>
              <a:rPr lang="en-US" altLang="zh-CN" dirty="0" err="1"/>
              <a:t>mydataframe</a:t>
            </a:r>
            <a:r>
              <a:rPr lang="zh-CN" altLang="en-US" dirty="0"/>
              <a:t>当中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除此之外，</a:t>
            </a:r>
            <a:r>
              <a:rPr lang="en-US" altLang="zh-CN" dirty="0"/>
              <a:t>R</a:t>
            </a:r>
            <a:r>
              <a:rPr lang="zh-CN" altLang="en-US" dirty="0"/>
              <a:t>还可以将数据写入</a:t>
            </a:r>
            <a:r>
              <a:rPr lang="en-US" altLang="zh-CN" dirty="0"/>
              <a:t>excel</a:t>
            </a:r>
            <a:r>
              <a:rPr lang="zh-CN" altLang="en-US" dirty="0"/>
              <a:t>文件，请自行阅读该包的说明 </a:t>
            </a:r>
            <a:r>
              <a:rPr lang="en-US" altLang="zh-CN" dirty="0"/>
              <a:t>help(</a:t>
            </a:r>
            <a:r>
              <a:rPr lang="en-US" altLang="zh-CN" dirty="0" err="1"/>
              <a:t>xlsx</a:t>
            </a:r>
            <a:r>
              <a:rPr lang="en-US" altLang="zh-CN" dirty="0"/>
              <a:t>) </a:t>
            </a:r>
            <a:r>
              <a:rPr lang="zh-CN" altLang="en-US" dirty="0"/>
              <a:t>查看写入如何操作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方法手动加载外部数据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tran</a:t>
            </a:r>
            <a:r>
              <a:rPr lang="en-US" altLang="zh-CN" dirty="0" smtClean="0"/>
              <a:t>&lt;-read.csv( file=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*数据库导入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通过软件包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可以访问目前的多种类型数据库，覆盖了几乎目前常见的所有数据库。下边以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myconn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odbcConnect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mydsn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=“Rob”,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wodemima</a:t>
            </a:r>
            <a:r>
              <a:rPr lang="en-US" altLang="zh-CN" dirty="0" smtClean="0"/>
              <a:t>”) #</a:t>
            </a:r>
            <a:r>
              <a:rPr lang="zh-CN" altLang="en-US" dirty="0" smtClean="0"/>
              <a:t>建立一个数据库访问通道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crimedat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sqlFetch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myconn,Crime</a:t>
            </a:r>
            <a:r>
              <a:rPr lang="en-US" altLang="zh-CN" dirty="0" smtClean="0"/>
              <a:t>) #</a:t>
            </a:r>
            <a:r>
              <a:rPr lang="zh-CN" altLang="en-US" dirty="0" smtClean="0"/>
              <a:t>通过通道</a:t>
            </a:r>
            <a:r>
              <a:rPr lang="en-US" altLang="zh-CN" dirty="0" err="1" smtClean="0"/>
              <a:t>myconn</a:t>
            </a:r>
            <a:r>
              <a:rPr lang="zh-CN" altLang="en-US" dirty="0" smtClean="0"/>
              <a:t>读取表</a:t>
            </a:r>
            <a:r>
              <a:rPr lang="en-US" altLang="zh-CN" dirty="0" smtClean="0"/>
              <a:t>Crime</a:t>
            </a:r>
            <a:r>
              <a:rPr lang="zh-CN" altLang="en-US" dirty="0" smtClean="0"/>
              <a:t>保存到数据框</a:t>
            </a:r>
            <a:r>
              <a:rPr lang="en-US" altLang="zh-CN" dirty="0" err="1" smtClean="0"/>
              <a:t>crimedat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pundit&lt;- </a:t>
            </a:r>
            <a:r>
              <a:rPr lang="en-US" altLang="zh-CN" dirty="0" err="1" smtClean="0"/>
              <a:t>sqlQuery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, “select * from Punishment”) #</a:t>
            </a:r>
            <a:r>
              <a:rPr lang="zh-CN" altLang="en-US" dirty="0" smtClean="0"/>
              <a:t>查询并返回结果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关闭访问连接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sqlQuery</a:t>
            </a:r>
            <a:r>
              <a:rPr lang="zh-CN" altLang="en-US" dirty="0" smtClean="0"/>
              <a:t>由于可以插入使用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语句，使得该命令具有极高的灵活性，可以赋予我们操作并使用数据库几乎所有功能的能力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*网络抓取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语言中用于网络抓取数据的程序包主要有</a:t>
            </a:r>
            <a:r>
              <a:rPr lang="en-US" altLang="zh-CN" dirty="0" err="1" smtClean="0"/>
              <a:t>Rcurl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两个包，以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语言常用的几种数据保持格式有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文本文件格式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csv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Rdata</a:t>
            </a:r>
            <a:r>
              <a:rPr lang="zh-CN" altLang="en-US" dirty="0" smtClean="0"/>
              <a:t>格式，即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语言自己的数据格式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工作空间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3831" y="2536533"/>
            <a:ext cx="565017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write.table(student,file="F:/NauCloud/test.txt")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47" y="1836533"/>
            <a:ext cx="3066667" cy="14000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831" y="3169168"/>
            <a:ext cx="515525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write.csv(student,file="F:/NauCloud/test.csv")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23831" y="3905482"/>
            <a:ext cx="483305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save(student,file="F:/NauCloud/test.Rdata")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139" y="3754259"/>
            <a:ext cx="857143" cy="733333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3831" y="4700529"/>
            <a:ext cx="15036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save.image()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23831" y="5069367"/>
            <a:ext cx="311463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save.image(file="my.RData")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变量与数据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变量在理论上是一组数的标签，在一个记录数据集中对应了一列属性；而在计算机中则具体对应了内存当中的一块存储空间，如同右侧的盒子。</a:t>
            </a:r>
            <a:endParaRPr lang="en-US" altLang="zh-CN" dirty="0" smtClean="0"/>
          </a:p>
          <a:p>
            <a:r>
              <a:rPr lang="zh-CN" altLang="en-US" dirty="0" smtClean="0"/>
              <a:t>数据是数据集中的具体内容，在计算机中对应了装入变量中的内容，它可以是数字，也可以是个逻辑符号、类别标签或者一串文字，带有具体的含义。</a:t>
            </a:r>
            <a:endParaRPr lang="en-US" altLang="zh-CN" dirty="0" smtClean="0"/>
          </a:p>
          <a:p>
            <a:r>
              <a:rPr lang="zh-CN" altLang="en-US" dirty="0" smtClean="0"/>
              <a:t>因此，在区分清楚变量和数据之后，我们需要分别来掌握变量的类型和数据的类型。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与数据库对接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语句操作数据</a:t>
            </a:r>
            <a:endParaRPr lang="en-US" altLang="zh-CN" dirty="0" smtClean="0"/>
          </a:p>
          <a:p>
            <a:r>
              <a:rPr lang="zh-CN" altLang="en-US" dirty="0" smtClean="0"/>
              <a:t>网络数据的导入和抓取</a:t>
            </a:r>
            <a:endParaRPr lang="en-US" altLang="zh-CN" dirty="0" smtClean="0"/>
          </a:p>
          <a:p>
            <a:r>
              <a:rPr lang="en-US" altLang="zh-CN" dirty="0" smtClean="0"/>
              <a:t>Ggplot2</a:t>
            </a:r>
          </a:p>
          <a:p>
            <a:pPr lvl="1"/>
            <a:r>
              <a:rPr lang="en-US" altLang="zh-CN" dirty="0"/>
              <a:t>http://ggplot2.org/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几种常见类型</a:t>
            </a:r>
            <a:endParaRPr lang="en-US" altLang="zh-CN" dirty="0" smtClean="0"/>
          </a:p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数列</a:t>
            </a:r>
            <a:endParaRPr lang="en-US" altLang="zh-CN" dirty="0" smtClean="0"/>
          </a:p>
          <a:p>
            <a:r>
              <a:rPr lang="zh-CN" altLang="en-US" dirty="0"/>
              <a:t>数据框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04342" y="2255613"/>
            <a:ext cx="339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更正：实验</a:t>
            </a:r>
            <a:r>
              <a:rPr lang="en-US" altLang="zh-CN" sz="1400" b="1" dirty="0" smtClean="0"/>
              <a:t>1</a:t>
            </a:r>
            <a:r>
              <a:rPr lang="zh-CN" altLang="en-US" sz="1400" b="1" dirty="0"/>
              <a:t>第</a:t>
            </a:r>
            <a:r>
              <a:rPr lang="en-US" altLang="zh-CN" sz="1400" b="1" dirty="0" smtClean="0"/>
              <a:t>10</a:t>
            </a:r>
            <a:r>
              <a:rPr lang="zh-CN" altLang="en-US" sz="1400" b="1" dirty="0" smtClean="0"/>
              <a:t>页中</a:t>
            </a:r>
            <a:r>
              <a:rPr lang="en-US" altLang="zh-CN" sz="1400" b="1" dirty="0" smtClean="0"/>
              <a:t> array</a:t>
            </a:r>
            <a:r>
              <a:rPr lang="zh-CN" altLang="en-US" sz="1400" b="1" dirty="0" smtClean="0"/>
              <a:t>是数列类型，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原版将“数列”误写为“数据”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向量元素 </a:t>
            </a:r>
            <a:r>
              <a:rPr lang="en-US" altLang="zh-CN" dirty="0" smtClean="0"/>
              <a:t>age[2]</a:t>
            </a:r>
          </a:p>
          <a:p>
            <a:r>
              <a:rPr lang="zh-CN" altLang="en-US" dirty="0" smtClean="0"/>
              <a:t>矩阵元素 </a:t>
            </a:r>
            <a:r>
              <a:rPr lang="en-US" altLang="zh-CN" dirty="0" smtClean="0"/>
              <a:t>leadership[2,3]     leadership[2,]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框   </a:t>
            </a:r>
            <a:r>
              <a:rPr lang="en-US" altLang="zh-CN" dirty="0" err="1" smtClean="0"/>
              <a:t>leadership$age</a:t>
            </a:r>
            <a:r>
              <a:rPr lang="en-US" altLang="zh-CN" dirty="0" smtClean="0"/>
              <a:t>[2]</a:t>
            </a:r>
          </a:p>
          <a:p>
            <a:endParaRPr lang="en-US" altLang="zh-CN" dirty="0"/>
          </a:p>
          <a:p>
            <a:r>
              <a:rPr lang="zh-CN" altLang="en-US" dirty="0"/>
              <a:t>查看变量中数据个数</a:t>
            </a:r>
            <a:r>
              <a:rPr lang="en-US" altLang="zh-CN" dirty="0"/>
              <a:t>length(age)</a:t>
            </a:r>
          </a:p>
          <a:p>
            <a:r>
              <a:rPr lang="zh-CN" altLang="en-US" dirty="0"/>
              <a:t>维度</a:t>
            </a:r>
            <a:r>
              <a:rPr lang="en-US" altLang="zh-CN" dirty="0"/>
              <a:t>dim(leadership)</a:t>
            </a:r>
          </a:p>
          <a:p>
            <a:r>
              <a:rPr lang="zh-CN" altLang="en-US" dirty="0"/>
              <a:t>行数</a:t>
            </a:r>
            <a:r>
              <a:rPr lang="en-US" altLang="zh-CN" dirty="0" err="1"/>
              <a:t>nrow</a:t>
            </a:r>
            <a:r>
              <a:rPr lang="en-US" altLang="zh-CN" dirty="0"/>
              <a:t>(leadership)</a:t>
            </a:r>
          </a:p>
          <a:p>
            <a:r>
              <a:rPr lang="zh-CN" altLang="en-US" dirty="0"/>
              <a:t>列数</a:t>
            </a:r>
            <a:r>
              <a:rPr lang="en-US" altLang="zh-CN" dirty="0" err="1"/>
              <a:t>ncol</a:t>
            </a:r>
            <a:r>
              <a:rPr lang="en-US" altLang="zh-CN" dirty="0"/>
              <a:t>(leadership)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*变量调用的</a:t>
            </a:r>
            <a:r>
              <a:rPr lang="en-US" altLang="zh-CN" sz="3600" dirty="0" smtClean="0"/>
              <a:t>attach</a:t>
            </a:r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每一个变量名都输入一次 数据框</a:t>
            </a:r>
            <a:r>
              <a:rPr lang="en-US" altLang="zh-CN" dirty="0" smtClean="0"/>
              <a:t>$ </a:t>
            </a:r>
            <a:r>
              <a:rPr lang="zh-CN" altLang="en-US" dirty="0" smtClean="0"/>
              <a:t>可能会让人讨厌，一个捷径是联合使用</a:t>
            </a:r>
            <a:r>
              <a:rPr lang="en-US" altLang="zh-CN" dirty="0" smtClean="0"/>
              <a:t>attach()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detach()</a:t>
            </a:r>
            <a:r>
              <a:rPr lang="zh-CN" altLang="en-US" dirty="0" smtClean="0"/>
              <a:t>或单独使用</a:t>
            </a:r>
            <a:r>
              <a:rPr lang="en-US" altLang="zh-CN" dirty="0" smtClean="0"/>
              <a:t>with()</a:t>
            </a:r>
            <a:r>
              <a:rPr lang="zh-CN" altLang="en-US" dirty="0" smtClean="0"/>
              <a:t>函数来简化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如： 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数据框下两个变量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调用方式可以写成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smtClean="0"/>
              <a:t> </a:t>
            </a:r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也可以写成</a:t>
            </a: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但是用完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一定要记得使用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断开变量搜索设置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3316" y="2877806"/>
            <a:ext cx="203333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mtcars$mpg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mtcars$wt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3316" y="4002211"/>
            <a:ext cx="26349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attach(mtcars)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mpg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detach(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mtcars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7951" y="4002211"/>
            <a:ext cx="2943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语言中变量的使用非常灵活，除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attach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方法外还有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with( ….)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函数内进行变量简化操作，另外还有一种叫做管道符号的更为灵活的方法，即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%&gt;%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数据集的直观操作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84654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数据集是我们今后做分析时候频繁用到的变量结构。因此，这里举个数据集的例子来说明变量操作，其他类型大同小异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查询数据集行列名称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LifeCycleSavings</a:t>
            </a:r>
            <a:r>
              <a:rPr lang="zh-CN" altLang="en-US" sz="1800" dirty="0" smtClean="0"/>
              <a:t>数据集为例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5" y="1737360"/>
            <a:ext cx="6361905" cy="4600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8790" y="3604887"/>
            <a:ext cx="324852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8790" y="3897927"/>
            <a:ext cx="358390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8012" y="5453595"/>
            <a:ext cx="294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提示：调出右侧数据表的方法是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fix(LifeCycleSavings),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也可以用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edit(…)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数据集的调用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访问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030" y="1845734"/>
            <a:ext cx="9973650" cy="4023360"/>
          </a:xfrm>
        </p:spPr>
        <p:txBody>
          <a:bodyPr/>
          <a:lstStyle/>
          <a:p>
            <a:r>
              <a:rPr lang="zh-CN" altLang="en-US" dirty="0" smtClean="0"/>
              <a:t>数据集结构形式和矩阵相似，可以如同调用矩阵元素的方式对数据集元素进行调用，即加方括号方式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如果作为变量族的方式调用，则需要用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符号表示某数据集下的某变量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如果试图通过对象名或者属性名调用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30" y="2611060"/>
            <a:ext cx="30843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LifeCycleSavings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[1,2]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29.35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2030" y="4362389"/>
            <a:ext cx="767004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newdata&lt;-LifeCycleSavings[order(LifeCycleSavings$dpi),]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82030" y="3502015"/>
            <a:ext cx="23628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LifeCycleSavings$dpi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5489" y="5222762"/>
            <a:ext cx="612186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LifeCycleSavings["China",]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sr pop15 pop75 dpi ddpi China 11.9 44.75 0.67 289.52 6.51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5489" y="5759873"/>
            <a:ext cx="3743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注意逗号的存在表达要调用对象名，即行名词，没逗号就变成了列名称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取子集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指定行列直接取子集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subset()</a:t>
            </a:r>
            <a:r>
              <a:rPr lang="zh-CN" altLang="en-US" dirty="0" smtClean="0"/>
              <a:t>函数按条件取子集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掐头去尾取</a:t>
            </a:r>
            <a:r>
              <a:rPr lang="zh-CN" altLang="en-US" dirty="0" smtClean="0"/>
              <a:t>子集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29" y="2395727"/>
            <a:ext cx="397384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newdata2&lt;-LifeCycleSavings[,c(2,4)]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029" y="3258599"/>
            <a:ext cx="816249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newdata3&lt;-subset(LifeCycleSavings,dpi&gt;2000&amp;dpi&lt;3000,select = c(pop15,dpi))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12551" y="3714658"/>
            <a:ext cx="279243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pop15 dpi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Australia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29.35 2329.68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Belgium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23.80 2108.47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Canada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31.72 2982.88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Denmark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24.42 2496.53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France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25.06 2213.82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Germany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23.31 2457.12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Luxembourg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21.80 2449.39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Norway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25.95 2231.03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Switzerland 23.49 2630.96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2029" y="4043751"/>
            <a:ext cx="289983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head(LifeCycleSavings,10)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tail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LifeCycleSavings,10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7049" y="4583012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尝试去掉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tail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取第二个参数，看默认取多少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105</TotalTime>
  <Words>2579</Words>
  <Application>Microsoft Office PowerPoint</Application>
  <PresentationFormat>宽屏</PresentationFormat>
  <Paragraphs>378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华文彩云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数据分析与处理技术        实验：数据操作与包</vt:lpstr>
      <vt:lpstr>主要任务</vt:lpstr>
      <vt:lpstr>1.变量与数据</vt:lpstr>
      <vt:lpstr>复习：变量类型</vt:lpstr>
      <vt:lpstr>复习：变量调用</vt:lpstr>
      <vt:lpstr>*变量调用的attach方法</vt:lpstr>
      <vt:lpstr>数据集的直观操作</vt:lpstr>
      <vt:lpstr>数据集的调用(访问)</vt:lpstr>
      <vt:lpstr>取子集</vt:lpstr>
      <vt:lpstr>进一步的细节操作</vt:lpstr>
      <vt:lpstr>变量的逻辑索引操作</vt:lpstr>
      <vt:lpstr>1.2数值类型</vt:lpstr>
      <vt:lpstr>时间数值</vt:lpstr>
      <vt:lpstr>因子数值</vt:lpstr>
      <vt:lpstr>变量与数值的操作案例</vt:lpstr>
      <vt:lpstr>创建数据</vt:lpstr>
      <vt:lpstr>数据类型判断与转换命令</vt:lpstr>
      <vt:lpstr>2.package操作</vt:lpstr>
      <vt:lpstr>PowerPoint 演示文稿</vt:lpstr>
      <vt:lpstr>PowerPoint 演示文稿</vt:lpstr>
      <vt:lpstr>package操作</vt:lpstr>
      <vt:lpstr>package状态</vt:lpstr>
      <vt:lpstr>3.数据导入</vt:lpstr>
      <vt:lpstr>文本文件导入</vt:lpstr>
      <vt:lpstr>Excel导入</vt:lpstr>
      <vt:lpstr>PowerPoint 演示文稿</vt:lpstr>
      <vt:lpstr>*数据库导入</vt:lpstr>
      <vt:lpstr>*网络抓取</vt:lpstr>
      <vt:lpstr>数据的保存</vt:lpstr>
      <vt:lpstr>拓展学习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数据分析-R语言  数据操作</dc:title>
  <dc:creator>Ning Xu</dc:creator>
  <cp:lastModifiedBy>dell</cp:lastModifiedBy>
  <cp:revision>118</cp:revision>
  <dcterms:created xsi:type="dcterms:W3CDTF">2017-08-23T22:28:00Z</dcterms:created>
  <dcterms:modified xsi:type="dcterms:W3CDTF">2017-09-16T01:58:02Z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