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348" r:id="rId4"/>
    <p:sldId id="264" r:id="rId5"/>
    <p:sldId id="339" r:id="rId6"/>
    <p:sldId id="267" r:id="rId7"/>
    <p:sldId id="265" r:id="rId8"/>
    <p:sldId id="268" r:id="rId9"/>
    <p:sldId id="290" r:id="rId10"/>
    <p:sldId id="291" r:id="rId11"/>
    <p:sldId id="349" r:id="rId12"/>
    <p:sldId id="350" r:id="rId13"/>
    <p:sldId id="353" r:id="rId14"/>
    <p:sldId id="304" r:id="rId15"/>
    <p:sldId id="340" r:id="rId16"/>
    <p:sldId id="331" r:id="rId17"/>
    <p:sldId id="330" r:id="rId18"/>
    <p:sldId id="310" r:id="rId19"/>
    <p:sldId id="351" r:id="rId20"/>
    <p:sldId id="352" r:id="rId21"/>
    <p:sldId id="332" r:id="rId22"/>
    <p:sldId id="307" r:id="rId23"/>
    <p:sldId id="334" r:id="rId24"/>
    <p:sldId id="325" r:id="rId25"/>
    <p:sldId id="336" r:id="rId26"/>
    <p:sldId id="299" r:id="rId27"/>
    <p:sldId id="347" r:id="rId28"/>
    <p:sldId id="343" r:id="rId29"/>
    <p:sldId id="342" r:id="rId30"/>
    <p:sldId id="341" r:id="rId31"/>
    <p:sldId id="34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2.1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2.2 </a:t>
          </a:r>
          <a:r>
            <a:rPr lang="zh-CN" altLang="en-US" dirty="0" smtClean="0"/>
            <a:t>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2.3 </a:t>
          </a:r>
          <a:r>
            <a:rPr lang="zh-CN" altLang="en-US" dirty="0" smtClean="0"/>
            <a:t>数据可视化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2.2 </a:t>
          </a:r>
          <a:r>
            <a:rPr lang="zh-CN" altLang="en-US" sz="3200" kern="1200" dirty="0" smtClean="0"/>
            <a:t>统计描述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2.3 </a:t>
          </a:r>
          <a:r>
            <a:rPr lang="zh-CN" altLang="en-US" sz="3200" kern="1200" dirty="0" smtClean="0"/>
            <a:t>数据可视化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746861" y="394"/>
          <a:ext cx="963421" cy="963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887951" y="141484"/>
        <a:ext cx="681241" cy="68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939353" y="634"/>
          <a:ext cx="962940" cy="962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1080372" y="141653"/>
        <a:ext cx="680902" cy="68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413721" y="158"/>
          <a:ext cx="963893" cy="963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</a:t>
          </a:r>
          <a:endParaRPr lang="zh-CN" altLang="en-US" sz="2400" kern="1200" dirty="0"/>
        </a:p>
      </dsp:txBody>
      <dsp:txXfrm>
        <a:off x="554880" y="141317"/>
        <a:ext cx="681575" cy="68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5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其他归一化方法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/>
          </a:p>
          <a:p>
            <a:pPr lvl="1"/>
            <a:r>
              <a:rPr lang="en-US" altLang="zh-CN" dirty="0" err="1" smtClean="0"/>
              <a:t>atan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03602"/>
              </p:ext>
            </p:extLst>
          </p:nvPr>
        </p:nvGraphicFramePr>
        <p:xfrm>
          <a:off x="8433036" y="2247909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3036" y="2247909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9728323" y="1000829"/>
            <a:ext cx="2370749" cy="947038"/>
          </a:xfrm>
          <a:prstGeom prst="wedgeEllipseCallout">
            <a:avLst>
              <a:gd name="adj1" fmla="val -38237"/>
              <a:gd name="adj2" fmla="val 7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此处令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表示一列变量，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表示转化后的新变量</a:t>
            </a:r>
          </a:p>
        </p:txBody>
      </p:sp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574" y="1910995"/>
            <a:ext cx="4020984" cy="4023360"/>
          </a:xfrm>
        </p:spPr>
        <p:txBody>
          <a:bodyPr/>
          <a:lstStyle/>
          <a:p>
            <a:r>
              <a:rPr lang="zh-CN" altLang="en-US" dirty="0" smtClean="0"/>
              <a:t>总体单位按照特定的属性进行分组归类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数量型、标称型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32" y="103221"/>
            <a:ext cx="3808413" cy="1998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2" y="2711130"/>
            <a:ext cx="2264873" cy="679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32" y="3741624"/>
            <a:ext cx="4325093" cy="8296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6427" y="273706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一个分组标志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36427" y="385741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两个分组标志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8" y="4977759"/>
            <a:ext cx="4095149" cy="12949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5013" y="5288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三个分组标志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421"/>
              </p:ext>
            </p:extLst>
          </p:nvPr>
        </p:nvGraphicFramePr>
        <p:xfrm>
          <a:off x="8613496" y="2685101"/>
          <a:ext cx="18490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43">
                  <a:extLst>
                    <a:ext uri="{9D8B030D-6E8A-4147-A177-3AD203B41FA5}">
                      <a16:colId xmlns:a16="http://schemas.microsoft.com/office/drawing/2014/main" val="3657976036"/>
                    </a:ext>
                  </a:extLst>
                </a:gridCol>
                <a:gridCol w="924543">
                  <a:extLst>
                    <a:ext uri="{9D8B030D-6E8A-4147-A177-3AD203B41FA5}">
                      <a16:colId xmlns:a16="http://schemas.microsoft.com/office/drawing/2014/main" val="1802533360"/>
                    </a:ext>
                  </a:extLst>
                </a:gridCol>
              </a:tblGrid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2182"/>
                  </a:ext>
                </a:extLst>
              </a:tr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387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1879"/>
              </p:ext>
            </p:extLst>
          </p:nvPr>
        </p:nvGraphicFramePr>
        <p:xfrm>
          <a:off x="8612631" y="4301366"/>
          <a:ext cx="3482988" cy="11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747">
                  <a:extLst>
                    <a:ext uri="{9D8B030D-6E8A-4147-A177-3AD203B41FA5}">
                      <a16:colId xmlns:a16="http://schemas.microsoft.com/office/drawing/2014/main" val="374323683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180438489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2287785400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3543907331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Marked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421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Placebo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1841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Treated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可视化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分组与条形图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87819"/>
            <a:ext cx="4867275" cy="2581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3050532"/>
            <a:ext cx="5648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</a:t>
            </a:r>
            <a:endParaRPr lang="en-US" altLang="zh-CN" dirty="0" smtClean="0"/>
          </a:p>
          <a:p>
            <a:r>
              <a:rPr lang="zh-CN" altLang="en-US" dirty="0" smtClean="0"/>
              <a:t>变量的特征</a:t>
            </a:r>
            <a:endParaRPr lang="en-US" altLang="zh-CN" dirty="0" smtClean="0"/>
          </a:p>
          <a:p>
            <a:r>
              <a:rPr lang="zh-CN" altLang="en-US" dirty="0" smtClean="0"/>
              <a:t>对象的分布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744" y="2570563"/>
            <a:ext cx="2906008" cy="31611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三种花色</a:t>
            </a:r>
            <a:endParaRPr lang="en-US" altLang="zh-CN" smtClean="0"/>
          </a:p>
          <a:p>
            <a:pPr lvl="1"/>
            <a:r>
              <a:rPr lang="en-US" altLang="zh-CN" smtClean="0"/>
              <a:t>Setosa</a:t>
            </a:r>
          </a:p>
          <a:p>
            <a:pPr lvl="1"/>
            <a:r>
              <a:rPr lang="en-US" altLang="zh-CN" smtClean="0"/>
              <a:t>Virginica</a:t>
            </a:r>
          </a:p>
          <a:p>
            <a:pPr lvl="1"/>
            <a:r>
              <a:rPr lang="en-US" altLang="zh-CN" smtClean="0"/>
              <a:t>Versicolour</a:t>
            </a:r>
          </a:p>
          <a:p>
            <a:r>
              <a:rPr lang="zh-CN" altLang="en-US" smtClean="0"/>
              <a:t>四个属性</a:t>
            </a:r>
            <a:endParaRPr lang="en-US" altLang="zh-CN" smtClean="0"/>
          </a:p>
          <a:p>
            <a:pPr lvl="1"/>
            <a:r>
              <a:rPr lang="zh-CN" altLang="en-US" smtClean="0"/>
              <a:t>萼片的宽度、长度</a:t>
            </a:r>
            <a:endParaRPr lang="en-US" altLang="zh-CN" smtClean="0"/>
          </a:p>
          <a:p>
            <a:pPr lvl="1"/>
            <a:r>
              <a:rPr lang="zh-CN" altLang="en-US" smtClean="0"/>
              <a:t>花瓣的宽度、长度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4504"/>
              </p:ext>
            </p:extLst>
          </p:nvPr>
        </p:nvGraphicFramePr>
        <p:xfrm>
          <a:off x="2626042" y="3344979"/>
          <a:ext cx="70008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2" y="3344979"/>
                        <a:ext cx="70008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109699" y="2044921"/>
            <a:ext cx="2982685" cy="3757265"/>
            <a:chOff x="1800" y="677"/>
            <a:chExt cx="3960" cy="5083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outlier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25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75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50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1" y="2723819"/>
            <a:ext cx="305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69192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1011981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r>
              <a:rPr lang="en-US" altLang="zh-CN" sz="3600" dirty="0" smtClean="0"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补充：弱化异常值影响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85"/>
          <a:stretch/>
        </p:blipFill>
        <p:spPr>
          <a:xfrm>
            <a:off x="6313628" y="4530918"/>
            <a:ext cx="5878372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</a:t>
            </a:r>
            <a:r>
              <a:rPr lang="zh-CN" altLang="en-US" sz="3600" dirty="0"/>
              <a:t>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592" y="1892663"/>
            <a:ext cx="5136251" cy="402336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range(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5265" y="559607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mean(iris$Sepal.Length)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5.843333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0" y="2146817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标准差：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983" y="5552172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11" idx="3"/>
          </p:cNvCxnSpPr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9813072" y="829074"/>
            <a:ext cx="2219093" cy="769434"/>
          </a:xfrm>
          <a:prstGeom prst="cloudCallout">
            <a:avLst>
              <a:gd name="adj1" fmla="val -40431"/>
              <a:gd name="adj2" fmla="val 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/>
              <a:t>思考</a:t>
            </a:r>
            <a:r>
              <a:rPr lang="zh-CN" altLang="en-US" sz="1200" dirty="0" smtClean="0"/>
              <a:t>：方差是随机变量吗？服从什么分布？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差异性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补充</a:t>
            </a:r>
            <a:r>
              <a:rPr lang="zh-CN" altLang="en-US" sz="3600" dirty="0"/>
              <a:t>：弱化异常值影响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</a:t>
            </a:r>
            <a:r>
              <a:rPr lang="zh-CN" altLang="en-US" dirty="0" smtClean="0"/>
              <a:t>。中位数</a:t>
            </a:r>
            <a:r>
              <a:rPr lang="zh-CN" altLang="en-US" dirty="0"/>
              <a:t>绝对偏差、四分位数极差：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/>
          <a:stretch/>
        </p:blipFill>
        <p:spPr bwMode="auto">
          <a:xfrm>
            <a:off x="2269677" y="4153813"/>
            <a:ext cx="6192837" cy="5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 b="23280"/>
          <a:stretch/>
        </p:blipFill>
        <p:spPr bwMode="auto">
          <a:xfrm>
            <a:off x="2830953" y="2955769"/>
            <a:ext cx="6192837" cy="8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25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3857414"/>
            <a:ext cx="4867275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2440199"/>
            <a:ext cx="3724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56796" y="193696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56796" y="918776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943" y="1977062"/>
            <a:ext cx="7132319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统计量：由相关数据生成的不含有任何未知数的数字。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008704" y="1976381"/>
            <a:ext cx="3317434" cy="3141544"/>
            <a:chOff x="8874567" y="1880546"/>
            <a:chExt cx="3317434" cy="3141544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220930"/>
                </p:ext>
              </p:extLst>
            </p:nvPr>
          </p:nvGraphicFramePr>
          <p:xfrm>
            <a:off x="9734857" y="2879568"/>
            <a:ext cx="2457144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786485"/>
                </p:ext>
              </p:extLst>
            </p:nvPr>
          </p:nvGraphicFramePr>
          <p:xfrm>
            <a:off x="8874567" y="1880546"/>
            <a:ext cx="284164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435566"/>
                </p:ext>
              </p:extLst>
            </p:nvPr>
          </p:nvGraphicFramePr>
          <p:xfrm>
            <a:off x="10400664" y="4057880"/>
            <a:ext cx="179133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74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).</a:t>
            </a:r>
          </a:p>
          <a:p>
            <a:r>
              <a:rPr lang="zh-CN" altLang="en-US" sz="3200" dirty="0" smtClean="0"/>
              <a:t>分组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1527" cy="4023360"/>
          </a:xfrm>
        </p:spPr>
        <p:txBody>
          <a:bodyPr/>
          <a:lstStyle/>
          <a:p>
            <a:r>
              <a:rPr lang="zh-CN" altLang="en-US" sz="2400" dirty="0" smtClean="0"/>
              <a:t>抽样的理论基础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概率论与数理统计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大数定理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有效抽样应当遵循基本原则：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样本要具有</a:t>
            </a:r>
            <a:r>
              <a:rPr lang="zh-CN" altLang="en-US" sz="2000" b="1" dirty="0"/>
              <a:t>代表性</a:t>
            </a:r>
            <a:r>
              <a:rPr lang="zh-CN" altLang="en-US" sz="2000" dirty="0"/>
              <a:t>，即样本的特性与总体保持一致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b="1" dirty="0" smtClean="0"/>
              <a:t>样本容量</a:t>
            </a:r>
            <a:r>
              <a:rPr lang="zh-CN" altLang="en-US" dirty="0" smtClean="0"/>
              <a:t>与问题相适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738945" y="1216064"/>
            <a:ext cx="1454557" cy="220736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样本集</a:t>
            </a:r>
            <a:endParaRPr lang="en-US" altLang="zh-CN" b="1" dirty="0" smtClean="0"/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9858349" y="1213838"/>
            <a:ext cx="1297332" cy="22073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总体</a:t>
            </a:r>
            <a:endParaRPr lang="en-US" altLang="zh-CN" b="1" dirty="0" smtClean="0"/>
          </a:p>
        </p:txBody>
      </p:sp>
      <p:sp>
        <p:nvSpPr>
          <p:cNvPr id="6" name="左箭头 5"/>
          <p:cNvSpPr/>
          <p:nvPr/>
        </p:nvSpPr>
        <p:spPr>
          <a:xfrm>
            <a:off x="9188474" y="2099414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9455" y="2132853"/>
            <a:ext cx="1487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dim(diamonds)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53940 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9614" y="5691202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扎库拉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抽样理论与方法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,2005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10128507" y="517247"/>
            <a:ext cx="1256976" cy="6690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分布未知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数量未知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8466223" y="3659866"/>
            <a:ext cx="1392126" cy="669073"/>
          </a:xfrm>
          <a:prstGeom prst="wedgeEllipseCallout">
            <a:avLst>
              <a:gd name="adj1" fmla="val -49222"/>
              <a:gd name="adj2" fmla="val -9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样本的容量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07839" y="2234226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76559" y="2237426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61686" y="2139543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(2)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197"/>
              </p:ext>
            </p:extLst>
          </p:nvPr>
        </p:nvGraphicFramePr>
        <p:xfrm>
          <a:off x="9241203" y="2236389"/>
          <a:ext cx="1576782" cy="9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2236389"/>
                        <a:ext cx="1576782" cy="96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3148</TotalTime>
  <Words>1709</Words>
  <Application>Microsoft Office PowerPoint</Application>
  <PresentationFormat>宽屏</PresentationFormat>
  <Paragraphs>265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Monaco</vt:lpstr>
      <vt:lpstr>Monotype Sorts</vt:lpstr>
      <vt:lpstr>ＭＳ Ｐゴシック</vt:lpstr>
      <vt:lpstr>等线</vt:lpstr>
      <vt:lpstr>楷体</vt:lpstr>
      <vt:lpstr>SimSun</vt:lpstr>
      <vt:lpstr>SimSun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探索数据</vt:lpstr>
      <vt:lpstr>1 数据预处理</vt:lpstr>
      <vt:lpstr>数据预处理-抽样操作</vt:lpstr>
      <vt:lpstr>(1)数据预处理-抽样/Sampling</vt:lpstr>
      <vt:lpstr>数据预处理-抽样-抽样方式</vt:lpstr>
      <vt:lpstr>(2)数据预处理-映射/Mapping</vt:lpstr>
      <vt:lpstr>数据预处理-映射-标准化</vt:lpstr>
      <vt:lpstr>数据预处理-映射-归一化</vt:lpstr>
      <vt:lpstr>分组</vt:lpstr>
      <vt:lpstr>可视化-分组与条形图</vt:lpstr>
      <vt:lpstr>2统计描述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可视化-分位数与箱图</vt:lpstr>
      <vt:lpstr>PowerPoint 演示文稿</vt:lpstr>
      <vt:lpstr>单变量统计描述-集中性-补充：弱化异常值影响</vt:lpstr>
      <vt:lpstr>2.2单变量统计描述-差异性</vt:lpstr>
      <vt:lpstr>单变量统计描述-差异性</vt:lpstr>
      <vt:lpstr>单变量统计描述-差异性</vt:lpstr>
      <vt:lpstr>差异性-补充：弱化异常值影响</vt:lpstr>
      <vt:lpstr>3对象分布特征</vt:lpstr>
      <vt:lpstr>频数</vt:lpstr>
      <vt:lpstr>频率（Frequency ）</vt:lpstr>
      <vt:lpstr>众数（Mode）</vt:lpstr>
      <vt:lpstr>*信息熵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142</cp:revision>
  <dcterms:created xsi:type="dcterms:W3CDTF">2017-08-25T07:04:48Z</dcterms:created>
  <dcterms:modified xsi:type="dcterms:W3CDTF">2017-10-08T15:45:45Z</dcterms:modified>
</cp:coreProperties>
</file>