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82" r:id="rId4"/>
    <p:sldId id="280" r:id="rId5"/>
    <p:sldId id="284" r:id="rId6"/>
    <p:sldId id="289" r:id="rId7"/>
    <p:sldId id="281" r:id="rId8"/>
    <p:sldId id="285" r:id="rId9"/>
    <p:sldId id="283" r:id="rId10"/>
    <p:sldId id="287" r:id="rId11"/>
    <p:sldId id="286" r:id="rId12"/>
    <p:sldId id="279" r:id="rId13"/>
    <p:sldId id="268" r:id="rId14"/>
    <p:sldId id="288" r:id="rId15"/>
    <p:sldId id="272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dirty="0" smtClean="0"/>
              <a:t>高级图形可视化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添加形状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由点连成的线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2154268"/>
            <a:ext cx="4267199" cy="4267199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224892"/>
            <a:ext cx="390491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lines(cars$speed,cars$dist+20,col="red")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4232" y="6488359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相当于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plot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当中的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type=“l”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993551" y="1823063"/>
            <a:ext cx="26049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添加矩形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621" y="2317225"/>
            <a:ext cx="4111083" cy="4111083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688008" y="2468665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rect(5,20,16,100,density=10)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4" y="2328973"/>
            <a:ext cx="4289504" cy="42895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041" y="2328973"/>
            <a:ext cx="4300427" cy="43004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添加形状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95836" y="1737360"/>
            <a:ext cx="26049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添加注释和箭头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 smtClean="0"/>
              <a:t>text</a:t>
            </a:r>
            <a:r>
              <a:rPr lang="zh-CN" altLang="en-US" sz="1600" dirty="0" smtClean="0"/>
              <a:t>仅能添加坐标轴内文本，按坐标定位</a:t>
            </a:r>
            <a:endParaRPr lang="zh-CN" altLang="en-US" sz="16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59023" y="1859280"/>
            <a:ext cx="353301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abline(15,1.5)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text(10,60,labels="abline(15,1.5)")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arrows(10,58,15,39)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108434" y="2257310"/>
            <a:ext cx="306814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mtext("this is a test",side=3)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mtext("this is a test",side=4)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39490" y="1848729"/>
            <a:ext cx="15696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添加图外文本</a:t>
            </a:r>
            <a:endParaRPr lang="en-US" altLang="zh-CN" dirty="0" smtClean="0"/>
          </a:p>
          <a:p>
            <a:r>
              <a:rPr lang="zh-CN" altLang="en-US" sz="1600" dirty="0" smtClean="0"/>
              <a:t>按边定位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28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操作当前活动图形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多图同时操作时候需要不停切换当前激活图片窗口</a:t>
            </a:r>
            <a:endParaRPr lang="en-US" altLang="zh-CN" dirty="0" smtClean="0"/>
          </a:p>
          <a:p>
            <a:r>
              <a:rPr lang="zh-CN" altLang="en-US" dirty="0" smtClean="0"/>
              <a:t>查看当前活动窗口编号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查看上一个活动窗口编号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设置活动窗口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生成一个新的作图窗口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75003" y="2817434"/>
            <a:ext cx="102271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dev.cur()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28516" y="4620395"/>
            <a:ext cx="19524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dev.set(dev.prev())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28516" y="3718914"/>
            <a:ext cx="111569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dev.prev()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28516" y="5060078"/>
            <a:ext cx="111569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dev.set(4)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75003" y="5913720"/>
            <a:ext cx="102271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dev.new()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7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78173"/>
            <a:ext cx="10058400" cy="60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补充说明：图形参数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 : </a:t>
            </a:r>
            <a:r>
              <a:rPr lang="zh-CN" altLang="en-US" dirty="0" smtClean="0"/>
              <a:t>设置或查看图形参数</a:t>
            </a:r>
            <a:endParaRPr lang="en-US" altLang="zh-CN" dirty="0" smtClean="0"/>
          </a:p>
          <a:p>
            <a:r>
              <a:rPr lang="en-US" altLang="zh-CN" dirty="0" smtClean="0"/>
              <a:t>help(“par”) </a:t>
            </a:r>
            <a:r>
              <a:rPr lang="zh-CN" altLang="en-US" dirty="0" smtClean="0"/>
              <a:t>参看</a:t>
            </a:r>
            <a:r>
              <a:rPr lang="en-US" altLang="zh-CN" dirty="0" smtClean="0"/>
              <a:t>par</a:t>
            </a:r>
            <a:r>
              <a:rPr lang="zh-CN" altLang="en-US" dirty="0" smtClean="0"/>
              <a:t>的说明文档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par() #</a:t>
            </a:r>
            <a:r>
              <a:rPr lang="zh-CN" altLang="en-US" dirty="0" smtClean="0"/>
              <a:t>默认状态下返回当前图形参数设置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optionname</a:t>
            </a:r>
            <a:r>
              <a:rPr lang="en-US" altLang="zh-CN" dirty="0" smtClean="0"/>
              <a:t>=name,……) #</a:t>
            </a:r>
            <a:r>
              <a:rPr lang="zh-CN" altLang="en-US" dirty="0" smtClean="0"/>
              <a:t>修改图形参数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opar</a:t>
            </a:r>
            <a:r>
              <a:rPr lang="en-US" altLang="zh-CN" dirty="0" smtClean="0"/>
              <a:t>&lt;- par(</a:t>
            </a:r>
            <a:r>
              <a:rPr lang="en-US" altLang="zh-CN" dirty="0" err="1" smtClean="0"/>
              <a:t>no.readonly</a:t>
            </a:r>
            <a:r>
              <a:rPr lang="en-US" altLang="zh-CN" dirty="0" smtClean="0"/>
              <a:t>=TRUE) #</a:t>
            </a:r>
            <a:r>
              <a:rPr lang="zh-CN" altLang="en-US" dirty="0" smtClean="0"/>
              <a:t>生成可修改的图形参数，并保存在变量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当中，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opar</a:t>
            </a:r>
            <a:r>
              <a:rPr lang="en-US" altLang="zh-CN" dirty="0" smtClean="0"/>
              <a:t>) #</a:t>
            </a:r>
            <a:r>
              <a:rPr lang="zh-CN" altLang="en-US" dirty="0" smtClean="0"/>
              <a:t>恢复存储在变量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中的参数设置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分位面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566920" cy="4023360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par</a:t>
            </a:r>
            <a:r>
              <a:rPr lang="zh-CN" altLang="en-US" dirty="0" smtClean="0"/>
              <a:t>设置图形环境参数可以将作图窗口进行分位面分割，为了不改变环境参数，先用</a:t>
            </a:r>
            <a:r>
              <a:rPr lang="en-US" altLang="zh-CN" dirty="0" smtClean="0"/>
              <a:t>par</a:t>
            </a:r>
            <a:r>
              <a:rPr lang="zh-CN" altLang="en-US" dirty="0" smtClean="0"/>
              <a:t>取出环境参数保存，完成作图之后再修改回去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0"/>
            <a:ext cx="6400800" cy="64008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140" y="3315027"/>
            <a:ext cx="5370060" cy="150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opar&lt;-par(no.readonly = T)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par(mfrow=c(2,2))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plot(mtcars$wt,mtcars$mpg,main="scatterplot1")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plot(mtcars$wt,mtcars$disp,main="scatterplot2")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hist(mtcars$wt,main="histogram of wt")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boxplot(mtcars$wt,main="boxplot of wt")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par(opar)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700" y="3556000"/>
            <a:ext cx="5524500" cy="1079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1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图形库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条形图 </a:t>
            </a:r>
            <a:r>
              <a:rPr lang="en-US" altLang="zh-CN" dirty="0" err="1" smtClean="0"/>
              <a:t>barplot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直方图  </a:t>
            </a:r>
            <a:r>
              <a:rPr lang="en-US" altLang="zh-CN" dirty="0" err="1" smtClean="0"/>
              <a:t>hist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r>
              <a:rPr lang="zh-CN" altLang="en-US" dirty="0" smtClean="0"/>
              <a:t>饼图 </a:t>
            </a:r>
            <a:r>
              <a:rPr lang="en-US" altLang="zh-CN" dirty="0" smtClean="0"/>
              <a:t>pie()</a:t>
            </a:r>
          </a:p>
          <a:p>
            <a:r>
              <a:rPr lang="zh-CN" altLang="en-US" dirty="0" smtClean="0"/>
              <a:t>箱型图   </a:t>
            </a:r>
            <a:r>
              <a:rPr lang="en-US" altLang="zh-CN" dirty="0" smtClean="0"/>
              <a:t>boxplot()</a:t>
            </a:r>
          </a:p>
          <a:p>
            <a:r>
              <a:rPr lang="zh-CN" altLang="en-US" dirty="0" smtClean="0"/>
              <a:t>散点图 </a:t>
            </a:r>
            <a:r>
              <a:rPr lang="en-US" altLang="zh-CN" dirty="0" smtClean="0"/>
              <a:t>plot</a:t>
            </a:r>
          </a:p>
          <a:p>
            <a:r>
              <a:rPr lang="zh-CN" altLang="en-US" dirty="0" smtClean="0"/>
              <a:t>点图 </a:t>
            </a:r>
            <a:r>
              <a:rPr lang="en-US" altLang="zh-CN" dirty="0" err="1" smtClean="0"/>
              <a:t>dotchart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893384" y="4521558"/>
            <a:ext cx="269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dotchart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x,labels</a:t>
            </a:r>
            <a:r>
              <a:rPr lang="en-US" altLang="zh-CN" dirty="0" smtClean="0"/>
              <a:t>= 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84" y="5129743"/>
            <a:ext cx="72009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饼图代码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470788" cy="4023360"/>
          </a:xfrm>
        </p:spPr>
        <p:txBody>
          <a:bodyPr/>
          <a:lstStyle/>
          <a:p>
            <a:r>
              <a:rPr lang="zh-CN" altLang="en-US" dirty="0" smtClean="0"/>
              <a:t>饼图  </a:t>
            </a:r>
            <a:r>
              <a:rPr lang="en-US" altLang="zh-CN" dirty="0" smtClean="0"/>
              <a:t>pie()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注意一个细节，作图时的数据名称会被直接贴上图中作为标签，即</a:t>
            </a:r>
            <a:r>
              <a:rPr lang="en-US" altLang="zh-CN" dirty="0" smtClean="0"/>
              <a:t>names(p2)</a:t>
            </a:r>
            <a:r>
              <a:rPr lang="zh-CN" altLang="en-US" dirty="0" smtClean="0"/>
              <a:t>，查看第二次实验中如何修改数据的名称</a:t>
            </a:r>
            <a:r>
              <a:rPr lang="en-US" altLang="zh-CN" dirty="0" smtClean="0"/>
              <a:t>names()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row.names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37" y="2334786"/>
            <a:ext cx="4475084" cy="12113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317" y="2542964"/>
            <a:ext cx="3629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回顾已学过的作图函数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plot </a:t>
            </a:r>
            <a:r>
              <a:rPr lang="zh-CN" altLang="en-US" dirty="0" smtClean="0"/>
              <a:t>散点图</a:t>
            </a:r>
            <a:endParaRPr lang="en-US" altLang="zh-CN" dirty="0" smtClean="0"/>
          </a:p>
          <a:p>
            <a:r>
              <a:rPr lang="en-US" altLang="zh-CN" dirty="0" err="1" smtClean="0"/>
              <a:t>hist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直方图</a:t>
            </a:r>
            <a:endParaRPr lang="en-US" altLang="zh-CN" dirty="0" smtClean="0"/>
          </a:p>
          <a:p>
            <a:r>
              <a:rPr lang="en-US" altLang="zh-CN" dirty="0" smtClean="0"/>
              <a:t>boxplot </a:t>
            </a:r>
            <a:r>
              <a:rPr lang="zh-CN" altLang="en-US" dirty="0" smtClean="0"/>
              <a:t>箱图</a:t>
            </a:r>
            <a:endParaRPr lang="en-US" altLang="zh-CN" dirty="0" smtClean="0"/>
          </a:p>
          <a:p>
            <a:r>
              <a:rPr lang="en-US" altLang="zh-CN" dirty="0" err="1" smtClean="0"/>
              <a:t>qqnorm</a:t>
            </a:r>
            <a:r>
              <a:rPr lang="en-US" altLang="zh-CN" dirty="0" smtClean="0"/>
              <a:t> Q-Q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en-US" altLang="zh-CN" dirty="0" err="1" smtClean="0"/>
              <a:t>barplot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条形图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3256156" y="1845734"/>
            <a:ext cx="434898" cy="2179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47171" y="27509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基础作图函数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6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可视化</a:t>
            </a:r>
            <a:r>
              <a:rPr lang="en-US" altLang="zh-CN" dirty="0"/>
              <a:t>-</a:t>
            </a:r>
            <a:r>
              <a:rPr lang="zh-CN" altLang="en-US" dirty="0"/>
              <a:t>基础</a:t>
            </a:r>
            <a:r>
              <a:rPr lang="zh-CN" altLang="en-US" dirty="0" smtClean="0"/>
              <a:t>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细讲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r>
              <a:rPr lang="en-US" altLang="zh-CN" dirty="0" smtClean="0"/>
              <a:t>help(“plot”) #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的帮助文档</a:t>
            </a:r>
            <a:endParaRPr lang="en-US" altLang="zh-CN" dirty="0" smtClean="0"/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是一般通用型的画图命令，它可以做出大多数基础类型的数据分析图</a:t>
            </a:r>
            <a:endParaRPr lang="en-US" altLang="zh-CN" dirty="0" smtClean="0"/>
          </a:p>
          <a:p>
            <a:r>
              <a:rPr lang="zh-CN" altLang="en-US" dirty="0" smtClean="0"/>
              <a:t>在做同一个图片时只能出现一个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的参数与大多数画图命令的参数格式是相近甚至相同的，因此详细掌握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参数可以帮助你迅速学会几乎所有类型画图方法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2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37063"/>
            <a:ext cx="10058400" cy="61331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泛型作图函数</a:t>
            </a:r>
            <a:r>
              <a:rPr lang="en-US" altLang="zh-CN" sz="2400" dirty="0" smtClean="0"/>
              <a:t>plot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plot(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,……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除变量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是必要输入参数以外，后边的参数均可以省略（即采用默认参数）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64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8221" r="12238"/>
          <a:stretch/>
        </p:blipFill>
        <p:spPr>
          <a:xfrm>
            <a:off x="217284" y="2198699"/>
            <a:ext cx="5508703" cy="205860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图形参数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几何形状类型</a:t>
            </a:r>
            <a:r>
              <a:rPr lang="en-US" altLang="zh-CN" dirty="0"/>
              <a:t>type </a:t>
            </a: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/>
              <a:t>颜色 </a:t>
            </a:r>
            <a:r>
              <a:rPr lang="en-US" altLang="zh-CN" dirty="0" smtClean="0"/>
              <a:t>col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点形状</a:t>
            </a:r>
            <a:r>
              <a:rPr lang="en-US" altLang="zh-CN" dirty="0" err="1" smtClean="0"/>
              <a:t>pch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线形状</a:t>
            </a:r>
            <a:r>
              <a:rPr lang="en-US" altLang="zh-CN" dirty="0" err="1" smtClean="0"/>
              <a:t>lty</a:t>
            </a:r>
            <a:endParaRPr lang="en-US" altLang="zh-CN" dirty="0" smtClean="0"/>
          </a:p>
          <a:p>
            <a:r>
              <a:rPr lang="zh-CN" altLang="en-US" dirty="0" smtClean="0"/>
              <a:t>线宽度</a:t>
            </a:r>
            <a:r>
              <a:rPr lang="en-US" altLang="zh-CN" dirty="0" err="1" smtClean="0"/>
              <a:t>lwd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21890"/>
          <a:stretch/>
        </p:blipFill>
        <p:spPr>
          <a:xfrm>
            <a:off x="8048625" y="3800475"/>
            <a:ext cx="3236409" cy="3057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5" y="539325"/>
            <a:ext cx="3248025" cy="315277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62881" y="4856356"/>
            <a:ext cx="21384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plot(cars,col="blue")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530140" y="1905659"/>
            <a:ext cx="19524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plot(cars,type="b")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26057" y="4671690"/>
            <a:ext cx="104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“dashed”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447083" y="6374109"/>
            <a:ext cx="80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“solid”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3815" y="2475571"/>
            <a:ext cx="5592172" cy="490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5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多维数据散点图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参考理论课上数据的映射和标度，当处理多维数据时，可以利用点形状或点颜色来区分，以</a:t>
            </a:r>
            <a:r>
              <a:rPr lang="en-US" altLang="zh-CN" dirty="0" smtClean="0"/>
              <a:t>iris[,3:5]</a:t>
            </a:r>
            <a:r>
              <a:rPr lang="zh-CN" altLang="en-US" dirty="0" smtClean="0"/>
              <a:t>三个属性为例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8780" y="3177296"/>
            <a:ext cx="5854391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plot(iris[,3:4],pch=c(0,1,2),col=c("black","red","blue"))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&gt;legend("topleft",legend=levels(iris$Species),pch=c(0,1,2),col=c("black","red","blue"),bty="n")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538" y="0"/>
            <a:ext cx="5213195" cy="521319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8780" y="5611164"/>
            <a:ext cx="632224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plot(iris[,3:4],pch=c(0,1,2)[dx],col=c("black","red","blue")[dx])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8780" y="5884930"/>
            <a:ext cx="892552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legend("topleft",legend=levels(iris$Species),pch=c(0,1,2),col=c("black","red","blue"),bty="n")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6" idx="2"/>
          </p:cNvCxnSpPr>
          <p:nvPr/>
        </p:nvCxnSpPr>
        <p:spPr>
          <a:xfrm flipH="1">
            <a:off x="2955073" y="3731294"/>
            <a:ext cx="250903" cy="159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39902" y="442533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对比一下哪里有差别</a:t>
            </a:r>
            <a:endParaRPr lang="zh-CN" altLang="en-US" sz="14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78780" y="5378390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dx&lt;-as.integer(iris$Species)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6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文本型图形参数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980135" cy="40233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标题参数</a:t>
            </a:r>
            <a:endParaRPr lang="en-US" altLang="zh-CN" dirty="0" smtClean="0"/>
          </a:p>
          <a:p>
            <a:pPr lvl="1"/>
            <a:r>
              <a:rPr lang="en-US" altLang="zh-CN" dirty="0"/>
              <a:t>main </a:t>
            </a:r>
            <a:r>
              <a:rPr lang="zh-CN" altLang="en-US" dirty="0"/>
              <a:t>图片标题</a:t>
            </a:r>
            <a:endParaRPr lang="en-US" altLang="zh-CN" dirty="0"/>
          </a:p>
          <a:p>
            <a:pPr lvl="1"/>
            <a:r>
              <a:rPr lang="en-US" altLang="zh-CN" dirty="0"/>
              <a:t>sub   </a:t>
            </a:r>
            <a:r>
              <a:rPr lang="zh-CN" altLang="en-US" dirty="0"/>
              <a:t>图片副标题</a:t>
            </a:r>
            <a:endParaRPr lang="en-US" altLang="zh-CN" dirty="0"/>
          </a:p>
          <a:p>
            <a:pPr lvl="1"/>
            <a:r>
              <a:rPr lang="en-US" altLang="zh-CN" dirty="0" smtClean="0"/>
              <a:t>col</a:t>
            </a:r>
            <a:r>
              <a:rPr lang="en-US" altLang="zh-CN" dirty="0"/>
              <a:t>. </a:t>
            </a:r>
            <a:r>
              <a:rPr lang="zh-CN" altLang="en-US" dirty="0"/>
              <a:t>为</a:t>
            </a:r>
            <a:r>
              <a:rPr lang="en-US" altLang="zh-CN" dirty="0"/>
              <a:t>main sub </a:t>
            </a:r>
            <a:r>
              <a:rPr lang="en-US" altLang="zh-CN" dirty="0" err="1"/>
              <a:t>xlab</a:t>
            </a:r>
            <a:r>
              <a:rPr lang="en-US" altLang="zh-CN" dirty="0"/>
              <a:t> </a:t>
            </a:r>
            <a:r>
              <a:rPr lang="en-US" altLang="zh-CN" dirty="0" err="1"/>
              <a:t>ylab</a:t>
            </a:r>
            <a:r>
              <a:rPr lang="zh-CN" altLang="en-US" dirty="0"/>
              <a:t>等配置</a:t>
            </a:r>
            <a:r>
              <a:rPr lang="zh-CN" altLang="en-US" dirty="0" smtClean="0"/>
              <a:t>颜色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col.xlab</a:t>
            </a:r>
            <a:r>
              <a:rPr lang="en-US" altLang="zh-CN" dirty="0" smtClean="0"/>
              <a:t>=“red”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文本标注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text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放缩比例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cex</a:t>
            </a:r>
            <a:r>
              <a:rPr lang="en-US" altLang="zh-CN" dirty="0" smtClean="0"/>
              <a:t>=0.5 </a:t>
            </a:r>
            <a:r>
              <a:rPr lang="zh-CN" altLang="en-US" dirty="0" smtClean="0"/>
              <a:t>放缩图形比例为正常的</a:t>
            </a:r>
            <a:r>
              <a:rPr lang="en-US" altLang="zh-CN" dirty="0" smtClean="0"/>
              <a:t>0.5</a:t>
            </a:r>
          </a:p>
          <a:p>
            <a:pPr lvl="1"/>
            <a:r>
              <a:rPr lang="en-US" altLang="zh-CN" dirty="0" err="1" smtClean="0"/>
              <a:t>cex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axis  main </a:t>
            </a:r>
            <a:r>
              <a:rPr lang="en-US" altLang="zh-CN" dirty="0"/>
              <a:t>sub </a:t>
            </a:r>
            <a:r>
              <a:rPr lang="en-US" altLang="zh-CN" dirty="0" err="1"/>
              <a:t>xlab</a:t>
            </a:r>
            <a:r>
              <a:rPr lang="en-US" altLang="zh-CN" dirty="0"/>
              <a:t> </a:t>
            </a:r>
            <a:r>
              <a:rPr lang="en-US" altLang="zh-CN" dirty="0" err="1"/>
              <a:t>ylab</a:t>
            </a:r>
            <a:r>
              <a:rPr lang="zh-CN" altLang="en-US" dirty="0" smtClean="0"/>
              <a:t>等设置放缩比例</a:t>
            </a:r>
            <a:r>
              <a:rPr lang="en-US" altLang="zh-CN" dirty="0" smtClean="0"/>
              <a:t>,</a:t>
            </a:r>
            <a:r>
              <a:rPr lang="zh-CN" altLang="en-US" dirty="0"/>
              <a:t>如</a:t>
            </a:r>
            <a:r>
              <a:rPr lang="en-US" altLang="zh-CN" dirty="0" err="1" smtClean="0"/>
              <a:t>cex.xlab</a:t>
            </a:r>
            <a:r>
              <a:rPr lang="en-US" altLang="zh-CN" dirty="0" smtClean="0"/>
              <a:t>=0.5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175545" y="1845734"/>
            <a:ext cx="498013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坐标轴参数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xlab</a:t>
            </a:r>
            <a:r>
              <a:rPr lang="en-US" altLang="zh-CN" dirty="0" smtClean="0"/>
              <a:t>=“x</a:t>
            </a:r>
            <a:r>
              <a:rPr lang="zh-CN" altLang="en-US" dirty="0" smtClean="0"/>
              <a:t>的标题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err="1" smtClean="0"/>
              <a:t>ylab</a:t>
            </a:r>
            <a:r>
              <a:rPr lang="en-US" altLang="zh-CN" dirty="0" smtClean="0"/>
              <a:t>=“y</a:t>
            </a:r>
            <a:r>
              <a:rPr lang="zh-CN" altLang="en-US" dirty="0" smtClean="0"/>
              <a:t>的标题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err="1" smtClean="0"/>
              <a:t>xlim</a:t>
            </a:r>
            <a:r>
              <a:rPr lang="en-US" altLang="zh-CN" dirty="0" smtClean="0"/>
              <a:t>=c(0,10)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轴刻度上下限为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</a:t>
            </a:r>
          </a:p>
          <a:p>
            <a:pPr lvl="1"/>
            <a:r>
              <a:rPr lang="en-US" altLang="zh-CN" dirty="0" err="1" smtClean="0"/>
              <a:t>ylim</a:t>
            </a:r>
            <a:r>
              <a:rPr lang="en-US" altLang="zh-CN" dirty="0" smtClean="0"/>
              <a:t>=c(0,5)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轴刻度上下限为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846850" y="5684428"/>
            <a:ext cx="519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所有图形参数可以查阅</a:t>
            </a:r>
            <a:r>
              <a:rPr lang="en-US" altLang="zh-CN" dirty="0" smtClean="0"/>
              <a:t>help(par)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par()</a:t>
            </a:r>
            <a:r>
              <a:rPr lang="zh-CN" altLang="en-US" dirty="0" smtClean="0"/>
              <a:t>函数是取出或设置当前图形参数的作用。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4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添加参数方式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添加标题的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添加图例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添加坐标轴刻度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外部设置图形参数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82028" y="2228151"/>
            <a:ext cx="10303728" cy="4177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&gt;title(main=“main title”, sub=“sub-title”,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label of x”,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y label”,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col.main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=“green”,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col.sub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=“red”,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=“blue”)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2028" y="3210440"/>
            <a:ext cx="91551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legend(0,25,legend = 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“car”,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lty = 1,pch = 1,col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=“blue”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bty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=“n”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71239" y="4538286"/>
            <a:ext cx="334707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plot(1:4, rnorm(4), axes = FALSE)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axis(1, 1:4, LETTERS[1:4])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axis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(2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en-US" altLang="zh-CN" sz="12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axis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3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1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axis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71239" y="3564883"/>
            <a:ext cx="688008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inset=0.03,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legend="car",lty=1,pch=1,col="blue",bty="n")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71239" y="3872595"/>
            <a:ext cx="802463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inset=0.03,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legend="car",title="图例",lty=1,pch=1,col="blue",bty="n")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429500" y="5412683"/>
            <a:ext cx="372618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另外，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plot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默认图是有边框的，若用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axes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去除，可以使用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box()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进行额外添加边框。该函数只添加边框线，并不添加坐标，用法：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box()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71239" y="5992140"/>
            <a:ext cx="306814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par(font=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,cex.lab=1.5,lwd=1.5)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35919" y="6471318"/>
            <a:ext cx="4293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font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设置字体，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1=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常规，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2=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粗体，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3=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斜体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42760" y="4165554"/>
            <a:ext cx="3538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inset=0.03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使图例与边框隔开一定距离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59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添加形状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辅助线 </a:t>
            </a:r>
            <a:r>
              <a:rPr lang="en-US" altLang="zh-CN" dirty="0" err="1" smtClean="0"/>
              <a:t>abline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2" y="2313570"/>
            <a:ext cx="3847585" cy="384758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9619" y="2523754"/>
            <a:ext cx="185948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abline(h=20,lty=5)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7108" y="2228932"/>
            <a:ext cx="155491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仍然以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plot(cars)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为例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506" y="2275185"/>
            <a:ext cx="3925089" cy="3925089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96738" y="2431421"/>
            <a:ext cx="185948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abline(v=20,lty=5)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001" y="2228932"/>
            <a:ext cx="3914986" cy="3914986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419170" y="2305876"/>
            <a:ext cx="334707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abline(a=20,b=1.2,lty=5,col="red")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608199"/>
              </p:ext>
            </p:extLst>
          </p:nvPr>
        </p:nvGraphicFramePr>
        <p:xfrm>
          <a:off x="9213714" y="1776817"/>
          <a:ext cx="878991" cy="27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6" imgW="647640" imgH="203040" progId="Equation.DSMT4">
                  <p:embed/>
                </p:oleObj>
              </mc:Choice>
              <mc:Fallback>
                <p:oleObj name="Equation" r:id="rId6" imgW="647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3714" y="1776817"/>
                        <a:ext cx="878991" cy="27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0426643"/>
      </p:ext>
    </p:extLst>
  </p:cSld>
  <p:clrMapOvr>
    <a:masterClrMapping/>
  </p:clrMapOvr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1057</TotalTime>
  <Words>1279</Words>
  <Application>Microsoft Office PowerPoint</Application>
  <PresentationFormat>宽屏</PresentationFormat>
  <Paragraphs>157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MS PGothic</vt:lpstr>
      <vt:lpstr>华文楷体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Equation</vt:lpstr>
      <vt:lpstr>数据分析技术  高级图形可视化</vt:lpstr>
      <vt:lpstr>回顾已学过的作图函数</vt:lpstr>
      <vt:lpstr>数据可视化-基础作图</vt:lpstr>
      <vt:lpstr>泛型作图函数plot</vt:lpstr>
      <vt:lpstr>图形参数</vt:lpstr>
      <vt:lpstr>多维数据散点图</vt:lpstr>
      <vt:lpstr>文本型图形参数</vt:lpstr>
      <vt:lpstr>添加参数方式</vt:lpstr>
      <vt:lpstr>添加形状</vt:lpstr>
      <vt:lpstr>添加形状</vt:lpstr>
      <vt:lpstr>添加形状</vt:lpstr>
      <vt:lpstr>操作当前活动图形</vt:lpstr>
      <vt:lpstr>补充说明：图形参数</vt:lpstr>
      <vt:lpstr>分位面</vt:lpstr>
      <vt:lpstr> 图形库</vt:lpstr>
      <vt:lpstr>饼图代码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76</cp:revision>
  <dcterms:created xsi:type="dcterms:W3CDTF">2017-08-23T10:41:21Z</dcterms:created>
  <dcterms:modified xsi:type="dcterms:W3CDTF">2017-11-05T04:43:16Z</dcterms:modified>
</cp:coreProperties>
</file>