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95" r:id="rId4"/>
    <p:sldId id="275" r:id="rId5"/>
    <p:sldId id="287" r:id="rId6"/>
    <p:sldId id="288" r:id="rId7"/>
    <p:sldId id="286" r:id="rId8"/>
    <p:sldId id="293" r:id="rId9"/>
    <p:sldId id="292" r:id="rId10"/>
    <p:sldId id="291" r:id="rId11"/>
    <p:sldId id="276" r:id="rId12"/>
    <p:sldId id="277" r:id="rId13"/>
    <p:sldId id="258" r:id="rId14"/>
    <p:sldId id="272" r:id="rId15"/>
    <p:sldId id="294" r:id="rId16"/>
    <p:sldId id="270" r:id="rId17"/>
    <p:sldId id="273" r:id="rId18"/>
    <p:sldId id="279" r:id="rId19"/>
    <p:sldId id="280" r:id="rId20"/>
    <p:sldId id="282" r:id="rId21"/>
    <p:sldId id="283" r:id="rId22"/>
    <p:sldId id="284" r:id="rId23"/>
    <p:sldId id="285" r:id="rId24"/>
    <p:sldId id="260" r:id="rId25"/>
    <p:sldId id="261" r:id="rId26"/>
    <p:sldId id="262" r:id="rId27"/>
    <p:sldId id="264" r:id="rId28"/>
    <p:sldId id="265" r:id="rId29"/>
    <p:sldId id="266" r:id="rId30"/>
    <p:sldId id="267" r:id="rId31"/>
    <p:sldId id="296" r:id="rId32"/>
    <p:sldId id="297" r:id="rId33"/>
    <p:sldId id="298" r:id="rId34"/>
    <p:sldId id="299" r:id="rId35"/>
    <p:sldId id="300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32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4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4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908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60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95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3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95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9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0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7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B5609F-EBEC-463B-AA32-A5BE38243DB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38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数据分析技术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zh-CN" altLang="en-US" sz="6600" dirty="0" smtClean="0"/>
              <a:t>非参检验与可视化技术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管理科学与工程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物流管理系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徐宁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6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Q-Q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295389" cy="4023360"/>
          </a:xfrm>
        </p:spPr>
        <p:txBody>
          <a:bodyPr/>
          <a:lstStyle/>
          <a:p>
            <a:r>
              <a:rPr lang="zh-CN" altLang="en-US" dirty="0" smtClean="0"/>
              <a:t>仍然用刚才的变量</a:t>
            </a:r>
            <a:r>
              <a:rPr lang="en-US" altLang="zh-CN" dirty="0" smtClean="0"/>
              <a:t>y</a:t>
            </a:r>
          </a:p>
          <a:p>
            <a:pPr marL="0" indent="0">
              <a:buNone/>
            </a:pPr>
            <a:r>
              <a:rPr lang="en-US" altLang="zh-CN" dirty="0" smtClean="0"/>
              <a:t>		#</a:t>
            </a:r>
            <a:r>
              <a:rPr lang="zh-CN" altLang="en-US" dirty="0" smtClean="0"/>
              <a:t>做出</a:t>
            </a:r>
            <a:r>
              <a:rPr lang="en-US" altLang="zh-CN" dirty="0" err="1" smtClean="0"/>
              <a:t>qq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#</a:t>
            </a:r>
            <a:r>
              <a:rPr lang="zh-CN" altLang="en-US" dirty="0" smtClean="0"/>
              <a:t>加上参照直线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调节颜色、样式的参数与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hist</a:t>
            </a:r>
            <a:r>
              <a:rPr lang="zh-CN" altLang="en-US" dirty="0" smtClean="0"/>
              <a:t>等基础作图参数相同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669" y="0"/>
            <a:ext cx="5695950" cy="462915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71239" y="2314575"/>
            <a:ext cx="1181414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qqnorm(y)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1239" y="2783416"/>
            <a:ext cx="1181414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qqline(y)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611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假设检验与分组对比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t.test</a:t>
            </a:r>
            <a:r>
              <a:rPr lang="en-US" altLang="zh-CN" dirty="0" smtClean="0"/>
              <a:t> </a:t>
            </a:r>
            <a:r>
              <a:rPr lang="zh-CN" altLang="en-US" dirty="0" smtClean="0"/>
              <a:t>做假设检验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t.test</a:t>
            </a:r>
            <a:r>
              <a:rPr lang="zh-CN" altLang="en-US" dirty="0" smtClean="0"/>
              <a:t>类型的控制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0" y="2898931"/>
            <a:ext cx="5886450" cy="2276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155" y="2224552"/>
            <a:ext cx="4680893" cy="20471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22121" y="2205243"/>
            <a:ext cx="2526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认识一组新数据：</a:t>
            </a:r>
            <a:r>
              <a:rPr lang="en-US" altLang="zh-CN" dirty="0" smtClean="0"/>
              <a:t>sleep</a:t>
            </a:r>
          </a:p>
          <a:p>
            <a:r>
              <a:rPr lang="en-US" altLang="zh-CN" dirty="0"/>
              <a:t>&gt;</a:t>
            </a:r>
            <a:r>
              <a:rPr lang="en-US" altLang="zh-CN" dirty="0" smtClean="0"/>
              <a:t>? sleep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5222763"/>
            <a:ext cx="6127307" cy="98869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460810" y="5433322"/>
            <a:ext cx="5582992" cy="24288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7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假设检验与分组对比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t.test</a:t>
            </a:r>
            <a:r>
              <a:rPr lang="zh-CN" altLang="en-US" dirty="0" smtClean="0"/>
              <a:t>关键参数含义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mu=10  #</a:t>
            </a:r>
            <a:r>
              <a:rPr lang="zh-CN" altLang="en-US" dirty="0" smtClean="0"/>
              <a:t>设置假设</a:t>
            </a:r>
            <a:endParaRPr lang="en-US" altLang="zh-CN" dirty="0" smtClean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dirty="0" smtClean="0"/>
              <a:t>alternative  #</a:t>
            </a:r>
            <a:r>
              <a:rPr lang="zh-CN" altLang="en-US" dirty="0" smtClean="0"/>
              <a:t>设置假设类型</a:t>
            </a:r>
            <a:r>
              <a:rPr lang="zh-CN" altLang="zh-CN" sz="1400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“two.sided”, “less”, “greater</a:t>
            </a:r>
            <a:r>
              <a:rPr lang="zh-CN" altLang="en-US" sz="1400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”</a:t>
            </a:r>
            <a:r>
              <a:rPr lang="zh-CN" altLang="en-US" sz="1200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。</a:t>
            </a:r>
            <a:endParaRPr lang="en-US" altLang="zh-CN" sz="1200" dirty="0" smtClean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marL="91440" lvl="1" indent="-91440" fontAlgn="base"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例如</a:t>
            </a:r>
            <a:endParaRPr lang="en-US" altLang="zh-CN" sz="2000" dirty="0" smtClean="0"/>
          </a:p>
          <a:p>
            <a:pPr marL="91440" lvl="1" indent="-91440" fontAlgn="base"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91440" lvl="1" indent="-91440" fontAlgn="base"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设置的假设检验类型为</a:t>
            </a:r>
            <a:endParaRPr lang="en-US" altLang="zh-CN" sz="2000" dirty="0" smtClean="0"/>
          </a:p>
          <a:p>
            <a:pPr marL="91440" lvl="1" indent="-91440" fontAlgn="base"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默认不加</a:t>
            </a:r>
            <a:r>
              <a:rPr lang="en-US" altLang="zh-CN" sz="2000" dirty="0" smtClean="0"/>
              <a:t>alternative</a:t>
            </a:r>
            <a:r>
              <a:rPr lang="zh-CN" altLang="en-US" sz="2000" dirty="0" smtClean="0"/>
              <a:t>时为“</a:t>
            </a:r>
            <a:r>
              <a:rPr lang="en-US" altLang="zh-CN" sz="2000" dirty="0" err="1" smtClean="0"/>
              <a:t>two.sided</a:t>
            </a:r>
            <a:r>
              <a:rPr lang="zh-CN" altLang="en-US" sz="2000" dirty="0" smtClean="0"/>
              <a:t>”即双边检验类型</a:t>
            </a:r>
            <a:endParaRPr lang="en-US" altLang="zh-CN" sz="2000" dirty="0" smtClean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697920"/>
              </p:ext>
            </p:extLst>
          </p:nvPr>
        </p:nvGraphicFramePr>
        <p:xfrm>
          <a:off x="3980892" y="3857414"/>
          <a:ext cx="1650474" cy="267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Equation" r:id="rId3" imgW="1409400" imgH="228600" progId="Equation.DSMT4">
                  <p:embed/>
                </p:oleObj>
              </mc:Choice>
              <mc:Fallback>
                <p:oleObj name="Equation" r:id="rId3" imgW="1409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0892" y="3857414"/>
                        <a:ext cx="1650474" cy="267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923806"/>
              </p:ext>
            </p:extLst>
          </p:nvPr>
        </p:nvGraphicFramePr>
        <p:xfrm>
          <a:off x="3402422" y="2146830"/>
          <a:ext cx="578470" cy="308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Equation" r:id="rId5" imgW="380880" imgH="203040" progId="Equation.DSMT4">
                  <p:embed/>
                </p:oleObj>
              </mc:Choice>
              <mc:Fallback>
                <p:oleObj name="Equation" r:id="rId5" imgW="380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02422" y="2146830"/>
                        <a:ext cx="578470" cy="3085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97280" y="3263278"/>
            <a:ext cx="3811941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t.test(x,alternative = "greater",mu=10)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284330"/>
              </p:ext>
            </p:extLst>
          </p:nvPr>
        </p:nvGraphicFramePr>
        <p:xfrm>
          <a:off x="7336180" y="4272496"/>
          <a:ext cx="1863575" cy="299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Equation" r:id="rId7" imgW="1422360" imgH="228600" progId="Equation.DSMT4">
                  <p:embed/>
                </p:oleObj>
              </mc:Choice>
              <mc:Fallback>
                <p:oleObj name="Equation" r:id="rId7" imgW="1422360" imgH="2286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36180" y="4272496"/>
                        <a:ext cx="1863575" cy="299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230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从数据分组到方差分析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数据的初步探索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261" y="2507073"/>
            <a:ext cx="3372774" cy="17416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772" y="0"/>
            <a:ext cx="2485793" cy="634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251546" cy="4023360"/>
          </a:xfrm>
        </p:spPr>
        <p:txBody>
          <a:bodyPr/>
          <a:lstStyle/>
          <a:p>
            <a:r>
              <a:rPr lang="zh-CN" altLang="en-US" dirty="0"/>
              <a:t>数据</a:t>
            </a:r>
            <a:r>
              <a:rPr lang="zh-CN" altLang="en-US" dirty="0" smtClean="0"/>
              <a:t>分组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问题：这种差异在多大把握上是由于用药方式的不同而导致的，而非偶然性因素形成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849" y="654138"/>
            <a:ext cx="4534856" cy="45348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305" y="2433093"/>
            <a:ext cx="4674779" cy="2094301"/>
          </a:xfrm>
          <a:prstGeom prst="rect">
            <a:avLst/>
          </a:prstGeom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7225989" y="5276895"/>
            <a:ext cx="4403450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barplot(p$group.mean,names.arg = p$trt)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48826" y="48636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条形图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03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470788" cy="4023360"/>
          </a:xfrm>
        </p:spPr>
        <p:txBody>
          <a:bodyPr/>
          <a:lstStyle/>
          <a:p>
            <a:r>
              <a:rPr lang="zh-CN" altLang="en-US" dirty="0" smtClean="0"/>
              <a:t>饼图  </a:t>
            </a:r>
            <a:r>
              <a:rPr lang="en-US" altLang="zh-CN" dirty="0" smtClean="0"/>
              <a:t>pie()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注意一个细节，作图时的数据名称会被直接贴上图中作为标签，即</a:t>
            </a:r>
            <a:r>
              <a:rPr lang="en-US" altLang="zh-CN" dirty="0" smtClean="0"/>
              <a:t>names(p2)</a:t>
            </a:r>
            <a:r>
              <a:rPr lang="zh-CN" altLang="en-US" dirty="0" smtClean="0"/>
              <a:t>，查看第二次实验中如何修改数据的名称</a:t>
            </a:r>
            <a:r>
              <a:rPr lang="en-US" altLang="zh-CN" dirty="0" smtClean="0"/>
              <a:t>names() 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row.names</a:t>
            </a:r>
            <a:r>
              <a:rPr lang="en-US" altLang="zh-CN" dirty="0" smtClean="0"/>
              <a:t>()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537" y="2334786"/>
            <a:ext cx="4475084" cy="12113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317" y="2542964"/>
            <a:ext cx="36290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78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方差分析</a:t>
            </a:r>
            <a:endParaRPr lang="zh-CN" altLang="en-US" sz="36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81" y="1390540"/>
            <a:ext cx="5002153" cy="5013979"/>
          </a:xfr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735" y="1390540"/>
            <a:ext cx="4410425" cy="9849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t="2291"/>
          <a:stretch/>
        </p:blipFill>
        <p:spPr>
          <a:xfrm>
            <a:off x="6001480" y="3166946"/>
            <a:ext cx="5154200" cy="2216916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89800" y="6312186"/>
            <a:ext cx="4555734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plotmeans(cholesterol$response~cholesterol$trt)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527073" y="4047893"/>
            <a:ext cx="1616927" cy="1014761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45534" y="5943601"/>
            <a:ext cx="5211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注意：</a:t>
            </a:r>
            <a:r>
              <a:rPr lang="en-US" altLang="zh-CN" sz="16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plotmeans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16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gplots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包中的函数，需要先加载包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4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回顾已学过的作图函数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plot </a:t>
            </a:r>
            <a:r>
              <a:rPr lang="zh-CN" altLang="en-US" dirty="0" smtClean="0"/>
              <a:t>散点图</a:t>
            </a:r>
            <a:endParaRPr lang="en-US" altLang="zh-CN" dirty="0" smtClean="0"/>
          </a:p>
          <a:p>
            <a:r>
              <a:rPr lang="en-US" altLang="zh-CN" dirty="0" err="1" smtClean="0"/>
              <a:t>hist</a:t>
            </a:r>
            <a:r>
              <a:rPr lang="en-US" altLang="zh-CN" dirty="0" smtClean="0"/>
              <a:t> </a:t>
            </a:r>
            <a:r>
              <a:rPr lang="zh-CN" altLang="en-US" dirty="0" smtClean="0"/>
              <a:t>直方图</a:t>
            </a:r>
            <a:endParaRPr lang="en-US" altLang="zh-CN" dirty="0" smtClean="0"/>
          </a:p>
          <a:p>
            <a:r>
              <a:rPr lang="en-US" altLang="zh-CN" dirty="0" smtClean="0"/>
              <a:t>boxplot </a:t>
            </a:r>
            <a:r>
              <a:rPr lang="zh-CN" altLang="en-US" dirty="0" smtClean="0"/>
              <a:t>箱图</a:t>
            </a:r>
            <a:endParaRPr lang="en-US" altLang="zh-CN" dirty="0" smtClean="0"/>
          </a:p>
          <a:p>
            <a:r>
              <a:rPr lang="en-US" altLang="zh-CN" dirty="0" err="1" smtClean="0"/>
              <a:t>qqnorm</a:t>
            </a:r>
            <a:r>
              <a:rPr lang="en-US" altLang="zh-CN" dirty="0" smtClean="0"/>
              <a:t> Q-Q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r>
              <a:rPr lang="en-US" altLang="zh-CN" dirty="0" err="1" smtClean="0"/>
              <a:t>barplot</a:t>
            </a:r>
            <a:r>
              <a:rPr lang="en-US" altLang="zh-CN" dirty="0" smtClean="0"/>
              <a:t> </a:t>
            </a:r>
            <a:r>
              <a:rPr lang="zh-CN" altLang="en-US" dirty="0" smtClean="0"/>
              <a:t>条形图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右大括号 3"/>
          <p:cNvSpPr/>
          <p:nvPr/>
        </p:nvSpPr>
        <p:spPr>
          <a:xfrm>
            <a:off x="3256156" y="1845734"/>
            <a:ext cx="434898" cy="21798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847171" y="27509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基础作图函数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82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数据可视化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一个简单数据图的逐步改善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32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0"/>
            <a:ext cx="6400800" cy="64008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8315" y="2819036"/>
            <a:ext cx="2696251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plot(cars$dist,cars$speed,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main="车速与刹车距离关系图",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xlab="刹车距离",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ylab="车速")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60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数据分布</a:t>
            </a:r>
            <a:endParaRPr lang="en-US" altLang="zh-CN" dirty="0" smtClean="0"/>
          </a:p>
          <a:p>
            <a:r>
              <a:rPr lang="zh-CN" altLang="en-US" dirty="0" smtClean="0"/>
              <a:t>假设检验与方差分析</a:t>
            </a:r>
            <a:endParaRPr lang="en-US" altLang="zh-CN" dirty="0" smtClean="0"/>
          </a:p>
          <a:p>
            <a:r>
              <a:rPr lang="zh-CN" altLang="en-US" dirty="0" smtClean="0"/>
              <a:t>数据可视化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512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696" y="129002"/>
            <a:ext cx="5241757" cy="5241757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53320" y="5527593"/>
            <a:ext cx="859850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plot(cars$dist,cars$speed,main="车速与刹车距离关系图",xlab="刹车距离",ylab="车速",ylim=c(0,150))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9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27358" cy="4327358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429295"/>
            <a:ext cx="488595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plot(cars$dist,cars$speed,main="车速与刹车距离关系图",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xlab="刹车距离",ylab="车速",type="l")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97052" y="4311635"/>
            <a:ext cx="488595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plot(cars$dist,cars$speed,main="车速与刹车距离关系图",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xlab="刹车距离",ylab="车速",type="b")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979" y="0"/>
            <a:ext cx="4772290" cy="431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9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231" y="132347"/>
            <a:ext cx="5486400" cy="54864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7280" y="4772344"/>
            <a:ext cx="488595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plot(cars$dist,cars$speed,main="车速与刹车距离关系图",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xlab="刹车距离",ylab="车速",type="b",col="red")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3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274" y="0"/>
            <a:ext cx="5041232" cy="5041232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2979" y="5468985"/>
            <a:ext cx="10498067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plot(cars$dist,cars$speed,main="车速与刹车距离关系图",xlab="刹车距离",ylab="车速",type="b",col="red")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legend(0,25,legend = "car",lty = 1,pch = 1,col="blue")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10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r>
              <a:rPr lang="zh-CN" altLang="en-US" dirty="0"/>
              <a:t>可视化</a:t>
            </a:r>
            <a:r>
              <a:rPr lang="en-US" altLang="zh-CN" dirty="0"/>
              <a:t>-</a:t>
            </a:r>
            <a:r>
              <a:rPr lang="zh-CN" altLang="en-US" dirty="0"/>
              <a:t>基础</a:t>
            </a:r>
            <a:r>
              <a:rPr lang="zh-CN" altLang="en-US" dirty="0" smtClean="0"/>
              <a:t>作图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细讲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的参数</a:t>
            </a:r>
            <a:endParaRPr lang="en-US" altLang="zh-CN" dirty="0" smtClean="0"/>
          </a:p>
          <a:p>
            <a:r>
              <a:rPr lang="en-US" altLang="zh-CN" dirty="0" smtClean="0"/>
              <a:t>help(“plot”) # 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的帮助文档</a:t>
            </a:r>
            <a:endParaRPr lang="en-US" altLang="zh-CN" dirty="0" smtClean="0"/>
          </a:p>
          <a:p>
            <a:r>
              <a:rPr lang="en-US" altLang="zh-CN" dirty="0" smtClean="0"/>
              <a:t>plot</a:t>
            </a:r>
            <a:r>
              <a:rPr lang="zh-CN" altLang="en-US" dirty="0" smtClean="0"/>
              <a:t>是一般通用型的画图命令，它可以做出大多数基础类型的数据分析图</a:t>
            </a:r>
            <a:endParaRPr lang="en-US" altLang="zh-CN" dirty="0" smtClean="0"/>
          </a:p>
          <a:p>
            <a:r>
              <a:rPr lang="zh-CN" altLang="en-US" dirty="0" smtClean="0"/>
              <a:t>在做同一个图片时只能出现一个</a:t>
            </a:r>
            <a:r>
              <a:rPr lang="en-US" altLang="zh-CN" dirty="0" smtClean="0"/>
              <a:t>plot</a:t>
            </a:r>
          </a:p>
          <a:p>
            <a:r>
              <a:rPr lang="en-US" altLang="zh-CN" dirty="0" smtClean="0"/>
              <a:t>plot</a:t>
            </a:r>
            <a:r>
              <a:rPr lang="zh-CN" altLang="en-US" dirty="0" smtClean="0"/>
              <a:t>的参数与大多数画图命令的参数格式是相近甚至相同的，因此详细掌握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参数可以帮助你迅速学会几乎所有类型画图方法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68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1037063"/>
            <a:ext cx="10058400" cy="61331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内置参数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plot(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,……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除变量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是必要输入参数以外，后边的参数均可以省略（即采用默认参数）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主要参数有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type </a:t>
            </a:r>
            <a:r>
              <a:rPr lang="zh-CN" altLang="en-US" dirty="0" smtClean="0"/>
              <a:t>点线类型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“p” </a:t>
            </a:r>
            <a:r>
              <a:rPr lang="zh-CN" altLang="en-US" dirty="0"/>
              <a:t> </a:t>
            </a:r>
            <a:r>
              <a:rPr lang="en-US" altLang="zh-CN" dirty="0" smtClean="0"/>
              <a:t>for points</a:t>
            </a:r>
          </a:p>
          <a:p>
            <a:pPr lvl="1"/>
            <a:r>
              <a:rPr lang="en-US" altLang="zh-CN" dirty="0" smtClean="0"/>
              <a:t>“l” for lines</a:t>
            </a:r>
          </a:p>
          <a:p>
            <a:pPr lvl="1"/>
            <a:r>
              <a:rPr lang="en-US" altLang="zh-CN" dirty="0" smtClean="0"/>
              <a:t>“b” for both</a:t>
            </a:r>
          </a:p>
          <a:p>
            <a:pPr lvl="1"/>
            <a:r>
              <a:rPr lang="en-US" altLang="zh-CN" dirty="0" smtClean="0"/>
              <a:t>“c” for the lines part alone of “b”</a:t>
            </a:r>
          </a:p>
          <a:p>
            <a:pPr lvl="1"/>
            <a:r>
              <a:rPr lang="en-US" altLang="zh-CN" dirty="0" smtClean="0"/>
              <a:t>“h” for ‘histogram’ like vertical lines</a:t>
            </a:r>
          </a:p>
          <a:p>
            <a:pPr lvl="1"/>
            <a:r>
              <a:rPr lang="en-US" altLang="zh-CN" dirty="0" smtClean="0"/>
              <a:t>“s” or “S” for stair steps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25758" y="3300095"/>
            <a:ext cx="26752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main:</a:t>
            </a:r>
            <a:r>
              <a:rPr lang="zh-CN" altLang="en-US" dirty="0" smtClean="0"/>
              <a:t>全局标题</a:t>
            </a:r>
            <a:endParaRPr lang="en-US" altLang="zh-CN" dirty="0" smtClean="0"/>
          </a:p>
          <a:p>
            <a:r>
              <a:rPr lang="en-US" altLang="zh-CN" dirty="0" smtClean="0"/>
              <a:t>sub:</a:t>
            </a:r>
            <a:r>
              <a:rPr lang="zh-CN" altLang="en-US" dirty="0" smtClean="0"/>
              <a:t>次级标题</a:t>
            </a:r>
            <a:endParaRPr lang="en-US" altLang="zh-CN" dirty="0" smtClean="0"/>
          </a:p>
          <a:p>
            <a:r>
              <a:rPr lang="en-US" altLang="zh-CN" dirty="0" smtClean="0"/>
              <a:t>axis:</a:t>
            </a:r>
            <a:r>
              <a:rPr lang="zh-CN" altLang="en-US" dirty="0" smtClean="0"/>
              <a:t>设置坐标轴刻度范围</a:t>
            </a:r>
            <a:endParaRPr lang="en-US" altLang="zh-CN" dirty="0" smtClean="0"/>
          </a:p>
          <a:p>
            <a:r>
              <a:rPr lang="en-US" altLang="zh-CN" dirty="0" err="1" smtClean="0"/>
              <a:t>xlab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轴标题</a:t>
            </a:r>
            <a:endParaRPr lang="en-US" altLang="zh-CN" dirty="0" smtClean="0"/>
          </a:p>
          <a:p>
            <a:r>
              <a:rPr lang="en-US" altLang="zh-CN" dirty="0" err="1" smtClean="0"/>
              <a:t>ylab</a:t>
            </a:r>
            <a:r>
              <a:rPr lang="zh-CN" altLang="en-US" dirty="0" smtClean="0"/>
              <a:t>：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轴标题</a:t>
            </a:r>
            <a:endParaRPr lang="en-US" altLang="zh-CN" dirty="0" smtClean="0"/>
          </a:p>
          <a:p>
            <a:r>
              <a:rPr lang="en-US" altLang="zh-CN" dirty="0" smtClean="0"/>
              <a:t>legend:</a:t>
            </a:r>
            <a:r>
              <a:rPr lang="zh-CN" altLang="en-US" dirty="0" smtClean="0"/>
              <a:t>图例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47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文本参数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标题</a:t>
            </a:r>
            <a:endParaRPr lang="en-US" altLang="zh-CN" dirty="0" smtClean="0"/>
          </a:p>
          <a:p>
            <a:pPr lvl="1"/>
            <a:r>
              <a:rPr lang="zh-CN" altLang="en-US" dirty="0"/>
              <a:t>下</a:t>
            </a:r>
            <a:r>
              <a:rPr lang="zh-CN" altLang="en-US" dirty="0" smtClean="0"/>
              <a:t>图中使用了专门给当前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图片添加标题的命令，与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内部参数一致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其中涉及参数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main </a:t>
            </a:r>
            <a:r>
              <a:rPr lang="zh-CN" altLang="en-US" dirty="0" smtClean="0"/>
              <a:t>图片标题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sub </a:t>
            </a:r>
            <a:r>
              <a:rPr lang="zh-CN" altLang="en-US" dirty="0" smtClean="0"/>
              <a:t>图片副标题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xlab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ylab</a:t>
            </a:r>
            <a:r>
              <a:rPr lang="en-US" altLang="zh-CN" dirty="0" smtClean="0"/>
              <a:t> x</a:t>
            </a:r>
            <a:r>
              <a:rPr lang="zh-CN" altLang="en-US" dirty="0" smtClean="0"/>
              <a:t>轴和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轴标题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col.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main sub </a:t>
            </a:r>
            <a:r>
              <a:rPr lang="en-US" altLang="zh-CN" dirty="0" err="1" smtClean="0"/>
              <a:t>xlab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ylab</a:t>
            </a:r>
            <a:r>
              <a:rPr lang="zh-CN" altLang="en-US" dirty="0" smtClean="0"/>
              <a:t>等配置颜色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以上参数都可以合并在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命令当中进行</a:t>
            </a:r>
            <a:endParaRPr lang="zh-CN" alt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706135" y="4492757"/>
            <a:ext cx="5680432" cy="95735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12700" dir="2700000" algn="ctr" rotWithShape="0">
                    <a:schemeClr val="hlink">
                      <a:gamma/>
                      <a:shade val="60000"/>
                      <a:invGamma/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wrap="square" tIns="90000" bIns="900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&gt;title(main=“main title”, sub=“sub-title”, 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xlab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=“This is label of x”, 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ylab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=“this is y label”, 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col.main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=“green”,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col.sub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=“red”,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col.lab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=“blue”)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25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1078173"/>
            <a:ext cx="10058400" cy="60459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图形参数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 : </a:t>
            </a:r>
            <a:r>
              <a:rPr lang="zh-CN" altLang="en-US" dirty="0" smtClean="0"/>
              <a:t>设置或查看图形参数</a:t>
            </a:r>
            <a:endParaRPr lang="en-US" altLang="zh-CN" dirty="0" smtClean="0"/>
          </a:p>
          <a:p>
            <a:r>
              <a:rPr lang="en-US" altLang="zh-CN" dirty="0" smtClean="0"/>
              <a:t>help(“par”) </a:t>
            </a:r>
            <a:r>
              <a:rPr lang="zh-CN" altLang="en-US" dirty="0" smtClean="0"/>
              <a:t>参看</a:t>
            </a:r>
            <a:r>
              <a:rPr lang="en-US" altLang="zh-CN" dirty="0" smtClean="0"/>
              <a:t>par</a:t>
            </a:r>
            <a:r>
              <a:rPr lang="zh-CN" altLang="en-US" dirty="0" smtClean="0"/>
              <a:t>的说明文档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dev.new</a:t>
            </a:r>
            <a:r>
              <a:rPr lang="en-US" altLang="zh-CN" dirty="0" smtClean="0"/>
              <a:t>() #</a:t>
            </a:r>
            <a:r>
              <a:rPr lang="zh-CN" altLang="en-US" dirty="0" smtClean="0"/>
              <a:t>创建一个新的空白画图板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par() #</a:t>
            </a:r>
            <a:r>
              <a:rPr lang="zh-CN" altLang="en-US" dirty="0" smtClean="0"/>
              <a:t>默认状态下返回当前图形参数设置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par(</a:t>
            </a:r>
            <a:r>
              <a:rPr lang="en-US" altLang="zh-CN" dirty="0" err="1" smtClean="0"/>
              <a:t>optionname</a:t>
            </a:r>
            <a:r>
              <a:rPr lang="en-US" altLang="zh-CN" dirty="0" smtClean="0"/>
              <a:t>=name,……) #</a:t>
            </a:r>
            <a:r>
              <a:rPr lang="zh-CN" altLang="en-US" dirty="0" smtClean="0"/>
              <a:t>修改图形参数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opar</a:t>
            </a:r>
            <a:r>
              <a:rPr lang="en-US" altLang="zh-CN" dirty="0" smtClean="0"/>
              <a:t>&lt;- par(</a:t>
            </a:r>
            <a:r>
              <a:rPr lang="en-US" altLang="zh-CN" dirty="0" err="1" smtClean="0"/>
              <a:t>no.readonly</a:t>
            </a:r>
            <a:r>
              <a:rPr lang="en-US" altLang="zh-CN" dirty="0" smtClean="0"/>
              <a:t>=TRUE) #</a:t>
            </a:r>
            <a:r>
              <a:rPr lang="zh-CN" altLang="en-US" dirty="0" smtClean="0"/>
              <a:t>生成可修改的图形参数，并保存在变量</a:t>
            </a:r>
            <a:r>
              <a:rPr lang="en-US" altLang="zh-CN" dirty="0" err="1" smtClean="0"/>
              <a:t>opar</a:t>
            </a:r>
            <a:r>
              <a:rPr lang="zh-CN" altLang="en-US" dirty="0" smtClean="0"/>
              <a:t>当中，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par(</a:t>
            </a:r>
            <a:r>
              <a:rPr lang="en-US" altLang="zh-CN" dirty="0" err="1" smtClean="0"/>
              <a:t>opar</a:t>
            </a:r>
            <a:r>
              <a:rPr lang="en-US" altLang="zh-CN" dirty="0" smtClean="0"/>
              <a:t>) #</a:t>
            </a:r>
            <a:r>
              <a:rPr lang="zh-CN" altLang="en-US" dirty="0" smtClean="0"/>
              <a:t>恢复存储在变量</a:t>
            </a:r>
            <a:r>
              <a:rPr lang="en-US" altLang="zh-CN" dirty="0" err="1" smtClean="0"/>
              <a:t>opar</a:t>
            </a:r>
            <a:r>
              <a:rPr lang="zh-CN" altLang="en-US" dirty="0" smtClean="0"/>
              <a:t>中的参数设置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72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界面参数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46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代码赏析</a:t>
            </a:r>
            <a:r>
              <a:rPr lang="en-US" altLang="zh-CN" sz="3200" dirty="0" smtClean="0"/>
              <a:t>-par</a:t>
            </a:r>
            <a:r>
              <a:rPr lang="zh-CN" altLang="en-US" sz="3200" dirty="0" smtClean="0"/>
              <a:t>设置界面分割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748" y="2030567"/>
            <a:ext cx="5457825" cy="3743325"/>
          </a:xfrm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46049" y="1939128"/>
            <a:ext cx="5680432" cy="4295769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12700" dir="2700000" algn="ctr" rotWithShape="0">
                    <a:schemeClr val="hlink">
                      <a:gamma/>
                      <a:shade val="60000"/>
                      <a:invGamma/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wrap="square" tIns="90000" bIns="900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&gt;par(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mfrow</a:t>
            </a: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=c(2,2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))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hist</a:t>
            </a: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mtcars$mpg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hist</a:t>
            </a: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mtcars$mpg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, breaks=12, col="red",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xlab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="Miles Per Gallon", </a:t>
            </a: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main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="Colored histogram with 12 bins")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hist</a:t>
            </a: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mtcars$mpg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freq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=FALSE, breaks=12, col="red",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xlab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="Miles Per Gallon", main="Histogram, rug plot ,density curve")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&gt;rug(jitter(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mtcars$mpg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))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&gt;lines(density(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mtcars$mpg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), col="blue",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lwd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=2)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 &lt;-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mtcars$mpg</a:t>
            </a:r>
            <a:endParaRPr lang="en-US" sz="1400" dirty="0">
              <a:solidFill>
                <a:srgbClr val="0070C0"/>
              </a:solidFill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h &lt;-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hist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(x, breaks=12, col="red",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xlab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="Miles Per Gallon", main="Histogram with normal curve and box")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&lt;-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seq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(min(x), max(x), length=40)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&lt;-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dnorm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, mean=mean(x),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sd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sd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(x))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&lt;-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*diff(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h$mids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[1:2])*length(x)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lines(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, col="blue",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lwd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=2)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box()</a:t>
            </a:r>
          </a:p>
        </p:txBody>
      </p:sp>
    </p:spTree>
    <p:extLst>
      <p:ext uri="{BB962C8B-B14F-4D97-AF65-F5344CB8AC3E}">
        <p14:creationId xmlns:p14="http://schemas.microsoft.com/office/powerpoint/2010/main" val="323600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356" y="2653243"/>
            <a:ext cx="56388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17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数据可视化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4623296" cy="4023360"/>
          </a:xfrm>
        </p:spPr>
        <p:txBody>
          <a:bodyPr/>
          <a:lstStyle/>
          <a:p>
            <a:r>
              <a:rPr lang="zh-CN" altLang="en-US" dirty="0" smtClean="0"/>
              <a:t>仿照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的参数琢磨并完成右侧数据图，注意四幅图是画在同一个页面上</a:t>
            </a:r>
            <a:endParaRPr lang="en-US" altLang="zh-CN" dirty="0" smtClean="0"/>
          </a:p>
          <a:p>
            <a:r>
              <a:rPr lang="zh-CN" altLang="en-US" dirty="0" smtClean="0"/>
              <a:t>调用内置数据集</a:t>
            </a:r>
            <a:r>
              <a:rPr lang="en-US" altLang="zh-CN" dirty="0" err="1" smtClean="0"/>
              <a:t>mtcars</a:t>
            </a:r>
            <a:r>
              <a:rPr lang="en-US" altLang="zh-CN" dirty="0" smtClean="0"/>
              <a:t>,</a:t>
            </a:r>
            <a:r>
              <a:rPr lang="zh-CN" altLang="en-US" dirty="0" smtClean="0"/>
              <a:t>查看数据含义</a:t>
            </a:r>
            <a:endParaRPr lang="en-US" altLang="zh-CN" dirty="0" smtClean="0"/>
          </a:p>
          <a:p>
            <a:r>
              <a:rPr lang="zh-CN" altLang="en-US" dirty="0" smtClean="0"/>
              <a:t>对该数据集内的变量做直方图，并将页面划分为</a:t>
            </a:r>
            <a:r>
              <a:rPr lang="en-US" altLang="zh-CN" dirty="0" smtClean="0"/>
              <a:t>2X2</a:t>
            </a:r>
            <a:r>
              <a:rPr lang="zh-CN" altLang="en-US" dirty="0" smtClean="0"/>
              <a:t>的四份，每一份分别做一个图，效果如右侧所示</a:t>
            </a:r>
            <a:endParaRPr lang="en-US" altLang="zh-CN" dirty="0" smtClean="0"/>
          </a:p>
          <a:p>
            <a:r>
              <a:rPr lang="zh-CN" altLang="en-US" dirty="0" smtClean="0"/>
              <a:t>代码作为作业提交（接受打印和手写，不接受电子版）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45734"/>
            <a:ext cx="54578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第三次实验机动内容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zh-CN" altLang="en-US" dirty="0" smtClean="0"/>
              <a:t>数据可视化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基础作图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条形图 </a:t>
            </a:r>
            <a:r>
              <a:rPr lang="en-US" altLang="zh-CN" dirty="0" err="1" smtClean="0"/>
              <a:t>barplot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zh-CN" altLang="en-US" dirty="0" smtClean="0"/>
              <a:t>直方图  </a:t>
            </a:r>
            <a:r>
              <a:rPr lang="en-US" altLang="zh-CN" dirty="0" err="1" smtClean="0"/>
              <a:t>hist</a:t>
            </a:r>
            <a:r>
              <a:rPr lang="en-US" altLang="zh-CN" dirty="0" smtClean="0"/>
              <a:t>()</a:t>
            </a:r>
            <a:endParaRPr lang="zh-CN" altLang="en-US" dirty="0"/>
          </a:p>
          <a:p>
            <a:r>
              <a:rPr lang="zh-CN" altLang="en-US" dirty="0" smtClean="0"/>
              <a:t>饼</a:t>
            </a:r>
            <a:r>
              <a:rPr lang="zh-CN" altLang="en-US" dirty="0" smtClean="0"/>
              <a:t>图 </a:t>
            </a:r>
            <a:r>
              <a:rPr lang="en-US" altLang="zh-CN" dirty="0" smtClean="0"/>
              <a:t>pie()</a:t>
            </a:r>
            <a:endParaRPr lang="en-US" altLang="zh-CN" dirty="0" smtClean="0"/>
          </a:p>
          <a:p>
            <a:r>
              <a:rPr lang="zh-CN" altLang="en-US" dirty="0" smtClean="0"/>
              <a:t>箱型</a:t>
            </a:r>
            <a:r>
              <a:rPr lang="zh-CN" altLang="en-US" dirty="0" smtClean="0"/>
              <a:t>图   </a:t>
            </a:r>
            <a:r>
              <a:rPr lang="en-US" altLang="zh-CN" dirty="0" smtClean="0"/>
              <a:t>boxplot()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4208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数据可视化</a:t>
            </a:r>
            <a:r>
              <a:rPr lang="en-US" altLang="zh-CN" dirty="0"/>
              <a:t>-</a:t>
            </a:r>
            <a:r>
              <a:rPr lang="zh-CN" altLang="en-US" dirty="0"/>
              <a:t>基础</a:t>
            </a:r>
            <a:r>
              <a:rPr lang="zh-CN" altLang="en-US" dirty="0" smtClean="0"/>
              <a:t>作图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细讲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的参数</a:t>
            </a:r>
            <a:endParaRPr lang="en-US" altLang="zh-CN" dirty="0" smtClean="0"/>
          </a:p>
          <a:p>
            <a:r>
              <a:rPr lang="en-US" altLang="zh-CN" dirty="0" smtClean="0"/>
              <a:t>help(“plot”) # 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的帮助文档</a:t>
            </a:r>
            <a:endParaRPr lang="en-US" altLang="zh-CN" dirty="0" smtClean="0"/>
          </a:p>
          <a:p>
            <a:r>
              <a:rPr lang="en-US" altLang="zh-CN" dirty="0" smtClean="0"/>
              <a:t>plot</a:t>
            </a:r>
            <a:r>
              <a:rPr lang="zh-CN" altLang="en-US" dirty="0" smtClean="0"/>
              <a:t>是一般通用型的画图命令，它可以做出大多数基础类型的数据分析图</a:t>
            </a:r>
            <a:endParaRPr lang="en-US" altLang="zh-CN" dirty="0" smtClean="0"/>
          </a:p>
          <a:p>
            <a:r>
              <a:rPr lang="zh-CN" altLang="en-US" dirty="0" smtClean="0"/>
              <a:t>在做同一个图片时只能出现一个</a:t>
            </a:r>
            <a:r>
              <a:rPr lang="en-US" altLang="zh-CN" dirty="0" smtClean="0"/>
              <a:t>plot</a:t>
            </a:r>
          </a:p>
          <a:p>
            <a:r>
              <a:rPr lang="en-US" altLang="zh-CN" dirty="0" smtClean="0"/>
              <a:t>plot</a:t>
            </a:r>
            <a:r>
              <a:rPr lang="zh-CN" altLang="en-US" dirty="0" smtClean="0"/>
              <a:t>的参数与大多数画图命令的参数格式是相近甚至相同的，因此详细掌握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参数可以帮助你迅速学会几乎所有类型画图方法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635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1037063"/>
            <a:ext cx="10058400" cy="61331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内置参数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plot(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,……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除变量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是必要输入参数以外，后边的参数均可以省略（即采用默认参数）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主要参数有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type </a:t>
            </a:r>
            <a:r>
              <a:rPr lang="zh-CN" altLang="en-US" dirty="0" smtClean="0"/>
              <a:t>点线类型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“p” </a:t>
            </a:r>
            <a:r>
              <a:rPr lang="zh-CN" altLang="en-US" dirty="0"/>
              <a:t> </a:t>
            </a:r>
            <a:r>
              <a:rPr lang="en-US" altLang="zh-CN" dirty="0" smtClean="0"/>
              <a:t>for points</a:t>
            </a:r>
          </a:p>
          <a:p>
            <a:pPr lvl="1"/>
            <a:r>
              <a:rPr lang="en-US" altLang="zh-CN" dirty="0" smtClean="0"/>
              <a:t>“l” for lines</a:t>
            </a:r>
          </a:p>
          <a:p>
            <a:pPr lvl="1"/>
            <a:r>
              <a:rPr lang="en-US" altLang="zh-CN" dirty="0" smtClean="0"/>
              <a:t>“b” for both</a:t>
            </a:r>
          </a:p>
          <a:p>
            <a:pPr lvl="1"/>
            <a:r>
              <a:rPr lang="en-US" altLang="zh-CN" dirty="0" smtClean="0"/>
              <a:t>“c” for the lines part alone of “b”</a:t>
            </a:r>
          </a:p>
          <a:p>
            <a:pPr lvl="1"/>
            <a:r>
              <a:rPr lang="en-US" altLang="zh-CN" dirty="0" smtClean="0"/>
              <a:t>“h” for ‘histogram’ like vertical lines</a:t>
            </a:r>
          </a:p>
          <a:p>
            <a:pPr lvl="1"/>
            <a:r>
              <a:rPr lang="en-US" altLang="zh-CN" dirty="0" smtClean="0"/>
              <a:t>“s” or “S” for stair </a:t>
            </a:r>
            <a:r>
              <a:rPr lang="en-US" altLang="zh-CN" dirty="0" smtClean="0"/>
              <a:t>steps</a:t>
            </a:r>
          </a:p>
          <a:p>
            <a:pPr marL="0" indent="0">
              <a:buNone/>
            </a:pPr>
            <a:r>
              <a:rPr lang="zh-CN" altLang="en-US" dirty="0" smtClean="0"/>
              <a:t>点线颜色 </a:t>
            </a:r>
            <a:r>
              <a:rPr lang="en-US" altLang="zh-CN" dirty="0" smtClean="0"/>
              <a:t>col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25758" y="3300095"/>
            <a:ext cx="26752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main:</a:t>
            </a:r>
            <a:r>
              <a:rPr lang="zh-CN" altLang="en-US" dirty="0" smtClean="0"/>
              <a:t>全局标题</a:t>
            </a:r>
            <a:endParaRPr lang="en-US" altLang="zh-CN" dirty="0" smtClean="0"/>
          </a:p>
          <a:p>
            <a:r>
              <a:rPr lang="en-US" altLang="zh-CN" dirty="0" smtClean="0"/>
              <a:t>sub:</a:t>
            </a:r>
            <a:r>
              <a:rPr lang="zh-CN" altLang="en-US" dirty="0" smtClean="0"/>
              <a:t>次级标题</a:t>
            </a:r>
            <a:endParaRPr lang="en-US" altLang="zh-CN" dirty="0" smtClean="0"/>
          </a:p>
          <a:p>
            <a:r>
              <a:rPr lang="en-US" altLang="zh-CN" dirty="0" smtClean="0"/>
              <a:t>axis:</a:t>
            </a:r>
            <a:r>
              <a:rPr lang="zh-CN" altLang="en-US" dirty="0" smtClean="0"/>
              <a:t>设置坐标轴刻度范围</a:t>
            </a:r>
            <a:endParaRPr lang="en-US" altLang="zh-CN" dirty="0" smtClean="0"/>
          </a:p>
          <a:p>
            <a:r>
              <a:rPr lang="en-US" altLang="zh-CN" dirty="0" err="1" smtClean="0"/>
              <a:t>xlab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轴标题</a:t>
            </a:r>
            <a:endParaRPr lang="en-US" altLang="zh-CN" dirty="0" smtClean="0"/>
          </a:p>
          <a:p>
            <a:r>
              <a:rPr lang="en-US" altLang="zh-CN" dirty="0" err="1" smtClean="0"/>
              <a:t>ylab</a:t>
            </a:r>
            <a:r>
              <a:rPr lang="zh-CN" altLang="en-US" dirty="0" smtClean="0"/>
              <a:t>：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轴标题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15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内置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文本</a:t>
            </a:r>
            <a:r>
              <a:rPr lang="zh-CN" altLang="en-US" sz="3600" dirty="0" smtClean="0"/>
              <a:t>参数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标题</a:t>
            </a:r>
            <a:endParaRPr lang="en-US" altLang="zh-CN" dirty="0" smtClean="0"/>
          </a:p>
          <a:p>
            <a:pPr lvl="1"/>
            <a:r>
              <a:rPr lang="zh-CN" altLang="en-US" dirty="0"/>
              <a:t>下</a:t>
            </a:r>
            <a:r>
              <a:rPr lang="zh-CN" altLang="en-US" dirty="0" smtClean="0"/>
              <a:t>图中使用了专门给当前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图片添加标题的命令，与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内部参数一致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其中涉及参数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main </a:t>
            </a:r>
            <a:r>
              <a:rPr lang="zh-CN" altLang="en-US" dirty="0" smtClean="0"/>
              <a:t>图片标题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sub </a:t>
            </a:r>
            <a:r>
              <a:rPr lang="zh-CN" altLang="en-US" dirty="0" smtClean="0"/>
              <a:t>图片副标题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xlab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ylab</a:t>
            </a:r>
            <a:r>
              <a:rPr lang="en-US" altLang="zh-CN" dirty="0" smtClean="0"/>
              <a:t> x</a:t>
            </a:r>
            <a:r>
              <a:rPr lang="zh-CN" altLang="en-US" dirty="0" smtClean="0"/>
              <a:t>轴和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轴标题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col.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main sub </a:t>
            </a:r>
            <a:r>
              <a:rPr lang="en-US" altLang="zh-CN" dirty="0" err="1" smtClean="0"/>
              <a:t>xlab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ylab</a:t>
            </a:r>
            <a:r>
              <a:rPr lang="zh-CN" altLang="en-US" dirty="0" smtClean="0"/>
              <a:t>等配置颜色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可以外置的参数</a:t>
            </a:r>
            <a:endParaRPr lang="zh-CN" alt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706135" y="4492757"/>
            <a:ext cx="5680432" cy="95735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12700" dir="2700000" algn="ctr" rotWithShape="0">
                    <a:schemeClr val="hlink">
                      <a:gamma/>
                      <a:shade val="60000"/>
                      <a:invGamma/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wrap="square" tIns="90000" bIns="900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&gt;title(main=“main title”, sub=“sub-title”, 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xlab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=“This is label of x”, 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ylab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=“this is y label”, 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col.main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=“green”,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col.sub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=“red”,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col.lab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=“blue”)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59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1078173"/>
            <a:ext cx="10058400" cy="60459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图形参数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 : </a:t>
            </a:r>
            <a:r>
              <a:rPr lang="zh-CN" altLang="en-US" dirty="0" smtClean="0"/>
              <a:t>设置或查看图形参数</a:t>
            </a:r>
            <a:endParaRPr lang="en-US" altLang="zh-CN" dirty="0" smtClean="0"/>
          </a:p>
          <a:p>
            <a:r>
              <a:rPr lang="en-US" altLang="zh-CN" dirty="0" smtClean="0"/>
              <a:t>help(“par”) </a:t>
            </a:r>
            <a:r>
              <a:rPr lang="zh-CN" altLang="en-US" dirty="0" smtClean="0"/>
              <a:t>参看</a:t>
            </a:r>
            <a:r>
              <a:rPr lang="en-US" altLang="zh-CN" dirty="0" smtClean="0"/>
              <a:t>par</a:t>
            </a:r>
            <a:r>
              <a:rPr lang="zh-CN" altLang="en-US" dirty="0" smtClean="0"/>
              <a:t>的说明文档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dev.new</a:t>
            </a:r>
            <a:r>
              <a:rPr lang="en-US" altLang="zh-CN" dirty="0" smtClean="0"/>
              <a:t>() #</a:t>
            </a:r>
            <a:r>
              <a:rPr lang="zh-CN" altLang="en-US" dirty="0" smtClean="0"/>
              <a:t>创建一个新的空白画图板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par() #</a:t>
            </a:r>
            <a:r>
              <a:rPr lang="zh-CN" altLang="en-US" dirty="0" smtClean="0"/>
              <a:t>默认状态下返回当前图形参数设置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par(</a:t>
            </a:r>
            <a:r>
              <a:rPr lang="en-US" altLang="zh-CN" dirty="0" err="1" smtClean="0"/>
              <a:t>optionname</a:t>
            </a:r>
            <a:r>
              <a:rPr lang="en-US" altLang="zh-CN" dirty="0" smtClean="0"/>
              <a:t>=name,……) #</a:t>
            </a:r>
            <a:r>
              <a:rPr lang="zh-CN" altLang="en-US" dirty="0" smtClean="0"/>
              <a:t>修改图形参数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opar</a:t>
            </a:r>
            <a:r>
              <a:rPr lang="en-US" altLang="zh-CN" dirty="0" smtClean="0"/>
              <a:t>&lt;- par(</a:t>
            </a:r>
            <a:r>
              <a:rPr lang="en-US" altLang="zh-CN" dirty="0" err="1" smtClean="0"/>
              <a:t>no.readonly</a:t>
            </a:r>
            <a:r>
              <a:rPr lang="en-US" altLang="zh-CN" dirty="0" smtClean="0"/>
              <a:t>=TRUE) #</a:t>
            </a:r>
            <a:r>
              <a:rPr lang="zh-CN" altLang="en-US" dirty="0" smtClean="0"/>
              <a:t>生成可修改的图形参数，并保存在变量</a:t>
            </a:r>
            <a:r>
              <a:rPr lang="en-US" altLang="zh-CN" dirty="0" err="1" smtClean="0"/>
              <a:t>opar</a:t>
            </a:r>
            <a:r>
              <a:rPr lang="zh-CN" altLang="en-US" dirty="0" smtClean="0"/>
              <a:t>当中，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par(</a:t>
            </a:r>
            <a:r>
              <a:rPr lang="en-US" altLang="zh-CN" dirty="0" err="1" smtClean="0"/>
              <a:t>opar</a:t>
            </a:r>
            <a:r>
              <a:rPr lang="en-US" altLang="zh-CN" dirty="0" smtClean="0"/>
              <a:t>) #</a:t>
            </a:r>
            <a:r>
              <a:rPr lang="zh-CN" altLang="en-US" dirty="0" smtClean="0"/>
              <a:t>恢复存储在变量</a:t>
            </a:r>
            <a:r>
              <a:rPr lang="en-US" altLang="zh-CN" dirty="0" err="1" smtClean="0"/>
              <a:t>opar</a:t>
            </a:r>
            <a:r>
              <a:rPr lang="zh-CN" altLang="en-US" dirty="0" smtClean="0"/>
              <a:t>中的参数设置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49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4471639" cy="4023360"/>
          </a:xfrm>
        </p:spPr>
        <p:txBody>
          <a:bodyPr/>
          <a:lstStyle/>
          <a:p>
            <a:r>
              <a:rPr lang="zh-CN" altLang="en-US" dirty="0" smtClean="0"/>
              <a:t>案例数据：生成随机变量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y&lt;-</a:t>
            </a:r>
            <a:r>
              <a:rPr lang="en-US" altLang="zh-CN" dirty="0" err="1" smtClean="0"/>
              <a:t>rnorm</a:t>
            </a:r>
            <a:r>
              <a:rPr lang="en-US" altLang="zh-CN" dirty="0" smtClean="0"/>
              <a:t>(1000,mean=10,sd=2)</a:t>
            </a:r>
          </a:p>
          <a:p>
            <a:r>
              <a:rPr lang="zh-CN" altLang="en-US" dirty="0" smtClean="0"/>
              <a:t>直方图 ：</a:t>
            </a:r>
            <a:r>
              <a:rPr lang="en-US" altLang="zh-CN" dirty="0" err="1" smtClean="0"/>
              <a:t>hist</a:t>
            </a:r>
            <a:r>
              <a:rPr lang="en-US" altLang="zh-CN" dirty="0" smtClean="0"/>
              <a:t>(y)</a:t>
            </a:r>
          </a:p>
          <a:p>
            <a:r>
              <a:rPr lang="zh-CN" altLang="en-US" dirty="0" smtClean="0"/>
              <a:t>密度函数：</a:t>
            </a:r>
            <a:r>
              <a:rPr lang="en-US" altLang="zh-CN" dirty="0" smtClean="0"/>
              <a:t>density(y)</a:t>
            </a:r>
          </a:p>
          <a:p>
            <a:r>
              <a:rPr lang="zh-CN" altLang="en-US" dirty="0" smtClean="0"/>
              <a:t>画出密度图：</a:t>
            </a:r>
            <a:r>
              <a:rPr lang="en-US" altLang="zh-CN" dirty="0" smtClean="0"/>
              <a:t>plot(density(y))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160" y="0"/>
            <a:ext cx="5455920" cy="3325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039" y="1363726"/>
            <a:ext cx="5638800" cy="33242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3533775"/>
            <a:ext cx="56388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2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直方图 ：</a:t>
            </a:r>
            <a:r>
              <a:rPr lang="en-US" altLang="zh-CN" dirty="0" err="1"/>
              <a:t>hist</a:t>
            </a:r>
            <a:r>
              <a:rPr lang="en-US" altLang="zh-CN" dirty="0"/>
              <a:t>(y)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399" y="37062"/>
            <a:ext cx="6219601" cy="3400596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30605" y="2597960"/>
            <a:ext cx="966611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hist(y)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718" y="3546032"/>
            <a:ext cx="6057504" cy="3311968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30605" y="3857414"/>
            <a:ext cx="2362826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hist(y,freq = FALSE)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02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346" y="37892"/>
            <a:ext cx="5563180" cy="304169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47170" y="1737360"/>
            <a:ext cx="1718419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p&lt;-density(y)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plot(p)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54739" y="4150259"/>
            <a:ext cx="4510850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hist(y,freq=FALSE,breaks=10,density=15)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lines(p,col="red")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346" y="3079587"/>
            <a:ext cx="5641238" cy="308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7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偏度与峰度计算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峰度和偏度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包：</a:t>
            </a:r>
            <a:r>
              <a:rPr lang="en-US" altLang="zh-CN" dirty="0" smtClean="0"/>
              <a:t>moments(</a:t>
            </a:r>
            <a:r>
              <a:rPr lang="zh-CN" altLang="en-US" dirty="0" smtClean="0"/>
              <a:t>峰度没有减</a:t>
            </a:r>
            <a:r>
              <a:rPr lang="en-US" altLang="zh-CN" dirty="0" smtClean="0"/>
              <a:t>3) </a:t>
            </a:r>
            <a:r>
              <a:rPr lang="zh-CN" altLang="en-US" dirty="0" smtClean="0"/>
              <a:t>或</a:t>
            </a:r>
            <a:r>
              <a:rPr lang="en-US" altLang="zh-CN" dirty="0"/>
              <a:t> </a:t>
            </a:r>
            <a:r>
              <a:rPr lang="en-US" altLang="zh-CN" dirty="0" err="1" smtClean="0"/>
              <a:t>fBasics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偏度 </a:t>
            </a:r>
            <a:r>
              <a:rPr lang="en-US" altLang="zh-CN" dirty="0" smtClean="0"/>
              <a:t>skewness(x)</a:t>
            </a:r>
          </a:p>
          <a:p>
            <a:pPr lvl="1"/>
            <a:r>
              <a:rPr lang="zh-CN" altLang="en-US" dirty="0" smtClean="0"/>
              <a:t>峰度 </a:t>
            </a:r>
            <a:r>
              <a:rPr lang="en-US" altLang="zh-CN" dirty="0" smtClean="0"/>
              <a:t>kurtosis(x)</a:t>
            </a:r>
          </a:p>
          <a:p>
            <a:pPr lvl="1"/>
            <a:r>
              <a:rPr lang="zh-CN" altLang="en-US" dirty="0" smtClean="0"/>
              <a:t>两包都加载时的运算</a:t>
            </a:r>
            <a:endParaRPr lang="en-US" altLang="zh-CN" dirty="0" smtClean="0"/>
          </a:p>
          <a:p>
            <a:pPr marL="201168" lvl="1" indent="0">
              <a:buNone/>
            </a:pPr>
            <a:r>
              <a:rPr lang="en-US" altLang="zh-CN" dirty="0" smtClean="0"/>
              <a:t>moments::skewness(x)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615" y="145436"/>
            <a:ext cx="6219601" cy="3400596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5435104" y="3328846"/>
            <a:ext cx="3976525" cy="29715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691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2060"/>
              </a:buClr>
              <a:buFont typeface="Calibri" panose="020F0502020204030204" pitchFamily="34" charset="0"/>
              <a:buChar char="—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694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Font typeface="+mj-lt"/>
              <a:buAutoNum type="arabi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偏度与峰度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注意：</a:t>
            </a:r>
            <a:r>
              <a:rPr lang="en-US" altLang="zh-CN" smtClean="0"/>
              <a:t>moments</a:t>
            </a:r>
            <a:r>
              <a:rPr lang="zh-CN" altLang="en-US" smtClean="0"/>
              <a:t>包里的峰度公式没有减</a:t>
            </a:r>
            <a:r>
              <a:rPr lang="en-US" altLang="zh-CN" smtClean="0"/>
              <a:t>3</a:t>
            </a:r>
            <a:r>
              <a:rPr lang="zh-CN" altLang="en-US" smtClean="0"/>
              <a:t>，即它的公式标准是以</a:t>
            </a:r>
            <a:r>
              <a:rPr lang="en-US" altLang="zh-CN" smtClean="0"/>
              <a:t>3</a:t>
            </a:r>
            <a:r>
              <a:rPr lang="zh-CN" altLang="en-US" smtClean="0"/>
              <a:t>为分界点</a:t>
            </a:r>
            <a:endParaRPr lang="en-US" altLang="zh-CN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553308" y="3758387"/>
            <a:ext cx="193322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library(moments)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skewness(y)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0.1217804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553308" y="4598257"/>
            <a:ext cx="1503617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kurtosis(y)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3.101315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1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012" y="2695364"/>
            <a:ext cx="51054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23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分位数与箱图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6842"/>
            <a:ext cx="3924974" cy="3183246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08303" y="5138462"/>
            <a:ext cx="1288814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boxplot(y)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558" y="286603"/>
            <a:ext cx="4544122" cy="4544122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382107" y="5030740"/>
            <a:ext cx="3329438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boxplot(response~trt,data=ch)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428214"/>
      </p:ext>
    </p:extLst>
  </p:cSld>
  <p:clrMapOvr>
    <a:masterClrMapping/>
  </p:clrMapOvr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948</TotalTime>
  <Words>1653</Words>
  <Application>Microsoft Office PowerPoint</Application>
  <PresentationFormat>宽屏</PresentationFormat>
  <Paragraphs>217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Arial Unicode MS</vt:lpstr>
      <vt:lpstr>ＭＳ Ｐゴシック</vt:lpstr>
      <vt:lpstr>楷体</vt:lpstr>
      <vt:lpstr>宋体</vt:lpstr>
      <vt:lpstr>Arial</vt:lpstr>
      <vt:lpstr>Calibri</vt:lpstr>
      <vt:lpstr>Calibri Light</vt:lpstr>
      <vt:lpstr>Lucida Console</vt:lpstr>
      <vt:lpstr>Times New Roman</vt:lpstr>
      <vt:lpstr>Wingdings</vt:lpstr>
      <vt:lpstr>DataAnalytics</vt:lpstr>
      <vt:lpstr>Equation</vt:lpstr>
      <vt:lpstr>数据分析技术  非参检验与可视化技术</vt:lpstr>
      <vt:lpstr>主要任务</vt:lpstr>
      <vt:lpstr>PowerPoint 演示文稿</vt:lpstr>
      <vt:lpstr>数据分布</vt:lpstr>
      <vt:lpstr>PowerPoint 演示文稿</vt:lpstr>
      <vt:lpstr>PowerPoint 演示文稿</vt:lpstr>
      <vt:lpstr>偏度与峰度计算</vt:lpstr>
      <vt:lpstr>PowerPoint 演示文稿</vt:lpstr>
      <vt:lpstr>分位数与箱图</vt:lpstr>
      <vt:lpstr>Q-Q图</vt:lpstr>
      <vt:lpstr>假设检验与分组对比</vt:lpstr>
      <vt:lpstr>假设检验与分组对比</vt:lpstr>
      <vt:lpstr>2从数据分组到方差分析</vt:lpstr>
      <vt:lpstr>PowerPoint 演示文稿</vt:lpstr>
      <vt:lpstr>PowerPoint 演示文稿</vt:lpstr>
      <vt:lpstr>方差分析</vt:lpstr>
      <vt:lpstr>回顾已学过的作图函数</vt:lpstr>
      <vt:lpstr>数据可视化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数据可视化-基础作图</vt:lpstr>
      <vt:lpstr>内置参数</vt:lpstr>
      <vt:lpstr>文本参数</vt:lpstr>
      <vt:lpstr>图形参数</vt:lpstr>
      <vt:lpstr>界面参数</vt:lpstr>
      <vt:lpstr>代码赏析-par设置界面分割</vt:lpstr>
      <vt:lpstr>作业-数据可视化</vt:lpstr>
      <vt:lpstr>第三次实验机动内容  数据可视化-基础作图</vt:lpstr>
      <vt:lpstr>4 数据可视化-基础作图</vt:lpstr>
      <vt:lpstr>内置参数</vt:lpstr>
      <vt:lpstr>内置参数-文本参数</vt:lpstr>
      <vt:lpstr>图形参数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数据分析技术  R语言的使用</dc:title>
  <dc:creator>Ning Xu</dc:creator>
  <cp:lastModifiedBy>Ning Xu</cp:lastModifiedBy>
  <cp:revision>58</cp:revision>
  <dcterms:created xsi:type="dcterms:W3CDTF">2017-08-23T10:41:21Z</dcterms:created>
  <dcterms:modified xsi:type="dcterms:W3CDTF">2017-10-12T13:14:21Z</dcterms:modified>
</cp:coreProperties>
</file>