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1" r:id="rId7"/>
    <p:sldId id="262" r:id="rId8"/>
    <p:sldId id="282" r:id="rId9"/>
    <p:sldId id="263" r:id="rId10"/>
    <p:sldId id="275" r:id="rId11"/>
    <p:sldId id="272" r:id="rId12"/>
    <p:sldId id="283" r:id="rId13"/>
    <p:sldId id="276" r:id="rId14"/>
    <p:sldId id="284" r:id="rId15"/>
    <p:sldId id="277" r:id="rId16"/>
    <p:sldId id="278" r:id="rId17"/>
    <p:sldId id="279" r:id="rId18"/>
    <p:sldId id="280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2816-25E6-419E-84F1-C146C30C13E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260310-103F-474B-88F4-078626C93151}">
      <dgm:prSet phldrT="[文本]" custT="1"/>
      <dgm:spPr/>
      <dgm:t>
        <a:bodyPr/>
        <a:lstStyle/>
        <a:p>
          <a:r>
            <a:rPr lang="zh-CN" altLang="en-US" sz="3200" dirty="0" smtClean="0"/>
            <a:t>模型精确度</a:t>
          </a:r>
          <a:endParaRPr lang="zh-CN" altLang="en-US" sz="3200" dirty="0"/>
        </a:p>
      </dgm:t>
    </dgm:pt>
    <dgm:pt modelId="{DE1DA0F0-B264-479C-933D-10CFDB105584}" type="par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3386D67D-042B-4E44-AF64-D6C8ABDE0221}" type="sib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125AC726-2F1A-4677-A42E-A0EC9A55C4B1}">
      <dgm:prSet phldrT="[文本]" custT="1"/>
      <dgm:spPr/>
      <dgm:t>
        <a:bodyPr/>
        <a:lstStyle/>
        <a:p>
          <a:r>
            <a:rPr lang="zh-CN" altLang="en-US" sz="3200" dirty="0" smtClean="0"/>
            <a:t>模型复杂度</a:t>
          </a:r>
          <a:endParaRPr lang="zh-CN" altLang="en-US" sz="3200" dirty="0"/>
        </a:p>
      </dgm:t>
    </dgm:pt>
    <dgm:pt modelId="{8FDC99C4-5D0F-47F5-8C4D-6876C19E29E7}" type="par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AFCFE375-EC95-4250-BAA7-FA8B927D58D0}" type="sib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9F68281B-1DCC-4BF4-A1DD-9DFC46676874}" type="pres">
      <dgm:prSet presAssocID="{AB452816-25E6-419E-84F1-C146C30C13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68B3CE-4C80-47EB-A2A6-C67BED5211AD}" type="pres">
      <dgm:prSet presAssocID="{AB452816-25E6-419E-84F1-C146C30C13EA}" presName="divider" presStyleLbl="fgShp" presStyleIdx="0" presStyleCnt="1"/>
      <dgm:spPr/>
    </dgm:pt>
    <dgm:pt modelId="{AA966D4B-883E-4719-98E1-5FA62EE969A0}" type="pres">
      <dgm:prSet presAssocID="{A7260310-103F-474B-88F4-078626C93151}" presName="downArrow" presStyleLbl="node1" presStyleIdx="0" presStyleCnt="2"/>
      <dgm:spPr/>
    </dgm:pt>
    <dgm:pt modelId="{14E95904-281E-4EB0-B58D-69FC72D0D867}" type="pres">
      <dgm:prSet presAssocID="{A7260310-103F-474B-88F4-078626C9315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D4BD38-0361-4452-9449-8C89E24BE321}" type="pres">
      <dgm:prSet presAssocID="{125AC726-2F1A-4677-A42E-A0EC9A55C4B1}" presName="upArrow" presStyleLbl="node1" presStyleIdx="1" presStyleCnt="2"/>
      <dgm:spPr/>
    </dgm:pt>
    <dgm:pt modelId="{B4111CB5-5941-4623-9E36-12E6F602E699}" type="pres">
      <dgm:prSet presAssocID="{125AC726-2F1A-4677-A42E-A0EC9A55C4B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2F433-E7A8-4D3A-AAA4-E27EAD2BFE9B}" srcId="{AB452816-25E6-419E-84F1-C146C30C13EA}" destId="{A7260310-103F-474B-88F4-078626C93151}" srcOrd="0" destOrd="0" parTransId="{DE1DA0F0-B264-479C-933D-10CFDB105584}" sibTransId="{3386D67D-042B-4E44-AF64-D6C8ABDE0221}"/>
    <dgm:cxn modelId="{D701A2ED-83A2-4ABA-A0AD-8196DDB9EE3A}" srcId="{AB452816-25E6-419E-84F1-C146C30C13EA}" destId="{125AC726-2F1A-4677-A42E-A0EC9A55C4B1}" srcOrd="1" destOrd="0" parTransId="{8FDC99C4-5D0F-47F5-8C4D-6876C19E29E7}" sibTransId="{AFCFE375-EC95-4250-BAA7-FA8B927D58D0}"/>
    <dgm:cxn modelId="{DFB1BF91-ADC0-4779-8AC8-A5E6BEDB8CA6}" type="presOf" srcId="{AB452816-25E6-419E-84F1-C146C30C13EA}" destId="{9F68281B-1DCC-4BF4-A1DD-9DFC46676874}" srcOrd="0" destOrd="0" presId="urn:microsoft.com/office/officeart/2005/8/layout/arrow3"/>
    <dgm:cxn modelId="{29C4A80D-E15C-4812-8F4F-12B2E244D041}" type="presOf" srcId="{125AC726-2F1A-4677-A42E-A0EC9A55C4B1}" destId="{B4111CB5-5941-4623-9E36-12E6F602E699}" srcOrd="0" destOrd="0" presId="urn:microsoft.com/office/officeart/2005/8/layout/arrow3"/>
    <dgm:cxn modelId="{5DC062CF-8C76-4B60-894B-CD7338EAEE18}" type="presOf" srcId="{A7260310-103F-474B-88F4-078626C93151}" destId="{14E95904-281E-4EB0-B58D-69FC72D0D867}" srcOrd="0" destOrd="0" presId="urn:microsoft.com/office/officeart/2005/8/layout/arrow3"/>
    <dgm:cxn modelId="{AB261D04-27C3-45C4-B89E-B0162DF2D01C}" type="presParOf" srcId="{9F68281B-1DCC-4BF4-A1DD-9DFC46676874}" destId="{8768B3CE-4C80-47EB-A2A6-C67BED5211AD}" srcOrd="0" destOrd="0" presId="urn:microsoft.com/office/officeart/2005/8/layout/arrow3"/>
    <dgm:cxn modelId="{C2CD2B45-670F-4150-8140-6CC9771852A9}" type="presParOf" srcId="{9F68281B-1DCC-4BF4-A1DD-9DFC46676874}" destId="{AA966D4B-883E-4719-98E1-5FA62EE969A0}" srcOrd="1" destOrd="0" presId="urn:microsoft.com/office/officeart/2005/8/layout/arrow3"/>
    <dgm:cxn modelId="{4900658A-0B58-4977-91D5-BE251AB6B5A6}" type="presParOf" srcId="{9F68281B-1DCC-4BF4-A1DD-9DFC46676874}" destId="{14E95904-281E-4EB0-B58D-69FC72D0D867}" srcOrd="2" destOrd="0" presId="urn:microsoft.com/office/officeart/2005/8/layout/arrow3"/>
    <dgm:cxn modelId="{9AA571F2-7B28-4070-985D-78BD1C0816B0}" type="presParOf" srcId="{9F68281B-1DCC-4BF4-A1DD-9DFC46676874}" destId="{FFD4BD38-0361-4452-9449-8C89E24BE321}" srcOrd="3" destOrd="0" presId="urn:microsoft.com/office/officeart/2005/8/layout/arrow3"/>
    <dgm:cxn modelId="{F6F01B40-1002-4224-AA23-5F854FDFC1C1}" type="presParOf" srcId="{9F68281B-1DCC-4BF4-A1DD-9DFC46676874}" destId="{B4111CB5-5941-4623-9E36-12E6F602E69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B3CE-4C80-47EB-A2A6-C67BED5211AD}">
      <dsp:nvSpPr>
        <dsp:cNvPr id="0" name=""/>
        <dsp:cNvSpPr/>
      </dsp:nvSpPr>
      <dsp:spPr>
        <a:xfrm rot="21300000">
          <a:off x="16459" y="1426786"/>
          <a:ext cx="8095081" cy="73113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66D4B-883E-4719-98E1-5FA62EE969A0}">
      <dsp:nvSpPr>
        <dsp:cNvPr id="0" name=""/>
        <dsp:cNvSpPr/>
      </dsp:nvSpPr>
      <dsp:spPr>
        <a:xfrm>
          <a:off x="975360" y="179235"/>
          <a:ext cx="2438400" cy="14338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5904-281E-4EB0-B58D-69FC72D0D867}">
      <dsp:nvSpPr>
        <dsp:cNvPr id="0" name=""/>
        <dsp:cNvSpPr/>
      </dsp:nvSpPr>
      <dsp:spPr>
        <a:xfrm>
          <a:off x="4307840" y="0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模型精确度</a:t>
          </a:r>
          <a:endParaRPr lang="zh-CN" altLang="en-US" sz="3200" kern="1200" dirty="0"/>
        </a:p>
      </dsp:txBody>
      <dsp:txXfrm>
        <a:off x="4307840" y="0"/>
        <a:ext cx="2600960" cy="1505575"/>
      </dsp:txXfrm>
    </dsp:sp>
    <dsp:sp modelId="{FFD4BD38-0361-4452-9449-8C89E24BE321}">
      <dsp:nvSpPr>
        <dsp:cNvPr id="0" name=""/>
        <dsp:cNvSpPr/>
      </dsp:nvSpPr>
      <dsp:spPr>
        <a:xfrm>
          <a:off x="4714239" y="1971587"/>
          <a:ext cx="2438400" cy="14338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1CB5-5941-4623-9E36-12E6F602E699}">
      <dsp:nvSpPr>
        <dsp:cNvPr id="0" name=""/>
        <dsp:cNvSpPr/>
      </dsp:nvSpPr>
      <dsp:spPr>
        <a:xfrm>
          <a:off x="1219200" y="2079128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模型复杂度</a:t>
          </a:r>
          <a:endParaRPr lang="zh-CN" altLang="en-US" sz="3200" kern="1200" dirty="0"/>
        </a:p>
      </dsp:txBody>
      <dsp:txXfrm>
        <a:off x="1219200" y="2079128"/>
        <a:ext cx="2600960" cy="1505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 userDrawn="1"/>
        </p:nvPicPr>
        <p:blipFill rotWithShape="1">
          <a:blip r:embed="rId2"/>
          <a:srcRect r="72679"/>
          <a:stretch/>
        </p:blipFill>
        <p:spPr bwMode="auto">
          <a:xfrm>
            <a:off x="10713346" y="52370"/>
            <a:ext cx="147549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19848" y="23256"/>
            <a:ext cx="1871663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seminars/uwa2017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texts.org/fpp2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tif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平均绝对误差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平均相对误差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14611"/>
              </p:ext>
            </p:extLst>
          </p:nvPr>
        </p:nvGraphicFramePr>
        <p:xfrm>
          <a:off x="2836870" y="2269480"/>
          <a:ext cx="3289610" cy="7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70" y="2269480"/>
                        <a:ext cx="3289610" cy="76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79098"/>
              </p:ext>
            </p:extLst>
          </p:nvPr>
        </p:nvGraphicFramePr>
        <p:xfrm>
          <a:off x="2794173" y="3727983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173" y="3727983"/>
                        <a:ext cx="35798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外推（</a:t>
            </a:r>
            <a:r>
              <a:rPr lang="en-US" altLang="zh-CN" dirty="0" smtClean="0"/>
              <a:t>extrapolate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估计区间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区间预测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47202"/>
              </p:ext>
            </p:extLst>
          </p:nvPr>
        </p:nvGraphicFramePr>
        <p:xfrm>
          <a:off x="10496576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2384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7463"/>
              </p:ext>
            </p:extLst>
          </p:nvPr>
        </p:nvGraphicFramePr>
        <p:xfrm>
          <a:off x="9051609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5669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105"/>
              </p:ext>
            </p:extLst>
          </p:nvPr>
        </p:nvGraphicFramePr>
        <p:xfrm>
          <a:off x="1842430" y="2225365"/>
          <a:ext cx="2974897" cy="5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430" y="2225365"/>
                        <a:ext cx="2974897" cy="5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-5288" r="6200" b="-1"/>
          <a:stretch/>
        </p:blipFill>
        <p:spPr>
          <a:xfrm>
            <a:off x="5093752" y="1737360"/>
            <a:ext cx="3957857" cy="860874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9940"/>
              </p:ext>
            </p:extLst>
          </p:nvPr>
        </p:nvGraphicFramePr>
        <p:xfrm>
          <a:off x="4500563" y="3021013"/>
          <a:ext cx="2941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6" imgW="1777680" imgH="622080" progId="Equation.DSMT4">
                  <p:embed/>
                </p:oleObj>
              </mc:Choice>
              <mc:Fallback>
                <p:oleObj name="Equation" r:id="rId6" imgW="1777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0563" y="3021013"/>
                        <a:ext cx="2941637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~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  <a:blipFill>
                <a:blip r:embed="rId8"/>
                <a:stretch>
                  <a:fillRect t="-8197" r="-8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14414"/>
              </p:ext>
            </p:extLst>
          </p:nvPr>
        </p:nvGraphicFramePr>
        <p:xfrm>
          <a:off x="5062532" y="4184487"/>
          <a:ext cx="908542" cy="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2532" y="4184487"/>
                        <a:ext cx="908542" cy="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  <a:blipFill>
                <a:blip r:embed="rId11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58625"/>
              </p:ext>
            </p:extLst>
          </p:nvPr>
        </p:nvGraphicFramePr>
        <p:xfrm>
          <a:off x="4219651" y="4984558"/>
          <a:ext cx="2156000" cy="38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2" imgW="1269720" imgH="228600" progId="Equation.DSMT4">
                  <p:embed/>
                </p:oleObj>
              </mc:Choice>
              <mc:Fallback>
                <p:oleObj name="Equation" r:id="rId12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9651" y="4984558"/>
                        <a:ext cx="2156000" cy="38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1664" y="50033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置信度下的置信区间：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51558"/>
              </p:ext>
            </p:extLst>
          </p:nvPr>
        </p:nvGraphicFramePr>
        <p:xfrm>
          <a:off x="4219651" y="5581407"/>
          <a:ext cx="1444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4" imgW="850680" imgH="342720" progId="Equation.DSMT4">
                  <p:embed/>
                </p:oleObj>
              </mc:Choice>
              <mc:Fallback>
                <p:oleObj name="Equation" r:id="rId14" imgW="850680" imgH="34272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9651" y="5581407"/>
                        <a:ext cx="14446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045116" y="560714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样本量大于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" y="0"/>
            <a:ext cx="12105463" cy="6775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1345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过拟合现象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1953217"/>
              </p:ext>
            </p:extLst>
          </p:nvPr>
        </p:nvGraphicFramePr>
        <p:xfrm>
          <a:off x="1318322" y="2284390"/>
          <a:ext cx="8128000" cy="358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0326" y="5545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参数增加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55997" y="5549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精度上升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12882" y="5549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预测难度上升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4024" y="2046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参数减少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599695" y="2050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精度下降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56580" y="2050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00515"/>
              </p:ext>
            </p:extLst>
          </p:nvPr>
        </p:nvGraphicFramePr>
        <p:xfrm>
          <a:off x="3605715" y="4084404"/>
          <a:ext cx="2797117" cy="37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5715" y="4084404"/>
                        <a:ext cx="2797117" cy="37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SSR: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多元线性回归与简单线性回归相似，在估计预测区间时有一点差异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97446"/>
              </p:ext>
            </p:extLst>
          </p:nvPr>
        </p:nvGraphicFramePr>
        <p:xfrm>
          <a:off x="2369633" y="2599744"/>
          <a:ext cx="2370997" cy="34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633" y="2599744"/>
                        <a:ext cx="2370997" cy="34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6831"/>
              </p:ext>
            </p:extLst>
          </p:nvPr>
        </p:nvGraphicFramePr>
        <p:xfrm>
          <a:off x="3557588" y="3490913"/>
          <a:ext cx="8842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7588" y="3490913"/>
                        <a:ext cx="88423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5387"/>
              </p:ext>
            </p:extLst>
          </p:nvPr>
        </p:nvGraphicFramePr>
        <p:xfrm>
          <a:off x="2508250" y="4483100"/>
          <a:ext cx="2135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8250" y="4483100"/>
                        <a:ext cx="21351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2743"/>
              </p:ext>
            </p:extLst>
          </p:nvPr>
        </p:nvGraphicFramePr>
        <p:xfrm>
          <a:off x="7899424" y="2943921"/>
          <a:ext cx="3688576" cy="288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4">
                  <a:extLst>
                    <a:ext uri="{9D8B030D-6E8A-4147-A177-3AD203B41FA5}">
                      <a16:colId xmlns:a16="http://schemas.microsoft.com/office/drawing/2014/main" val="499730091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2833331610"/>
                    </a:ext>
                  </a:extLst>
                </a:gridCol>
                <a:gridCol w="1072971">
                  <a:extLst>
                    <a:ext uri="{9D8B030D-6E8A-4147-A177-3AD203B41FA5}">
                      <a16:colId xmlns:a16="http://schemas.microsoft.com/office/drawing/2014/main" val="1971090455"/>
                    </a:ext>
                  </a:extLst>
                </a:gridCol>
                <a:gridCol w="771317">
                  <a:extLst>
                    <a:ext uri="{9D8B030D-6E8A-4147-A177-3AD203B41FA5}">
                      <a16:colId xmlns:a16="http://schemas.microsoft.com/office/drawing/2014/main" val="2883565569"/>
                    </a:ext>
                  </a:extLst>
                </a:gridCol>
              </a:tblGrid>
              <a:tr h="4117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gdp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cpi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2899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2821.86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18718.32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8176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2990.17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21826.2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141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3296.91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26937.28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105.4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030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4255.3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35260.02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113.2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6612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5126.88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48108.46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121.7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15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6038.04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59810.53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114.8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2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简单线性回归是许多复杂模型的基础</a:t>
            </a:r>
            <a:endParaRPr lang="en-US" altLang="zh-CN" dirty="0" smtClean="0"/>
          </a:p>
          <a:p>
            <a:r>
              <a:rPr lang="zh-CN" altLang="en-US" dirty="0" smtClean="0"/>
              <a:t>非线性回归是指：自变量与因变量之间不是线性组合关系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化为线性模型的非线性回归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41527"/>
              </p:ext>
            </p:extLst>
          </p:nvPr>
        </p:nvGraphicFramePr>
        <p:xfrm>
          <a:off x="2239985" y="4535408"/>
          <a:ext cx="3171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1942920" imgH="203040" progId="Equation.DSMT4">
                  <p:embed/>
                </p:oleObj>
              </mc:Choice>
              <mc:Fallback>
                <p:oleObj name="Equation" r:id="rId3" imgW="194292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985" y="4535408"/>
                        <a:ext cx="317182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40546"/>
              </p:ext>
            </p:extLst>
          </p:nvPr>
        </p:nvGraphicFramePr>
        <p:xfrm>
          <a:off x="7221777" y="2879373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5474"/>
              </p:ext>
            </p:extLst>
          </p:nvPr>
        </p:nvGraphicFramePr>
        <p:xfrm>
          <a:off x="7221777" y="4499848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ln(GDP)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ln(I)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0" y="3417563"/>
            <a:ext cx="3402283" cy="2272638"/>
            <a:chOff x="0" y="3417563"/>
            <a:chExt cx="3402283" cy="227263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470392"/>
                </p:ext>
              </p:extLst>
            </p:nvPr>
          </p:nvGraphicFramePr>
          <p:xfrm>
            <a:off x="1931354" y="3417563"/>
            <a:ext cx="1470929" cy="331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5" imgW="901440" imgH="203040" progId="Equation.DSMT4">
                    <p:embed/>
                  </p:oleObj>
                </mc:Choice>
                <mc:Fallback>
                  <p:oleObj name="Equation" r:id="rId5" imgW="901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31354" y="3417563"/>
                          <a:ext cx="1470929" cy="331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0" y="532086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柯布道格拉斯生产函数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557561" y="3749040"/>
              <a:ext cx="1373793" cy="157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3601844" y="3245133"/>
            <a:ext cx="3619933" cy="3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564459" y="4700508"/>
            <a:ext cx="165731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时间序列的基本特征：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27457"/>
              </p:ext>
            </p:extLst>
          </p:nvPr>
        </p:nvGraphicFramePr>
        <p:xfrm>
          <a:off x="2194003" y="2967735"/>
          <a:ext cx="255216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003" y="2967735"/>
                        <a:ext cx="2552168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54373"/>
              </p:ext>
            </p:extLst>
          </p:nvPr>
        </p:nvGraphicFramePr>
        <p:xfrm>
          <a:off x="6272213" y="2942485"/>
          <a:ext cx="3128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2213" y="2942485"/>
                        <a:ext cx="31289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06048"/>
              </p:ext>
            </p:extLst>
          </p:nvPr>
        </p:nvGraphicFramePr>
        <p:xfrm>
          <a:off x="6272213" y="4505272"/>
          <a:ext cx="459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7" imgW="2425680" imgH="228600" progId="Equation.DSMT4">
                  <p:embed/>
                </p:oleObj>
              </mc:Choice>
              <mc:Fallback>
                <p:oleObj name="Equation" r:id="rId7" imgW="242568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2213" y="4505272"/>
                        <a:ext cx="45974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57378"/>
              </p:ext>
            </p:extLst>
          </p:nvPr>
        </p:nvGraphicFramePr>
        <p:xfrm>
          <a:off x="6272213" y="3756872"/>
          <a:ext cx="4668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213" y="3756872"/>
                        <a:ext cx="46688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statistical learning with </a:t>
            </a:r>
            <a:r>
              <a:rPr lang="en-US" altLang="zh-CN" dirty="0" smtClean="0"/>
              <a:t>R:</a:t>
            </a:r>
          </a:p>
          <a:p>
            <a:pPr lvl="1"/>
            <a:r>
              <a:rPr lang="en-US" altLang="zh-CN" dirty="0">
                <a:hlinkClick r:id="rId2"/>
              </a:rPr>
              <a:t>http://www-bcf.usc.edu/~gareth/ISL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://robjhyndman.com/seminars/uwa2017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4"/>
              </a:rPr>
              <a:t>https://www.otexts.org/fpp2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1021080" y="3098800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88452"/>
              </p:ext>
            </p:extLst>
          </p:nvPr>
        </p:nvGraphicFramePr>
        <p:xfrm>
          <a:off x="1219620" y="4048954"/>
          <a:ext cx="1811741" cy="37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620" y="4048954"/>
                        <a:ext cx="1811741" cy="374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45268"/>
              </p:ext>
            </p:extLst>
          </p:nvPr>
        </p:nvGraphicFramePr>
        <p:xfrm>
          <a:off x="1219620" y="2232210"/>
          <a:ext cx="2058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20" y="2232210"/>
                        <a:ext cx="2058987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30807"/>
              </p:ext>
            </p:extLst>
          </p:nvPr>
        </p:nvGraphicFramePr>
        <p:xfrm>
          <a:off x="1219620" y="1805028"/>
          <a:ext cx="1447672" cy="4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620" y="1805028"/>
                        <a:ext cx="1447672" cy="42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0307"/>
              </p:ext>
            </p:extLst>
          </p:nvPr>
        </p:nvGraphicFramePr>
        <p:xfrm>
          <a:off x="6107113" y="4838700"/>
          <a:ext cx="184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38700"/>
                        <a:ext cx="18446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4025"/>
              </p:ext>
            </p:extLst>
          </p:nvPr>
        </p:nvGraphicFramePr>
        <p:xfrm>
          <a:off x="6045200" y="4119563"/>
          <a:ext cx="1631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0" y="4119563"/>
                        <a:ext cx="16319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04553"/>
              </p:ext>
            </p:extLst>
          </p:nvPr>
        </p:nvGraphicFramePr>
        <p:xfrm>
          <a:off x="1535113" y="2720975"/>
          <a:ext cx="24257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3" imgW="1434960" imgH="1371600" progId="Equation.DSMT4">
                  <p:embed/>
                </p:oleObj>
              </mc:Choice>
              <mc:Fallback>
                <p:oleObj name="Equation" r:id="rId3" imgW="1434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20975"/>
                        <a:ext cx="24257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11046"/>
              </p:ext>
            </p:extLst>
          </p:nvPr>
        </p:nvGraphicFramePr>
        <p:xfrm>
          <a:off x="4927219" y="2337683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219" y="2337683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17412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30414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64" y="273545"/>
            <a:ext cx="4452190" cy="173623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34504"/>
              </p:ext>
            </p:extLst>
          </p:nvPr>
        </p:nvGraphicFramePr>
        <p:xfrm>
          <a:off x="5033963" y="3741738"/>
          <a:ext cx="31226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3963" y="3741738"/>
                        <a:ext cx="312261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3233"/>
              </p:ext>
            </p:extLst>
          </p:nvPr>
        </p:nvGraphicFramePr>
        <p:xfrm>
          <a:off x="1276350" y="320357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350" y="320357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所有计算出来的数值都加上一个尖帽子，以区别开观察值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78861"/>
              </p:ext>
            </p:extLst>
          </p:nvPr>
        </p:nvGraphicFramePr>
        <p:xfrm>
          <a:off x="4392325" y="3166208"/>
          <a:ext cx="2373212" cy="63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2325" y="3166208"/>
                        <a:ext cx="2373212" cy="63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7391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52774"/>
              </p:ext>
            </p:extLst>
          </p:nvPr>
        </p:nvGraphicFramePr>
        <p:xfrm>
          <a:off x="4799709" y="5533704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709" y="5533704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14574" y="3900083"/>
            <a:ext cx="2341106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可决系数范围</a:t>
            </a:r>
            <a:r>
              <a:rPr lang="en-US" altLang="zh-CN" dirty="0"/>
              <a:t>:</a:t>
            </a:r>
            <a:r>
              <a:rPr lang="en-US" altLang="zh-CN" dirty="0" smtClean="0"/>
              <a:t>[0,1]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说明回归模型的解释能力越强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1313</TotalTime>
  <Words>926</Words>
  <Application>Microsoft Office PowerPoint</Application>
  <PresentationFormat>宽屏</PresentationFormat>
  <Paragraphs>240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华文楷体</vt:lpstr>
      <vt:lpstr>宋体</vt:lpstr>
      <vt:lpstr>Calibri</vt:lpstr>
      <vt:lpstr>Calibri Light</vt:lpstr>
      <vt:lpstr>Cambria Math</vt:lpstr>
      <vt:lpstr>Symbol</vt:lpstr>
      <vt:lpstr>Wingdings</vt:lpstr>
      <vt:lpstr>DataAnalytics</vt:lpstr>
      <vt:lpstr>Equation</vt:lpstr>
      <vt:lpstr>MathType 6.0 Equation</vt:lpstr>
      <vt:lpstr>数据分析与处理技术 ——预测</vt:lpstr>
      <vt:lpstr>参考资料</vt:lpstr>
      <vt:lpstr>2.1线性回归模型</vt:lpstr>
      <vt:lpstr>线性回归的符号体系和基本假设</vt:lpstr>
      <vt:lpstr>参数的估计</vt:lpstr>
      <vt:lpstr>回归模型</vt:lpstr>
      <vt:lpstr>最小二乘法</vt:lpstr>
      <vt:lpstr>PowerPoint 演示文稿</vt:lpstr>
      <vt:lpstr>模型检验</vt:lpstr>
      <vt:lpstr>模型检验</vt:lpstr>
      <vt:lpstr>预测方法</vt:lpstr>
      <vt:lpstr>PowerPoint 演示文稿</vt:lpstr>
      <vt:lpstr>回归拓展-多项式回归</vt:lpstr>
      <vt:lpstr>过拟合现象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86</cp:revision>
  <dcterms:created xsi:type="dcterms:W3CDTF">2017-08-22T14:12:05Z</dcterms:created>
  <dcterms:modified xsi:type="dcterms:W3CDTF">2017-12-03T04:07:54Z</dcterms:modified>
  <cp:contentStatus/>
</cp:coreProperties>
</file>