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5" r:id="rId4"/>
    <p:sldId id="275" r:id="rId5"/>
    <p:sldId id="287" r:id="rId6"/>
    <p:sldId id="288" r:id="rId7"/>
    <p:sldId id="286" r:id="rId8"/>
    <p:sldId id="293" r:id="rId9"/>
    <p:sldId id="292" r:id="rId10"/>
    <p:sldId id="291" r:id="rId11"/>
    <p:sldId id="276" r:id="rId12"/>
    <p:sldId id="277" r:id="rId13"/>
    <p:sldId id="258" r:id="rId14"/>
    <p:sldId id="272" r:id="rId15"/>
    <p:sldId id="294" r:id="rId16"/>
    <p:sldId id="270" r:id="rId17"/>
    <p:sldId id="273" r:id="rId18"/>
    <p:sldId id="279" r:id="rId19"/>
    <p:sldId id="280" r:id="rId20"/>
    <p:sldId id="282" r:id="rId21"/>
    <p:sldId id="283" r:id="rId22"/>
    <p:sldId id="284" r:id="rId23"/>
    <p:sldId id="285" r:id="rId24"/>
    <p:sldId id="260" r:id="rId25"/>
    <p:sldId id="261" r:id="rId26"/>
    <p:sldId id="262" r:id="rId27"/>
    <p:sldId id="264" r:id="rId28"/>
    <p:sldId id="265" r:id="rId29"/>
    <p:sldId id="266" r:id="rId30"/>
    <p:sldId id="267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z="6600" dirty="0" smtClean="0"/>
              <a:t>非参</a:t>
            </a:r>
            <a:r>
              <a:rPr lang="zh-CN" altLang="en-US" sz="6600" dirty="0" smtClean="0"/>
              <a:t>检验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Q-Q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95389" cy="4023360"/>
          </a:xfrm>
        </p:spPr>
        <p:txBody>
          <a:bodyPr/>
          <a:lstStyle/>
          <a:p>
            <a:r>
              <a:rPr lang="zh-CN" altLang="en-US" dirty="0" smtClean="0"/>
              <a:t>仍然用刚才的变量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		#</a:t>
            </a:r>
            <a:r>
              <a:rPr lang="zh-CN" altLang="en-US" dirty="0" smtClean="0"/>
              <a:t>做出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#</a:t>
            </a:r>
            <a:r>
              <a:rPr lang="zh-CN" altLang="en-US" dirty="0" smtClean="0"/>
              <a:t>加上参照直线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调节颜色、样式的参数与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hist</a:t>
            </a:r>
            <a:r>
              <a:rPr lang="zh-CN" altLang="en-US" dirty="0" smtClean="0"/>
              <a:t>等基础作图参数相同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69" y="0"/>
            <a:ext cx="5695950" cy="46291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1239" y="2314575"/>
            <a:ext cx="11814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qqnorm(y)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239" y="2783416"/>
            <a:ext cx="11814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qqline(y)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假设检验与分组对比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做假设检验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t.test</a:t>
            </a:r>
            <a:r>
              <a:rPr lang="zh-CN" altLang="en-US" dirty="0" smtClean="0"/>
              <a:t>类型的控制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898931"/>
            <a:ext cx="588645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2224552"/>
            <a:ext cx="4680893" cy="20471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2121" y="2205243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认识一组新数据：</a:t>
            </a:r>
            <a:r>
              <a:rPr lang="en-US" altLang="zh-CN" dirty="0" smtClean="0"/>
              <a:t>sleep</a:t>
            </a:r>
          </a:p>
          <a:p>
            <a:r>
              <a:rPr lang="en-US" altLang="zh-CN" dirty="0"/>
              <a:t>&gt;</a:t>
            </a:r>
            <a:r>
              <a:rPr lang="en-US" altLang="zh-CN" dirty="0" smtClean="0"/>
              <a:t>? sleep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22763"/>
            <a:ext cx="6127307" cy="98869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60810" y="5433322"/>
            <a:ext cx="5582992" cy="2428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假设检验与分组对比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t.test</a:t>
            </a:r>
            <a:r>
              <a:rPr lang="zh-CN" altLang="en-US" dirty="0" smtClean="0"/>
              <a:t>关键参数含义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mu=10  #</a:t>
            </a:r>
            <a:r>
              <a:rPr lang="zh-CN" altLang="en-US" dirty="0" smtClean="0"/>
              <a:t>设置假设</a:t>
            </a:r>
            <a:endParaRPr lang="en-US" altLang="zh-CN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dirty="0" smtClean="0"/>
              <a:t>alternative  #</a:t>
            </a:r>
            <a:r>
              <a:rPr lang="zh-CN" altLang="en-US" dirty="0" smtClean="0"/>
              <a:t>设置假设类型</a:t>
            </a:r>
            <a:r>
              <a:rPr lang="zh-CN" altLang="zh-CN" sz="1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“two.sided”, “less”, “greater</a:t>
            </a:r>
            <a:r>
              <a:rPr lang="zh-CN" altLang="en-US" sz="1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”</a:t>
            </a:r>
            <a:r>
              <a:rPr lang="zh-CN" altLang="en-US" sz="12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例如</a:t>
            </a:r>
            <a:endParaRPr lang="en-US" altLang="zh-CN" sz="2000" dirty="0" smtClean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设置的假设检验类型为</a:t>
            </a:r>
            <a:endParaRPr lang="en-US" altLang="zh-CN" sz="2000" dirty="0" smtClean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默认不加</a:t>
            </a:r>
            <a:r>
              <a:rPr lang="en-US" altLang="zh-CN" sz="2000" dirty="0" smtClean="0"/>
              <a:t>alternative</a:t>
            </a:r>
            <a:r>
              <a:rPr lang="zh-CN" altLang="en-US" sz="2000" dirty="0" smtClean="0"/>
              <a:t>时为“</a:t>
            </a:r>
            <a:r>
              <a:rPr lang="en-US" altLang="zh-CN" sz="2000" dirty="0" err="1" smtClean="0"/>
              <a:t>two.sided</a:t>
            </a:r>
            <a:r>
              <a:rPr lang="zh-CN" altLang="en-US" sz="2000" dirty="0" smtClean="0"/>
              <a:t>”即双边检验类型</a:t>
            </a:r>
            <a:endParaRPr lang="en-US" altLang="zh-CN" sz="20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697920"/>
              </p:ext>
            </p:extLst>
          </p:nvPr>
        </p:nvGraphicFramePr>
        <p:xfrm>
          <a:off x="3980892" y="3857414"/>
          <a:ext cx="1650474" cy="26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0892" y="3857414"/>
                        <a:ext cx="1650474" cy="26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923806"/>
              </p:ext>
            </p:extLst>
          </p:nvPr>
        </p:nvGraphicFramePr>
        <p:xfrm>
          <a:off x="3402422" y="2146830"/>
          <a:ext cx="578470" cy="30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422" y="2146830"/>
                        <a:ext cx="578470" cy="308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7280" y="3263278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t.test(x,alternative = "greater",mu=10)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84330"/>
              </p:ext>
            </p:extLst>
          </p:nvPr>
        </p:nvGraphicFramePr>
        <p:xfrm>
          <a:off x="7336180" y="4272496"/>
          <a:ext cx="1863575" cy="29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36180" y="4272496"/>
                        <a:ext cx="1863575" cy="299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从数据分组到方差分析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数据的初步探索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61" y="2507073"/>
            <a:ext cx="3372774" cy="1741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72" y="0"/>
            <a:ext cx="2485793" cy="63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51546" cy="4023360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问题：这种差异在多大把握上是由于用药方式的不同而导致的，而非偶然性因素形成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9" y="654138"/>
            <a:ext cx="4534856" cy="45348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05" y="2433093"/>
            <a:ext cx="4674779" cy="2094301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25989" y="5276895"/>
            <a:ext cx="440345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barplot(p$group.mean,names.arg = p$trt)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48826" y="4863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条形图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0788" cy="4023360"/>
          </a:xfrm>
        </p:spPr>
        <p:txBody>
          <a:bodyPr/>
          <a:lstStyle/>
          <a:p>
            <a:r>
              <a:rPr lang="zh-CN" altLang="en-US" dirty="0" smtClean="0"/>
              <a:t>饼图  </a:t>
            </a:r>
            <a:r>
              <a:rPr lang="en-US" altLang="zh-CN" dirty="0" smtClean="0"/>
              <a:t>pie()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注意一个细节，作图时的数据名称会被直接贴上图中作为标签，即</a:t>
            </a:r>
            <a:r>
              <a:rPr lang="en-US" altLang="zh-CN" dirty="0" smtClean="0"/>
              <a:t>names(p2)</a:t>
            </a:r>
            <a:r>
              <a:rPr lang="zh-CN" altLang="en-US" dirty="0" smtClean="0"/>
              <a:t>，查看第二次实验中如何修改数据的名称</a:t>
            </a:r>
            <a:r>
              <a:rPr lang="en-US" altLang="zh-CN" dirty="0" smtClean="0"/>
              <a:t>names()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37" y="2334786"/>
            <a:ext cx="4475084" cy="1211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7" y="2542964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7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方差分析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1" y="1390540"/>
            <a:ext cx="5002153" cy="5013979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35" y="1390540"/>
            <a:ext cx="4410425" cy="984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2291"/>
          <a:stretch/>
        </p:blipFill>
        <p:spPr>
          <a:xfrm>
            <a:off x="6001480" y="3166946"/>
            <a:ext cx="5154200" cy="221691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9800" y="6312186"/>
            <a:ext cx="455573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plotmeans(cholesterol$response~cholesterol$trt)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27073" y="4047893"/>
            <a:ext cx="1616927" cy="101476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534" y="5943601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plotmeans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gplots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包中的函数，需要先加载包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回顾已学过的作图函数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 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en-US" altLang="zh-CN" dirty="0" err="1" smtClean="0"/>
              <a:t>hist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boxplot </a:t>
            </a:r>
            <a:r>
              <a:rPr lang="zh-CN" altLang="en-US" dirty="0" smtClean="0"/>
              <a:t>箱图</a:t>
            </a:r>
            <a:endParaRPr lang="en-US" altLang="zh-CN" dirty="0" smtClean="0"/>
          </a:p>
          <a:p>
            <a:r>
              <a:rPr lang="en-US" altLang="zh-CN" dirty="0" err="1" smtClean="0"/>
              <a:t>qqnorm</a:t>
            </a:r>
            <a:r>
              <a:rPr lang="en-US" altLang="zh-CN" dirty="0" smtClean="0"/>
              <a:t> Q-Q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err="1" smtClean="0"/>
              <a:t>barplot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条形图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256156" y="1845734"/>
            <a:ext cx="434898" cy="2179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47171" y="27509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基础作图函数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一个简单数据图的逐步改善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8315" y="2819036"/>
            <a:ext cx="269625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main="车速与刹车距离关系图",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xlab="刹车距离",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ylab="车速")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en-US" altLang="zh-CN" dirty="0" smtClean="0"/>
          </a:p>
          <a:p>
            <a:r>
              <a:rPr lang="zh-CN" altLang="en-US" dirty="0" smtClean="0"/>
              <a:t>假设检验与方差分析</a:t>
            </a:r>
            <a:endParaRPr lang="en-US" altLang="zh-CN" dirty="0" smtClean="0"/>
          </a:p>
          <a:p>
            <a:r>
              <a:rPr lang="zh-CN" altLang="en-US" dirty="0" smtClean="0"/>
              <a:t>数据可视化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96" y="129002"/>
            <a:ext cx="5241757" cy="524175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3320" y="5527593"/>
            <a:ext cx="859850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plot(cars$dist,cars$speed,main="车速与刹车距离关系图",xlab="刹车距离",ylab="车速",ylim=c(0,150))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27358" cy="432735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429295"/>
            <a:ext cx="48859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xlab="刹车距离",ylab="车速",type="l")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97052" y="4311635"/>
            <a:ext cx="48859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xlab="刹车距离",ylab="车速",type="b")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79" y="0"/>
            <a:ext cx="4772290" cy="43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31" y="132347"/>
            <a:ext cx="5486400" cy="5486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772344"/>
            <a:ext cx="48859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xlab="刹车距离",ylab="车速",type="b",col="red")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274" y="0"/>
            <a:ext cx="5041232" cy="504123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2979" y="5468985"/>
            <a:ext cx="1049806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plot(cars$dist,cars$speed,main="车速与刹车距离关系图",xlab="刹车距离",ylab="车速",type="b",col="red")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legend(0,25,legend = "car",lty = 1,pch = 1,col="blue")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smtClean="0"/>
              <a:t>legend:</a:t>
            </a:r>
            <a:r>
              <a:rPr lang="zh-CN" altLang="en-US" dirty="0" smtClean="0"/>
              <a:t>图例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文本参数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7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界面参数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代码赏析</a:t>
            </a:r>
            <a:r>
              <a:rPr lang="en-US" altLang="zh-CN" sz="3200" dirty="0" smtClean="0"/>
              <a:t>-par</a:t>
            </a:r>
            <a:r>
              <a:rPr lang="zh-CN" altLang="en-US" sz="3200" dirty="0" smtClean="0"/>
              <a:t>设置界面分割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8" y="2030567"/>
            <a:ext cx="5457825" cy="3743325"/>
          </a:xfr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6049" y="1939128"/>
            <a:ext cx="5680432" cy="429576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&gt;par(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mfrow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=c(2,2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="Colored histogram with 12 bins")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=FALSE,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main="Histogram, rug plot ,density curve")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&gt;rug(jitter(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&gt;lines(density(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 with normal curve and box")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(min(x), max(x), length=40)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mean=mean(x),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*diff(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h$mids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[1:2])*length(x)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lines(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32360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56" y="2653243"/>
            <a:ext cx="56388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7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3296" cy="4023360"/>
          </a:xfrm>
        </p:spPr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的参数琢磨并完成右侧数据图，注意四幅图是画在同一个页面上</a:t>
            </a:r>
            <a:endParaRPr lang="en-US" altLang="zh-CN" dirty="0" smtClean="0"/>
          </a:p>
          <a:p>
            <a:r>
              <a:rPr lang="zh-CN" altLang="en-US" dirty="0" smtClean="0"/>
              <a:t>调用内置数据集</a:t>
            </a:r>
            <a:r>
              <a:rPr lang="en-US" altLang="zh-CN" dirty="0" err="1" smtClean="0"/>
              <a:t>mtcars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查看数据含义</a:t>
            </a:r>
            <a:endParaRPr lang="en-US" altLang="zh-CN" dirty="0" smtClean="0"/>
          </a:p>
          <a:p>
            <a:r>
              <a:rPr lang="zh-CN" altLang="en-US" dirty="0" smtClean="0"/>
              <a:t>对该数据集内的变量做直方图，并将页面划分为</a:t>
            </a:r>
            <a:r>
              <a:rPr lang="en-US" altLang="zh-CN" dirty="0" smtClean="0"/>
              <a:t>2X2</a:t>
            </a:r>
            <a:r>
              <a:rPr lang="zh-CN" altLang="en-US" dirty="0" smtClean="0"/>
              <a:t>的四份，每一份分别做一个图，效果如右侧所示</a:t>
            </a:r>
            <a:endParaRPr lang="en-US" altLang="zh-CN" dirty="0" smtClean="0"/>
          </a:p>
          <a:p>
            <a:r>
              <a:rPr lang="zh-CN" altLang="en-US" dirty="0" smtClean="0"/>
              <a:t>代码作为作业提交（接受打印和手写，不接受电子版）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第三次实验机动内容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 </a:t>
            </a:r>
            <a:r>
              <a:rPr lang="en-US" altLang="zh-CN" dirty="0" err="1" smtClean="0"/>
              <a:t>barplot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直方图  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r>
              <a:rPr lang="zh-CN" altLang="en-US" dirty="0" smtClean="0"/>
              <a:t>饼图 </a:t>
            </a:r>
            <a:r>
              <a:rPr lang="en-US" altLang="zh-CN" dirty="0" smtClean="0"/>
              <a:t>pie()</a:t>
            </a:r>
          </a:p>
          <a:p>
            <a:r>
              <a:rPr lang="zh-CN" altLang="en-US" dirty="0" smtClean="0"/>
              <a:t>箱型图   </a:t>
            </a:r>
            <a:r>
              <a:rPr lang="en-US" altLang="zh-CN" dirty="0" smtClean="0"/>
              <a:t>boxplot()</a:t>
            </a:r>
          </a:p>
        </p:txBody>
      </p:sp>
    </p:spTree>
    <p:extLst>
      <p:ext uri="{BB962C8B-B14F-4D97-AF65-F5344CB8AC3E}">
        <p14:creationId xmlns:p14="http://schemas.microsoft.com/office/powerpoint/2010/main" val="25420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数据可视化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3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</a:p>
          <a:p>
            <a:pPr marL="0" indent="0">
              <a:buNone/>
            </a:pPr>
            <a:r>
              <a:rPr lang="zh-CN" altLang="en-US" dirty="0" smtClean="0"/>
              <a:t>点线颜色 </a:t>
            </a:r>
            <a:r>
              <a:rPr lang="en-US" altLang="zh-CN" dirty="0" smtClean="0"/>
              <a:t>col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</a:t>
            </a:r>
            <a:r>
              <a:rPr lang="zh-CN" altLang="en-US" sz="3600" dirty="0" smtClean="0"/>
              <a:t>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可以外置的参数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4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71639" cy="4023360"/>
          </a:xfrm>
        </p:spPr>
        <p:txBody>
          <a:bodyPr/>
          <a:lstStyle/>
          <a:p>
            <a:r>
              <a:rPr lang="zh-CN" altLang="en-US" dirty="0" smtClean="0"/>
              <a:t>案例数据：生成随机变量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y&lt;-</a:t>
            </a:r>
            <a:r>
              <a:rPr lang="en-US" altLang="zh-CN" dirty="0" err="1" smtClean="0"/>
              <a:t>rnorm</a:t>
            </a:r>
            <a:r>
              <a:rPr lang="en-US" altLang="zh-CN" dirty="0" smtClean="0"/>
              <a:t>(1000,mean=10,sd=2)</a:t>
            </a:r>
          </a:p>
          <a:p>
            <a:r>
              <a:rPr lang="zh-CN" altLang="en-US" dirty="0" smtClean="0"/>
              <a:t>直方图 ：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(y)</a:t>
            </a:r>
          </a:p>
          <a:p>
            <a:r>
              <a:rPr lang="zh-CN" altLang="en-US" dirty="0" smtClean="0"/>
              <a:t>密度函数：</a:t>
            </a:r>
            <a:r>
              <a:rPr lang="en-US" altLang="zh-CN" dirty="0" smtClean="0"/>
              <a:t>density(y)</a:t>
            </a:r>
          </a:p>
          <a:p>
            <a:r>
              <a:rPr lang="zh-CN" altLang="en-US" dirty="0" smtClean="0"/>
              <a:t>画出密度图：</a:t>
            </a:r>
            <a:r>
              <a:rPr lang="en-US" altLang="zh-CN" dirty="0" smtClean="0"/>
              <a:t>plot(density(y))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60" y="0"/>
            <a:ext cx="5455920" cy="332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39" y="1363726"/>
            <a:ext cx="5638800" cy="3324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533775"/>
            <a:ext cx="56388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直方图 ：</a:t>
            </a:r>
            <a:r>
              <a:rPr lang="en-US" altLang="zh-CN" dirty="0" err="1"/>
              <a:t>hist</a:t>
            </a:r>
            <a:r>
              <a:rPr lang="en-US" altLang="zh-CN" dirty="0"/>
              <a:t>(y)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99" y="37062"/>
            <a:ext cx="6219601" cy="340059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0605" y="2597960"/>
            <a:ext cx="96661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718" y="3546032"/>
            <a:ext cx="6057504" cy="331196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30605" y="3857414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hist(y,freq = FALSE)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2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46" y="37892"/>
            <a:ext cx="5563180" cy="304169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47170" y="1737360"/>
            <a:ext cx="17184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p&lt;-density(y)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plot(p)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54739" y="4150259"/>
            <a:ext cx="451085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hist(y,freq=FALSE,breaks=10,density=15)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lines(p,col="red")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46" y="3079587"/>
            <a:ext cx="5641238" cy="30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偏度与峰度计算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峰度和偏度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包：</a:t>
            </a:r>
            <a:r>
              <a:rPr lang="en-US" altLang="zh-CN" dirty="0" smtClean="0"/>
              <a:t>moments(</a:t>
            </a:r>
            <a:r>
              <a:rPr lang="zh-CN" altLang="en-US" dirty="0" smtClean="0"/>
              <a:t>峰度没有减</a:t>
            </a:r>
            <a:r>
              <a:rPr lang="en-US" altLang="zh-CN" dirty="0" smtClean="0"/>
              <a:t>3) </a:t>
            </a:r>
            <a:r>
              <a:rPr lang="zh-CN" altLang="en-US" dirty="0" smtClean="0"/>
              <a:t>或</a:t>
            </a:r>
            <a:r>
              <a:rPr lang="en-US" altLang="zh-CN" dirty="0"/>
              <a:t> </a:t>
            </a:r>
            <a:r>
              <a:rPr lang="en-US" altLang="zh-CN" dirty="0" err="1" smtClean="0"/>
              <a:t>fBasics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偏度 </a:t>
            </a:r>
            <a:r>
              <a:rPr lang="en-US" altLang="zh-CN" dirty="0" smtClean="0"/>
              <a:t>skewness(x)</a:t>
            </a:r>
          </a:p>
          <a:p>
            <a:pPr lvl="1"/>
            <a:r>
              <a:rPr lang="zh-CN" altLang="en-US" dirty="0" smtClean="0"/>
              <a:t>峰度 </a:t>
            </a:r>
            <a:r>
              <a:rPr lang="en-US" altLang="zh-CN" dirty="0" smtClean="0"/>
              <a:t>kurtosis(x)</a:t>
            </a:r>
          </a:p>
          <a:p>
            <a:pPr lvl="1"/>
            <a:r>
              <a:rPr lang="zh-CN" altLang="en-US" dirty="0" smtClean="0"/>
              <a:t>两包都加载时的运算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moments::skewness(x)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15" y="145436"/>
            <a:ext cx="6219601" cy="340059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435104" y="3328846"/>
            <a:ext cx="3976525" cy="2971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偏度与峰度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注意：</a:t>
            </a:r>
            <a:r>
              <a:rPr lang="en-US" altLang="zh-CN" smtClean="0"/>
              <a:t>moments</a:t>
            </a:r>
            <a:r>
              <a:rPr lang="zh-CN" altLang="en-US" smtClean="0"/>
              <a:t>包里的峰度公式没有减</a:t>
            </a:r>
            <a:r>
              <a:rPr lang="en-US" altLang="zh-CN" smtClean="0"/>
              <a:t>3</a:t>
            </a:r>
            <a:r>
              <a:rPr lang="zh-CN" altLang="en-US" smtClean="0"/>
              <a:t>，即它的公式标准是以</a:t>
            </a:r>
            <a:r>
              <a:rPr lang="en-US" altLang="zh-CN" smtClean="0"/>
              <a:t>3</a:t>
            </a:r>
            <a:r>
              <a:rPr lang="zh-CN" altLang="en-US" smtClean="0"/>
              <a:t>为分界点</a:t>
            </a:r>
            <a:endParaRPr lang="en-US" altLang="zh-CN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53308" y="3758387"/>
            <a:ext cx="19332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library(moments)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skewness(y)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0.1217804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53308" y="4598257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kurtosis(y)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3.101315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12" y="2695364"/>
            <a:ext cx="5105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2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6842"/>
            <a:ext cx="3924974" cy="318324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8303" y="5138462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58" y="286603"/>
            <a:ext cx="4544122" cy="454412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82107" y="5030740"/>
            <a:ext cx="33294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boxplot(response~trt,data=ch)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28214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949</TotalTime>
  <Words>1653</Words>
  <Application>Microsoft Office PowerPoint</Application>
  <PresentationFormat>宽屏</PresentationFormat>
  <Paragraphs>217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 Unicode MS</vt:lpstr>
      <vt:lpstr>ＭＳ Ｐゴシック</vt:lpstr>
      <vt:lpstr>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数据分析技术  非参检验</vt:lpstr>
      <vt:lpstr>主要任务</vt:lpstr>
      <vt:lpstr>PowerPoint 演示文稿</vt:lpstr>
      <vt:lpstr>数据分布</vt:lpstr>
      <vt:lpstr>PowerPoint 演示文稿</vt:lpstr>
      <vt:lpstr>PowerPoint 演示文稿</vt:lpstr>
      <vt:lpstr>偏度与峰度计算</vt:lpstr>
      <vt:lpstr>PowerPoint 演示文稿</vt:lpstr>
      <vt:lpstr>分位数与箱图</vt:lpstr>
      <vt:lpstr>Q-Q图</vt:lpstr>
      <vt:lpstr>假设检验与分组对比</vt:lpstr>
      <vt:lpstr>假设检验与分组对比</vt:lpstr>
      <vt:lpstr>2从数据分组到方差分析</vt:lpstr>
      <vt:lpstr>PowerPoint 演示文稿</vt:lpstr>
      <vt:lpstr>PowerPoint 演示文稿</vt:lpstr>
      <vt:lpstr>方差分析</vt:lpstr>
      <vt:lpstr>回顾已学过的作图函数</vt:lpstr>
      <vt:lpstr>数据可视化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数据可视化-基础作图</vt:lpstr>
      <vt:lpstr>内置参数</vt:lpstr>
      <vt:lpstr>文本参数</vt:lpstr>
      <vt:lpstr>图形参数</vt:lpstr>
      <vt:lpstr>界面参数</vt:lpstr>
      <vt:lpstr>代码赏析-par设置界面分割</vt:lpstr>
      <vt:lpstr>作业-数据可视化</vt:lpstr>
      <vt:lpstr>第三次实验机动内容  数据可视化-基础作图</vt:lpstr>
      <vt:lpstr>4 数据可视化-基础作图</vt:lpstr>
      <vt:lpstr>内置参数</vt:lpstr>
      <vt:lpstr>内置参数-文本参数</vt:lpstr>
      <vt:lpstr>图形参数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Ning Xu</cp:lastModifiedBy>
  <cp:revision>59</cp:revision>
  <dcterms:created xsi:type="dcterms:W3CDTF">2017-08-23T10:41:21Z</dcterms:created>
  <dcterms:modified xsi:type="dcterms:W3CDTF">2017-10-22T03:27:30Z</dcterms:modified>
</cp:coreProperties>
</file>