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9" r:id="rId3"/>
    <p:sldId id="295" r:id="rId4"/>
    <p:sldId id="296" r:id="rId5"/>
    <p:sldId id="281" r:id="rId6"/>
    <p:sldId id="297" r:id="rId7"/>
    <p:sldId id="288" r:id="rId8"/>
    <p:sldId id="298" r:id="rId9"/>
    <p:sldId id="282" r:id="rId10"/>
    <p:sldId id="283" r:id="rId11"/>
    <p:sldId id="309" r:id="rId12"/>
    <p:sldId id="285" r:id="rId13"/>
    <p:sldId id="286" r:id="rId14"/>
    <p:sldId id="304" r:id="rId15"/>
    <p:sldId id="302" r:id="rId16"/>
    <p:sldId id="301" r:id="rId17"/>
    <p:sldId id="299" r:id="rId18"/>
    <p:sldId id="300" r:id="rId19"/>
    <p:sldId id="307" r:id="rId20"/>
    <p:sldId id="308" r:id="rId21"/>
    <p:sldId id="305" r:id="rId22"/>
    <p:sldId id="306" r:id="rId23"/>
    <p:sldId id="291" r:id="rId24"/>
    <p:sldId id="290" r:id="rId25"/>
    <p:sldId id="303" r:id="rId26"/>
    <p:sldId id="292" r:id="rId27"/>
    <p:sldId id="278" r:id="rId28"/>
    <p:sldId id="279" r:id="rId29"/>
    <p:sldId id="29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2"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76" autoAdjust="0"/>
  </p:normalViewPr>
  <p:slideViewPr>
    <p:cSldViewPr snapToGrid="0">
      <p:cViewPr varScale="1">
        <p:scale>
          <a:sx n="80" d="100"/>
          <a:sy n="80" d="100"/>
        </p:scale>
        <p:origin x="9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5DD332-9705-499E-8CBD-60C2FBA1C897}" type="doc">
      <dgm:prSet loTypeId="urn:microsoft.com/office/officeart/2005/8/layout/vList3" loCatId="list" qsTypeId="urn:microsoft.com/office/officeart/2005/8/quickstyle/simple1" qsCatId="simple" csTypeId="urn:microsoft.com/office/officeart/2005/8/colors/accent0_1" csCatId="mainScheme" phldr="1"/>
      <dgm:spPr/>
    </dgm:pt>
    <dgm:pt modelId="{F5B188DF-E115-4F47-ADFB-2B52765A4B20}">
      <dgm:prSet phldrT="[文本]"/>
      <dgm:spPr/>
      <dgm:t>
        <a:bodyPr/>
        <a:lstStyle/>
        <a:p>
          <a:pPr algn="ctr"/>
          <a:r>
            <a:rPr lang="en-US" altLang="zh-CN" dirty="0" smtClean="0"/>
            <a:t>1</a:t>
          </a:r>
          <a:r>
            <a:rPr lang="zh-CN" altLang="en-US" dirty="0" smtClean="0"/>
            <a:t>数据分布</a:t>
          </a:r>
          <a:endParaRPr lang="zh-CN" altLang="en-US" dirty="0"/>
        </a:p>
      </dgm:t>
    </dgm:pt>
    <dgm:pt modelId="{DBB83AB1-DBAC-456E-A97B-E472E5F86A5A}" type="parTrans" cxnId="{9C92A8FD-9433-47B2-9F19-6A4646F8CAC1}">
      <dgm:prSet/>
      <dgm:spPr/>
      <dgm:t>
        <a:bodyPr/>
        <a:lstStyle/>
        <a:p>
          <a:endParaRPr lang="zh-CN" altLang="en-US"/>
        </a:p>
      </dgm:t>
    </dgm:pt>
    <dgm:pt modelId="{0BE56EDE-20A3-41E6-90AB-68601C4EAA20}" type="sibTrans" cxnId="{9C92A8FD-9433-47B2-9F19-6A4646F8CAC1}">
      <dgm:prSet/>
      <dgm:spPr/>
      <dgm:t>
        <a:bodyPr/>
        <a:lstStyle/>
        <a:p>
          <a:endParaRPr lang="zh-CN" altLang="en-US"/>
        </a:p>
      </dgm:t>
    </dgm:pt>
    <dgm:pt modelId="{0AB61AB6-3EAF-4873-8C99-F09982F22F3D}">
      <dgm:prSet/>
      <dgm:spPr/>
      <dgm:t>
        <a:bodyPr/>
        <a:lstStyle/>
        <a:p>
          <a:pPr algn="ctr"/>
          <a:r>
            <a:rPr lang="en-US" altLang="zh-CN" dirty="0" smtClean="0"/>
            <a:t>2</a:t>
          </a:r>
          <a:r>
            <a:rPr lang="zh-CN" altLang="en-US" dirty="0" smtClean="0"/>
            <a:t>方差分析</a:t>
          </a:r>
          <a:endParaRPr lang="zh-CN" altLang="en-US" dirty="0"/>
        </a:p>
      </dgm:t>
    </dgm:pt>
    <dgm:pt modelId="{75585A5C-31D4-4B0B-958D-F80EE398AB26}" type="parTrans" cxnId="{5BE53524-99DD-41A5-B7B7-2D9FC5EE8756}">
      <dgm:prSet/>
      <dgm:spPr/>
      <dgm:t>
        <a:bodyPr/>
        <a:lstStyle/>
        <a:p>
          <a:endParaRPr lang="zh-CN" altLang="en-US"/>
        </a:p>
      </dgm:t>
    </dgm:pt>
    <dgm:pt modelId="{C7E50184-F87F-4112-8414-FDBE48FED6DB}" type="sibTrans" cxnId="{5BE53524-99DD-41A5-B7B7-2D9FC5EE8756}">
      <dgm:prSet/>
      <dgm:spPr/>
      <dgm:t>
        <a:bodyPr/>
        <a:lstStyle/>
        <a:p>
          <a:endParaRPr lang="zh-CN" altLang="en-US"/>
        </a:p>
      </dgm:t>
    </dgm:pt>
    <dgm:pt modelId="{734EE9E9-6538-4218-AD8B-238CBF9A0C7B}" type="pres">
      <dgm:prSet presAssocID="{A05DD332-9705-499E-8CBD-60C2FBA1C897}" presName="linearFlow" presStyleCnt="0">
        <dgm:presLayoutVars>
          <dgm:dir/>
          <dgm:resizeHandles val="exact"/>
        </dgm:presLayoutVars>
      </dgm:prSet>
      <dgm:spPr/>
    </dgm:pt>
    <dgm:pt modelId="{C848E1E4-F705-4976-9F46-8D29C1D99843}" type="pres">
      <dgm:prSet presAssocID="{F5B188DF-E115-4F47-ADFB-2B52765A4B20}" presName="composite" presStyleCnt="0"/>
      <dgm:spPr/>
    </dgm:pt>
    <dgm:pt modelId="{4E981869-9ACC-4E02-B05A-EBD80BC18352}" type="pres">
      <dgm:prSet presAssocID="{F5B188DF-E115-4F47-ADFB-2B52765A4B20}" presName="imgShp"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pt>
    <dgm:pt modelId="{F510CF17-E176-483F-998A-05ACF434F243}" type="pres">
      <dgm:prSet presAssocID="{F5B188DF-E115-4F47-ADFB-2B52765A4B20}" presName="txShp" presStyleLbl="node1" presStyleIdx="0" presStyleCnt="2">
        <dgm:presLayoutVars>
          <dgm:bulletEnabled val="1"/>
        </dgm:presLayoutVars>
      </dgm:prSet>
      <dgm:spPr/>
      <dgm:t>
        <a:bodyPr/>
        <a:lstStyle/>
        <a:p>
          <a:endParaRPr lang="zh-CN" altLang="en-US"/>
        </a:p>
      </dgm:t>
    </dgm:pt>
    <dgm:pt modelId="{45A01B9F-04C9-47C4-A9D4-D1667344CE8C}" type="pres">
      <dgm:prSet presAssocID="{0BE56EDE-20A3-41E6-90AB-68601C4EAA20}" presName="spacing" presStyleCnt="0"/>
      <dgm:spPr/>
    </dgm:pt>
    <dgm:pt modelId="{D72FC0BB-2C35-4CE2-9378-88A26EEBCD48}" type="pres">
      <dgm:prSet presAssocID="{0AB61AB6-3EAF-4873-8C99-F09982F22F3D}" presName="composite" presStyleCnt="0"/>
      <dgm:spPr/>
    </dgm:pt>
    <dgm:pt modelId="{79545090-EF85-4690-8898-7FC2C4DDC172}" type="pres">
      <dgm:prSet presAssocID="{0AB61AB6-3EAF-4873-8C99-F09982F22F3D}"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67000" r="-67000"/>
          </a:stretch>
        </a:blipFill>
      </dgm:spPr>
    </dgm:pt>
    <dgm:pt modelId="{D9C34340-C2C5-4C4C-AF44-4BD0BC01F96E}" type="pres">
      <dgm:prSet presAssocID="{0AB61AB6-3EAF-4873-8C99-F09982F22F3D}" presName="txShp" presStyleLbl="node1" presStyleIdx="1" presStyleCnt="2" custLinFactNeighborX="-425">
        <dgm:presLayoutVars>
          <dgm:bulletEnabled val="1"/>
        </dgm:presLayoutVars>
      </dgm:prSet>
      <dgm:spPr/>
      <dgm:t>
        <a:bodyPr/>
        <a:lstStyle/>
        <a:p>
          <a:endParaRPr lang="zh-CN" altLang="en-US"/>
        </a:p>
      </dgm:t>
    </dgm:pt>
  </dgm:ptLst>
  <dgm:cxnLst>
    <dgm:cxn modelId="{9C92A8FD-9433-47B2-9F19-6A4646F8CAC1}" srcId="{A05DD332-9705-499E-8CBD-60C2FBA1C897}" destId="{F5B188DF-E115-4F47-ADFB-2B52765A4B20}" srcOrd="0" destOrd="0" parTransId="{DBB83AB1-DBAC-456E-A97B-E472E5F86A5A}" sibTransId="{0BE56EDE-20A3-41E6-90AB-68601C4EAA20}"/>
    <dgm:cxn modelId="{5BE53524-99DD-41A5-B7B7-2D9FC5EE8756}" srcId="{A05DD332-9705-499E-8CBD-60C2FBA1C897}" destId="{0AB61AB6-3EAF-4873-8C99-F09982F22F3D}" srcOrd="1" destOrd="0" parTransId="{75585A5C-31D4-4B0B-958D-F80EE398AB26}" sibTransId="{C7E50184-F87F-4112-8414-FDBE48FED6DB}"/>
    <dgm:cxn modelId="{E9F7DDA8-8779-4741-B878-7865E914B65C}" type="presOf" srcId="{0AB61AB6-3EAF-4873-8C99-F09982F22F3D}" destId="{D9C34340-C2C5-4C4C-AF44-4BD0BC01F96E}" srcOrd="0" destOrd="0" presId="urn:microsoft.com/office/officeart/2005/8/layout/vList3"/>
    <dgm:cxn modelId="{8B1A65A1-8D51-422F-8357-13E51471ED92}" type="presOf" srcId="{A05DD332-9705-499E-8CBD-60C2FBA1C897}" destId="{734EE9E9-6538-4218-AD8B-238CBF9A0C7B}" srcOrd="0" destOrd="0" presId="urn:microsoft.com/office/officeart/2005/8/layout/vList3"/>
    <dgm:cxn modelId="{35E2B683-E3F9-4557-8379-5A080D77672F}" type="presOf" srcId="{F5B188DF-E115-4F47-ADFB-2B52765A4B20}" destId="{F510CF17-E176-483F-998A-05ACF434F243}" srcOrd="0" destOrd="0" presId="urn:microsoft.com/office/officeart/2005/8/layout/vList3"/>
    <dgm:cxn modelId="{5A2C77BE-C795-4128-81FB-794A0A29C725}" type="presParOf" srcId="{734EE9E9-6538-4218-AD8B-238CBF9A0C7B}" destId="{C848E1E4-F705-4976-9F46-8D29C1D99843}" srcOrd="0" destOrd="0" presId="urn:microsoft.com/office/officeart/2005/8/layout/vList3"/>
    <dgm:cxn modelId="{BA503F96-2805-4987-8270-E9793EE86890}" type="presParOf" srcId="{C848E1E4-F705-4976-9F46-8D29C1D99843}" destId="{4E981869-9ACC-4E02-B05A-EBD80BC18352}" srcOrd="0" destOrd="0" presId="urn:microsoft.com/office/officeart/2005/8/layout/vList3"/>
    <dgm:cxn modelId="{85C962BD-A28A-4B84-A783-E1DCAD3D1442}" type="presParOf" srcId="{C848E1E4-F705-4976-9F46-8D29C1D99843}" destId="{F510CF17-E176-483F-998A-05ACF434F243}" srcOrd="1" destOrd="0" presId="urn:microsoft.com/office/officeart/2005/8/layout/vList3"/>
    <dgm:cxn modelId="{E2D215B1-8C76-409E-9598-696CAE2D2115}" type="presParOf" srcId="{734EE9E9-6538-4218-AD8B-238CBF9A0C7B}" destId="{45A01B9F-04C9-47C4-A9D4-D1667344CE8C}" srcOrd="1" destOrd="0" presId="urn:microsoft.com/office/officeart/2005/8/layout/vList3"/>
    <dgm:cxn modelId="{19E77513-4191-46C8-B824-AB94A37C97AE}" type="presParOf" srcId="{734EE9E9-6538-4218-AD8B-238CBF9A0C7B}" destId="{D72FC0BB-2C35-4CE2-9378-88A26EEBCD48}" srcOrd="2" destOrd="0" presId="urn:microsoft.com/office/officeart/2005/8/layout/vList3"/>
    <dgm:cxn modelId="{08A13622-40A9-4AAC-A37F-6129FAAD924E}" type="presParOf" srcId="{D72FC0BB-2C35-4CE2-9378-88A26EEBCD48}" destId="{79545090-EF85-4690-8898-7FC2C4DDC172}" srcOrd="0" destOrd="0" presId="urn:microsoft.com/office/officeart/2005/8/layout/vList3"/>
    <dgm:cxn modelId="{13A803DF-AE74-44D2-872D-292A590F6940}" type="presParOf" srcId="{D72FC0BB-2C35-4CE2-9378-88A26EEBCD48}" destId="{D9C34340-C2C5-4C4C-AF44-4BD0BC01F96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0CF17-E176-483F-998A-05ACF434F243}">
      <dsp:nvSpPr>
        <dsp:cNvPr id="0" name=""/>
        <dsp:cNvSpPr/>
      </dsp:nvSpPr>
      <dsp:spPr>
        <a:xfrm rot="10800000">
          <a:off x="1570525" y="242"/>
          <a:ext cx="5360785" cy="881010"/>
        </a:xfrm>
        <a:prstGeom prst="homePlate">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501" tIns="148590" rIns="277368" bIns="148590" numCol="1" spcCol="1270" anchor="ctr" anchorCtr="0">
          <a:noAutofit/>
        </a:bodyPr>
        <a:lstStyle/>
        <a:p>
          <a:pPr lvl="0" algn="ctr" defTabSz="1733550">
            <a:lnSpc>
              <a:spcPct val="90000"/>
            </a:lnSpc>
            <a:spcBef>
              <a:spcPct val="0"/>
            </a:spcBef>
            <a:spcAft>
              <a:spcPct val="35000"/>
            </a:spcAft>
          </a:pPr>
          <a:r>
            <a:rPr lang="en-US" altLang="zh-CN" sz="3900" kern="1200" dirty="0" smtClean="0"/>
            <a:t>1</a:t>
          </a:r>
          <a:r>
            <a:rPr lang="zh-CN" altLang="en-US" sz="3900" kern="1200" dirty="0" smtClean="0"/>
            <a:t>数据分布</a:t>
          </a:r>
          <a:endParaRPr lang="zh-CN" altLang="en-US" sz="3900" kern="1200" dirty="0"/>
        </a:p>
      </dsp:txBody>
      <dsp:txXfrm rot="10800000">
        <a:off x="1790777" y="242"/>
        <a:ext cx="5140533" cy="881010"/>
      </dsp:txXfrm>
    </dsp:sp>
    <dsp:sp modelId="{4E981869-9ACC-4E02-B05A-EBD80BC18352}">
      <dsp:nvSpPr>
        <dsp:cNvPr id="0" name=""/>
        <dsp:cNvSpPr/>
      </dsp:nvSpPr>
      <dsp:spPr>
        <a:xfrm>
          <a:off x="1130020" y="242"/>
          <a:ext cx="881010" cy="88101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C34340-C2C5-4C4C-AF44-4BD0BC01F96E}">
      <dsp:nvSpPr>
        <dsp:cNvPr id="0" name=""/>
        <dsp:cNvSpPr/>
      </dsp:nvSpPr>
      <dsp:spPr>
        <a:xfrm rot="10800000">
          <a:off x="1547742" y="1101505"/>
          <a:ext cx="5360785" cy="881010"/>
        </a:xfrm>
        <a:prstGeom prst="homePlate">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501" tIns="148590" rIns="277368" bIns="148590" numCol="1" spcCol="1270" anchor="ctr" anchorCtr="0">
          <a:noAutofit/>
        </a:bodyPr>
        <a:lstStyle/>
        <a:p>
          <a:pPr lvl="0" algn="ctr" defTabSz="1733550">
            <a:lnSpc>
              <a:spcPct val="90000"/>
            </a:lnSpc>
            <a:spcBef>
              <a:spcPct val="0"/>
            </a:spcBef>
            <a:spcAft>
              <a:spcPct val="35000"/>
            </a:spcAft>
          </a:pPr>
          <a:r>
            <a:rPr lang="en-US" altLang="zh-CN" sz="3900" kern="1200" dirty="0" smtClean="0"/>
            <a:t>2</a:t>
          </a:r>
          <a:r>
            <a:rPr lang="zh-CN" altLang="en-US" sz="3900" kern="1200" dirty="0" smtClean="0"/>
            <a:t>方差分析</a:t>
          </a:r>
          <a:endParaRPr lang="zh-CN" altLang="en-US" sz="3900" kern="1200" dirty="0"/>
        </a:p>
      </dsp:txBody>
      <dsp:txXfrm rot="10800000">
        <a:off x="1767994" y="1101505"/>
        <a:ext cx="5140533" cy="881010"/>
      </dsp:txXfrm>
    </dsp:sp>
    <dsp:sp modelId="{79545090-EF85-4690-8898-7FC2C4DDC172}">
      <dsp:nvSpPr>
        <dsp:cNvPr id="0" name=""/>
        <dsp:cNvSpPr/>
      </dsp:nvSpPr>
      <dsp:spPr>
        <a:xfrm>
          <a:off x="1130020" y="1101505"/>
          <a:ext cx="881010" cy="881010"/>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67000" r="-67000"/>
          </a:stretch>
        </a:blip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2.wmf"/><Relationship Id="rId4"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299F6-D16D-46B0-AC4B-FA8D9444DBAF}" type="datetimeFigureOut">
              <a:rPr lang="zh-CN" altLang="en-US" smtClean="0"/>
              <a:t>2017/10/22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BA1A6-BC32-4EAF-951C-8AB880694E3A}" type="slidenum">
              <a:rPr lang="zh-CN" altLang="en-US" smtClean="0"/>
              <a:t>‹#›</a:t>
            </a:fld>
            <a:endParaRPr lang="zh-CN" altLang="en-US"/>
          </a:p>
        </p:txBody>
      </p:sp>
    </p:spTree>
    <p:extLst>
      <p:ext uri="{BB962C8B-B14F-4D97-AF65-F5344CB8AC3E}">
        <p14:creationId xmlns:p14="http://schemas.microsoft.com/office/powerpoint/2010/main" val="1237310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100%</a:t>
            </a:r>
            <a:r>
              <a:rPr lang="zh-CN" altLang="en-US" dirty="0" smtClean="0"/>
              <a:t>的正确结论是不存在的，我们只能尽可能高的估计出不会犯错误的可能性，当然也存在数据没有全面捕捉到事物的特征，也就是存在的犯错误的几率。但是这种几率也是可以控制，可以给决策时提供依据，决策者应当以多大的信心去接受这个分析结论，行动中应当以多大的信心制定新的应对方案</a:t>
            </a:r>
            <a:endParaRPr lang="zh-CN" altLang="en-US" dirty="0"/>
          </a:p>
        </p:txBody>
      </p:sp>
      <p:sp>
        <p:nvSpPr>
          <p:cNvPr id="4" name="灯片编号占位符 3"/>
          <p:cNvSpPr>
            <a:spLocks noGrp="1"/>
          </p:cNvSpPr>
          <p:nvPr>
            <p:ph type="sldNum" sz="quarter" idx="10"/>
          </p:nvPr>
        </p:nvSpPr>
        <p:spPr/>
        <p:txBody>
          <a:bodyPr/>
          <a:lstStyle/>
          <a:p>
            <a:fld id="{2F4BA1A6-BC32-4EAF-951C-8AB880694E3A}" type="slidenum">
              <a:rPr lang="zh-CN" altLang="en-US" smtClean="0"/>
              <a:t>29</a:t>
            </a:fld>
            <a:endParaRPr lang="zh-CN" altLang="en-US"/>
          </a:p>
        </p:txBody>
      </p:sp>
    </p:spTree>
    <p:extLst>
      <p:ext uri="{BB962C8B-B14F-4D97-AF65-F5344CB8AC3E}">
        <p14:creationId xmlns:p14="http://schemas.microsoft.com/office/powerpoint/2010/main" val="2434947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58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290744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161134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lvl1pPr marL="91440" indent="-91440">
              <a:buClr>
                <a:srgbClr val="7030A0"/>
              </a:buClr>
              <a:buFont typeface="Wingdings" panose="05000000000000000000" pitchFamily="2" charset="2"/>
              <a:buChar char="l"/>
              <a:defRPr/>
            </a:lvl1pPr>
            <a:lvl2pPr marL="486918" indent="-285750">
              <a:buClr>
                <a:srgbClr val="002060"/>
              </a:buClr>
              <a:buFont typeface="Calibri" panose="020F0502020204030204" pitchFamily="34" charset="0"/>
              <a:buChar char="—"/>
              <a:defRPr/>
            </a:lvl2pPr>
            <a:lvl3pPr marL="726948" indent="-342900">
              <a:buClr>
                <a:srgbClr val="0070C0"/>
              </a:buClr>
              <a:buFont typeface="+mj-lt"/>
              <a:buAutoNum type="arabicPeriod"/>
              <a:defRPr/>
            </a:lvl3pPr>
          </a:lstStyle>
          <a:p>
            <a:pPr lvl="0"/>
            <a:r>
              <a:rPr lang="zh-CN" altLang="en-US" dirty="0" smtClean="0"/>
              <a:t> 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27440934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AD0FAF9-BC0E-4D6B-B89B-F37C16987706}" type="datetimeFigureOut">
              <a:rPr lang="zh-CN" altLang="en-US" smtClean="0"/>
              <a:t>2017/10/22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8F5136-5A7F-43B1-B7A9-C707FD23F5E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06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AD0FAF9-BC0E-4D6B-B89B-F37C16987706}" type="datetimeFigureOut">
              <a:rPr lang="zh-CN" altLang="en-US" smtClean="0"/>
              <a:t>2017/10/22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369608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AD0FAF9-BC0E-4D6B-B89B-F37C16987706}" type="datetimeFigureOut">
              <a:rPr lang="zh-CN" altLang="en-US" smtClean="0"/>
              <a:t>2017/10/22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389077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AD0FAF9-BC0E-4D6B-B89B-F37C16987706}" type="datetimeFigureOut">
              <a:rPr lang="zh-CN" altLang="en-US" smtClean="0"/>
              <a:t>2017/10/22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175923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D0FAF9-BC0E-4D6B-B89B-F37C16987706}" type="datetimeFigureOut">
              <a:rPr lang="zh-CN" altLang="en-US" smtClean="0"/>
              <a:t>2017/10/22</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249005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D0FAF9-BC0E-4D6B-B89B-F37C16987706}" type="datetimeFigureOut">
              <a:rPr lang="zh-CN" altLang="en-US" smtClean="0"/>
              <a:t>2017/10/22</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224438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AD0FAF9-BC0E-4D6B-B89B-F37C16987706}" type="datetimeFigureOut">
              <a:rPr lang="zh-CN" altLang="en-US" smtClean="0"/>
              <a:t>2017/10/22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8F5136-5A7F-43B1-B7A9-C707FD23F5E4}" type="slidenum">
              <a:rPr lang="zh-CN" altLang="en-US" smtClean="0"/>
              <a:t>‹#›</a:t>
            </a:fld>
            <a:endParaRPr lang="zh-CN" altLang="en-US"/>
          </a:p>
        </p:txBody>
      </p:sp>
    </p:spTree>
    <p:extLst>
      <p:ext uri="{BB962C8B-B14F-4D97-AF65-F5344CB8AC3E}">
        <p14:creationId xmlns:p14="http://schemas.microsoft.com/office/powerpoint/2010/main" val="131955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D0FAF9-BC0E-4D6B-B89B-F37C16987706}" type="datetimeFigureOut">
              <a:rPr lang="zh-CN" altLang="en-US" smtClean="0"/>
              <a:t>2017/10/22</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8F5136-5A7F-43B1-B7A9-C707FD23F5E4}"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132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6.w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30.png"/><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8.emf"/><Relationship Id="rId5" Type="http://schemas.openxmlformats.org/officeDocument/2006/relationships/oleObject" Target="../embeddings/oleObject10.bin"/><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2.emf"/></Relationships>
</file>

<file path=ppt/slides/_rels/slide17.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14.bin"/><Relationship Id="rId4" Type="http://schemas.openxmlformats.org/officeDocument/2006/relationships/image" Target="../media/image3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7.wmf"/><Relationship Id="rId5" Type="http://schemas.openxmlformats.org/officeDocument/2006/relationships/oleObject" Target="../embeddings/oleObject17.bin"/><Relationship Id="rId4" Type="http://schemas.openxmlformats.org/officeDocument/2006/relationships/image" Target="../media/image36.wmf"/></Relationships>
</file>

<file path=ppt/slides/_rels/slide1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42.w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9.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44.wmf"/><Relationship Id="rId5" Type="http://schemas.openxmlformats.org/officeDocument/2006/relationships/oleObject" Target="../embeddings/oleObject24.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26.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7.wmf"/><Relationship Id="rId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13.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3.bin"/><Relationship Id="rId10" Type="http://schemas.openxmlformats.org/officeDocument/2006/relationships/image" Target="../media/image19.wmf"/><Relationship Id="rId4" Type="http://schemas.openxmlformats.org/officeDocument/2006/relationships/image" Target="../media/image12.wmf"/><Relationship Id="rId9"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数据分析与处理技术</a:t>
            </a:r>
            <a:r>
              <a:rPr lang="en-US" altLang="zh-CN" dirty="0" smtClean="0"/>
              <a:t/>
            </a:r>
            <a:br>
              <a:rPr lang="en-US" altLang="zh-CN" dirty="0" smtClean="0"/>
            </a:br>
            <a:r>
              <a:rPr lang="en-US" altLang="zh-CN" dirty="0"/>
              <a:t> </a:t>
            </a:r>
            <a:r>
              <a:rPr lang="en-US" altLang="zh-CN" dirty="0" smtClean="0"/>
              <a:t>         ——</a:t>
            </a:r>
            <a:r>
              <a:rPr lang="zh-CN" altLang="en-US" dirty="0" smtClean="0"/>
              <a:t>非参数分析</a:t>
            </a:r>
            <a:r>
              <a:rPr lang="en-US" altLang="zh-CN" dirty="0" smtClean="0"/>
              <a:t>	</a:t>
            </a:r>
            <a:endParaRPr lang="zh-CN" altLang="en-US" dirty="0"/>
          </a:p>
        </p:txBody>
      </p:sp>
      <p:sp>
        <p:nvSpPr>
          <p:cNvPr id="3" name="副标题 2"/>
          <p:cNvSpPr>
            <a:spLocks noGrp="1"/>
          </p:cNvSpPr>
          <p:nvPr>
            <p:ph type="subTitle" idx="1"/>
          </p:nvPr>
        </p:nvSpPr>
        <p:spPr/>
        <p:txBody>
          <a:bodyPr>
            <a:normAutofit fontScale="85000" lnSpcReduction="20000"/>
          </a:bodyPr>
          <a:lstStyle/>
          <a:p>
            <a:r>
              <a:rPr lang="zh-CN" altLang="en-US" b="1" dirty="0" smtClean="0"/>
              <a:t>管理科学与工程学院</a:t>
            </a:r>
            <a:endParaRPr lang="en-US" altLang="zh-CN" b="1" dirty="0" smtClean="0"/>
          </a:p>
          <a:p>
            <a:r>
              <a:rPr lang="zh-CN" altLang="en-US" b="1" dirty="0" smtClean="0"/>
              <a:t>物流管理系</a:t>
            </a:r>
            <a:endParaRPr lang="en-US" altLang="zh-CN" b="1" dirty="0" smtClean="0"/>
          </a:p>
          <a:p>
            <a:r>
              <a:rPr lang="zh-CN" altLang="en-US" b="1" dirty="0" smtClean="0"/>
              <a:t>徐宁</a:t>
            </a:r>
            <a:endParaRPr lang="zh-CN" altLang="en-US" b="1" dirty="0"/>
          </a:p>
        </p:txBody>
      </p:sp>
    </p:spTree>
    <p:extLst>
      <p:ext uri="{BB962C8B-B14F-4D97-AF65-F5344CB8AC3E}">
        <p14:creationId xmlns:p14="http://schemas.microsoft.com/office/powerpoint/2010/main" val="1426857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97280" y="1845734"/>
            <a:ext cx="4166096" cy="4023360"/>
          </a:xfrm>
        </p:spPr>
        <p:txBody>
          <a:bodyPr/>
          <a:lstStyle/>
          <a:p>
            <a:r>
              <a:rPr lang="zh-CN" altLang="en-US" dirty="0"/>
              <a:t>图中点越接近直线型，越趋近于正态分布的特征</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5438775" y="286603"/>
            <a:ext cx="6753225" cy="4991100"/>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69174988"/>
              </p:ext>
            </p:extLst>
          </p:nvPr>
        </p:nvGraphicFramePr>
        <p:xfrm>
          <a:off x="6126480" y="498477"/>
          <a:ext cx="1529876" cy="382469"/>
        </p:xfrm>
        <a:graphic>
          <a:graphicData uri="http://schemas.openxmlformats.org/presentationml/2006/ole">
            <mc:AlternateContent xmlns:mc="http://schemas.openxmlformats.org/markup-compatibility/2006">
              <mc:Choice xmlns:v="urn:schemas-microsoft-com:vml" Requires="v">
                <p:oleObj spid="_x0000_s4163" name="Equation" r:id="rId4" imgW="711000" imgH="177480" progId="Equation.DSMT4">
                  <p:embed/>
                </p:oleObj>
              </mc:Choice>
              <mc:Fallback>
                <p:oleObj name="Equation" r:id="rId4" imgW="711000" imgH="177480" progId="Equation.DSMT4">
                  <p:embed/>
                  <p:pic>
                    <p:nvPicPr>
                      <p:cNvPr id="9" name="对象 8"/>
                      <p:cNvPicPr/>
                      <p:nvPr/>
                    </p:nvPicPr>
                    <p:blipFill>
                      <a:blip r:embed="rId5"/>
                      <a:stretch>
                        <a:fillRect/>
                      </a:stretch>
                    </p:blipFill>
                    <p:spPr>
                      <a:xfrm>
                        <a:off x="6126480" y="498477"/>
                        <a:ext cx="1529876" cy="382469"/>
                      </a:xfrm>
                      <a:prstGeom prst="rect">
                        <a:avLst/>
                      </a:prstGeom>
                    </p:spPr>
                  </p:pic>
                </p:oleObj>
              </mc:Fallback>
            </mc:AlternateContent>
          </a:graphicData>
        </a:graphic>
      </p:graphicFrame>
      <p:cxnSp>
        <p:nvCxnSpPr>
          <p:cNvPr id="7" name="直接连接符 6"/>
          <p:cNvCxnSpPr/>
          <p:nvPr/>
        </p:nvCxnSpPr>
        <p:spPr>
          <a:xfrm flipV="1">
            <a:off x="6545766" y="1393902"/>
            <a:ext cx="5185317" cy="2754352"/>
          </a:xfrm>
          <a:prstGeom prst="line">
            <a:avLst/>
          </a:prstGeom>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7281746" y="880946"/>
            <a:ext cx="1572322" cy="189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69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卡方分布</a:t>
            </a:r>
            <a:endParaRPr lang="zh-CN" altLang="en-US" sz="4000" dirty="0"/>
          </a:p>
        </p:txBody>
      </p:sp>
      <p:sp>
        <p:nvSpPr>
          <p:cNvPr id="3" name="内容占位符 2"/>
          <p:cNvSpPr>
            <a:spLocks noGrp="1"/>
          </p:cNvSpPr>
          <p:nvPr>
            <p:ph idx="1"/>
          </p:nvPr>
        </p:nvSpPr>
        <p:spPr/>
        <p:txBody>
          <a:bodyPr/>
          <a:lstStyle/>
          <a:p>
            <a:r>
              <a:rPr lang="zh-CN" altLang="en-US" dirty="0" smtClean="0"/>
              <a:t>卡方分布 </a:t>
            </a:r>
            <a:endParaRPr lang="en-US" altLang="zh-CN" dirty="0" smtClean="0"/>
          </a:p>
          <a:p>
            <a:endParaRPr lang="en-US" altLang="zh-CN" dirty="0"/>
          </a:p>
          <a:p>
            <a:endParaRPr lang="en-US" altLang="zh-CN" dirty="0" smtClean="0"/>
          </a:p>
          <a:p>
            <a:r>
              <a:rPr lang="zh-CN" altLang="en-US" dirty="0" smtClean="0"/>
              <a:t>自由度 </a:t>
            </a:r>
            <a:r>
              <a:rPr lang="en-US" altLang="zh-CN" dirty="0" err="1" smtClean="0"/>
              <a:t>df</a:t>
            </a:r>
            <a:r>
              <a:rPr lang="en-US" altLang="zh-CN" dirty="0" smtClean="0"/>
              <a:t>=n</a:t>
            </a:r>
          </a:p>
          <a:p>
            <a:r>
              <a:rPr lang="zh-CN" altLang="en-US" dirty="0" smtClean="0"/>
              <a:t>期望 </a:t>
            </a:r>
            <a:r>
              <a:rPr lang="en-US" altLang="zh-CN" dirty="0" smtClean="0"/>
              <a:t>n</a:t>
            </a:r>
          </a:p>
          <a:p>
            <a:r>
              <a:rPr lang="zh-CN" altLang="en-US" dirty="0" smtClean="0"/>
              <a:t>方差 </a:t>
            </a:r>
            <a:r>
              <a:rPr lang="en-US" altLang="zh-CN" dirty="0" smtClean="0"/>
              <a:t>2n</a:t>
            </a:r>
          </a:p>
          <a:p>
            <a:r>
              <a:rPr lang="zh-CN" altLang="en-US" dirty="0" smtClean="0"/>
              <a:t>自由度逐渐变大时趋于正态分布</a:t>
            </a:r>
            <a:endParaRPr lang="zh-CN" altLang="en-US" dirty="0"/>
          </a:p>
        </p:txBody>
      </p:sp>
      <p:pic>
        <p:nvPicPr>
          <p:cNvPr id="5" name="图片 4"/>
          <p:cNvPicPr>
            <a:picLocks noChangeAspect="1"/>
          </p:cNvPicPr>
          <p:nvPr/>
        </p:nvPicPr>
        <p:blipFill>
          <a:blip r:embed="rId3"/>
          <a:stretch>
            <a:fillRect/>
          </a:stretch>
        </p:blipFill>
        <p:spPr>
          <a:xfrm>
            <a:off x="6400800" y="137610"/>
            <a:ext cx="5791200" cy="5572125"/>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2217262677"/>
              </p:ext>
            </p:extLst>
          </p:nvPr>
        </p:nvGraphicFramePr>
        <p:xfrm>
          <a:off x="1544720" y="2340560"/>
          <a:ext cx="2081174" cy="643272"/>
        </p:xfrm>
        <a:graphic>
          <a:graphicData uri="http://schemas.openxmlformats.org/presentationml/2006/ole">
            <mc:AlternateContent xmlns:mc="http://schemas.openxmlformats.org/markup-compatibility/2006">
              <mc:Choice xmlns:v="urn:schemas-microsoft-com:vml" Requires="v">
                <p:oleObj spid="_x0000_s16390" name="Equation" r:id="rId4" imgW="1396800" imgH="431640" progId="Equation.DSMT4">
                  <p:embed/>
                </p:oleObj>
              </mc:Choice>
              <mc:Fallback>
                <p:oleObj name="Equation" r:id="rId4" imgW="1396800" imgH="431640" progId="Equation.DSMT4">
                  <p:embed/>
                  <p:pic>
                    <p:nvPicPr>
                      <p:cNvPr id="0" name=""/>
                      <p:cNvPicPr/>
                      <p:nvPr/>
                    </p:nvPicPr>
                    <p:blipFill>
                      <a:blip r:embed="rId5"/>
                      <a:stretch>
                        <a:fillRect/>
                      </a:stretch>
                    </p:blipFill>
                    <p:spPr>
                      <a:xfrm>
                        <a:off x="1544720" y="2340560"/>
                        <a:ext cx="2081174" cy="643272"/>
                      </a:xfrm>
                      <a:prstGeom prst="rect">
                        <a:avLst/>
                      </a:prstGeom>
                    </p:spPr>
                  </p:pic>
                </p:oleObj>
              </mc:Fallback>
            </mc:AlternateContent>
          </a:graphicData>
        </a:graphic>
      </p:graphicFrame>
    </p:spTree>
    <p:extLst>
      <p:ext uri="{BB962C8B-B14F-4D97-AF65-F5344CB8AC3E}">
        <p14:creationId xmlns:p14="http://schemas.microsoft.com/office/powerpoint/2010/main" val="225652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数据分布的偏态</a:t>
            </a:r>
          </a:p>
        </p:txBody>
      </p:sp>
      <p:sp>
        <p:nvSpPr>
          <p:cNvPr id="3" name="内容占位符 2"/>
          <p:cNvSpPr>
            <a:spLocks noGrp="1"/>
          </p:cNvSpPr>
          <p:nvPr>
            <p:ph idx="1"/>
          </p:nvPr>
        </p:nvSpPr>
        <p:spPr>
          <a:xfrm>
            <a:off x="721500" y="2730743"/>
            <a:ext cx="3352057" cy="3682583"/>
          </a:xfrm>
        </p:spPr>
        <p:txBody>
          <a:bodyPr/>
          <a:lstStyle/>
          <a:p>
            <a:r>
              <a:rPr lang="zh-CN" altLang="en-US" dirty="0" smtClean="0"/>
              <a:t>偏度 </a:t>
            </a:r>
            <a:r>
              <a:rPr lang="en-US" altLang="zh-CN" dirty="0" smtClean="0"/>
              <a:t>Skewness</a:t>
            </a:r>
          </a:p>
          <a:p>
            <a:endParaRPr lang="en-US" altLang="zh-CN" dirty="0"/>
          </a:p>
          <a:p>
            <a:endParaRPr lang="en-US" altLang="zh-CN" dirty="0" smtClean="0"/>
          </a:p>
          <a:p>
            <a:endParaRPr lang="en-US" altLang="zh-CN" dirty="0"/>
          </a:p>
          <a:p>
            <a:r>
              <a:rPr lang="zh-CN" altLang="en-US" dirty="0" smtClean="0"/>
              <a:t>偏度指标表达的含义：</a:t>
            </a:r>
            <a:endParaRPr lang="en-US" altLang="zh-CN" dirty="0" smtClean="0"/>
          </a:p>
          <a:p>
            <a:pPr lvl="1"/>
            <a:r>
              <a:rPr lang="zh-CN" altLang="en-US" dirty="0" smtClean="0"/>
              <a:t>期望两侧数据分布不均衡</a:t>
            </a:r>
            <a:endParaRPr lang="en-US" altLang="zh-CN" dirty="0" smtClean="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130" y="3854893"/>
            <a:ext cx="655955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884338" y="3003451"/>
            <a:ext cx="4660107" cy="1323439"/>
            <a:chOff x="1607661" y="2048469"/>
            <a:chExt cx="4660107" cy="1323439"/>
          </a:xfrm>
        </p:grpSpPr>
        <p:sp>
          <p:nvSpPr>
            <p:cNvPr id="6" name="Text Box 6"/>
            <p:cNvSpPr txBox="1">
              <a:spLocks noChangeArrowheads="1"/>
            </p:cNvSpPr>
            <p:nvPr/>
          </p:nvSpPr>
          <p:spPr bwMode="auto">
            <a:xfrm>
              <a:off x="3953630" y="2048469"/>
              <a:ext cx="231413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&gt;0,  </a:t>
              </a:r>
              <a:r>
                <a:rPr lang="zh-CN" altLang="en-US" sz="2000" b="0" dirty="0">
                  <a:solidFill>
                    <a:srgbClr val="000000"/>
                  </a:solidFill>
                  <a:latin typeface="宋体" panose="02010600030101010101" pitchFamily="2" charset="-122"/>
                </a:rPr>
                <a:t>右偏</a:t>
              </a:r>
            </a:p>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=0</a:t>
              </a:r>
              <a:r>
                <a:rPr lang="zh-CN" altLang="en-US" sz="2000" b="0" dirty="0">
                  <a:solidFill>
                    <a:srgbClr val="000000"/>
                  </a:solidFill>
                  <a:latin typeface="宋体" panose="02010600030101010101" pitchFamily="2" charset="-122"/>
                </a:rPr>
                <a:t>， 正态或对称</a:t>
              </a:r>
            </a:p>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&lt;0,  </a:t>
              </a:r>
              <a:r>
                <a:rPr lang="zh-CN" altLang="en-US" sz="2000" b="0" dirty="0">
                  <a:solidFill>
                    <a:srgbClr val="000000"/>
                  </a:solidFill>
                  <a:latin typeface="宋体" panose="02010600030101010101" pitchFamily="2" charset="-122"/>
                </a:rPr>
                <a:t>左偏 </a:t>
              </a:r>
            </a:p>
          </p:txBody>
        </p:sp>
        <p:sp>
          <p:nvSpPr>
            <p:cNvPr id="7" name="AutoShape 7"/>
            <p:cNvSpPr>
              <a:spLocks/>
            </p:cNvSpPr>
            <p:nvPr/>
          </p:nvSpPr>
          <p:spPr bwMode="auto">
            <a:xfrm>
              <a:off x="3682524" y="2084920"/>
              <a:ext cx="271106" cy="1250538"/>
            </a:xfrm>
            <a:prstGeom prst="leftBrace">
              <a:avLst>
                <a:gd name="adj1" fmla="val 43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a typeface="华文仿宋" panose="02010600040101010101"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065573094"/>
                </p:ext>
              </p:extLst>
            </p:nvPr>
          </p:nvGraphicFramePr>
          <p:xfrm>
            <a:off x="1607661" y="2358496"/>
            <a:ext cx="2074863" cy="776288"/>
          </p:xfrm>
          <a:graphic>
            <a:graphicData uri="http://schemas.openxmlformats.org/presentationml/2006/ole">
              <mc:AlternateContent xmlns:mc="http://schemas.openxmlformats.org/markup-compatibility/2006">
                <mc:Choice xmlns:v="urn:schemas-microsoft-com:vml" Requires="v">
                  <p:oleObj spid="_x0000_s5186" name="Equation" r:id="rId4" imgW="1422360" imgH="533160" progId="Equation.DSMT4">
                    <p:embed/>
                  </p:oleObj>
                </mc:Choice>
                <mc:Fallback>
                  <p:oleObj name="Equation" r:id="rId4" imgW="1422360" imgH="533160" progId="Equation.DSMT4">
                    <p:embed/>
                    <p:pic>
                      <p:nvPicPr>
                        <p:cNvPr id="8" name="对象 7"/>
                        <p:cNvPicPr/>
                        <p:nvPr/>
                      </p:nvPicPr>
                      <p:blipFill>
                        <a:blip r:embed="rId5"/>
                        <a:stretch>
                          <a:fillRect/>
                        </a:stretch>
                      </p:blipFill>
                      <p:spPr>
                        <a:xfrm>
                          <a:off x="1607661" y="2358496"/>
                          <a:ext cx="2074863" cy="776288"/>
                        </a:xfrm>
                        <a:prstGeom prst="rect">
                          <a:avLst/>
                        </a:prstGeom>
                      </p:spPr>
                    </p:pic>
                  </p:oleObj>
                </mc:Fallback>
              </mc:AlternateContent>
            </a:graphicData>
          </a:graphic>
        </p:graphicFrame>
      </p:grpSp>
      <p:sp>
        <p:nvSpPr>
          <p:cNvPr id="5" name="矩形 4"/>
          <p:cNvSpPr/>
          <p:nvPr/>
        </p:nvSpPr>
        <p:spPr>
          <a:xfrm>
            <a:off x="861884" y="1931546"/>
            <a:ext cx="10373996" cy="646331"/>
          </a:xfrm>
          <a:prstGeom prst="rect">
            <a:avLst/>
          </a:prstGeom>
        </p:spPr>
        <p:txBody>
          <a:bodyPr wrap="square">
            <a:spAutoFit/>
          </a:bodyPr>
          <a:lstStyle/>
          <a:p>
            <a:r>
              <a:rPr lang="zh-CN" altLang="en-US" dirty="0"/>
              <a:t>现实数据并不完全规则的符合正态分布</a:t>
            </a:r>
            <a:r>
              <a:rPr lang="zh-CN" altLang="en-US" dirty="0" smtClean="0"/>
              <a:t>特征，这也是我们判断数据所含信息的一种手段之一，即与正态特征相比有什么差距</a:t>
            </a:r>
            <a:endParaRPr lang="en-US" altLang="zh-CN" dirty="0"/>
          </a:p>
        </p:txBody>
      </p:sp>
    </p:spTree>
    <p:extLst>
      <p:ext uri="{BB962C8B-B14F-4D97-AF65-F5344CB8AC3E}">
        <p14:creationId xmlns:p14="http://schemas.microsoft.com/office/powerpoint/2010/main" val="359008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峰度</a:t>
            </a:r>
            <a:endParaRPr lang="zh-CN" altLang="en-US" sz="3600" dirty="0"/>
          </a:p>
        </p:txBody>
      </p:sp>
      <p:sp>
        <p:nvSpPr>
          <p:cNvPr id="3" name="内容占位符 2"/>
          <p:cNvSpPr>
            <a:spLocks noGrp="1"/>
          </p:cNvSpPr>
          <p:nvPr>
            <p:ph idx="1"/>
          </p:nvPr>
        </p:nvSpPr>
        <p:spPr>
          <a:xfrm>
            <a:off x="1097280" y="1845734"/>
            <a:ext cx="4902076" cy="4023360"/>
          </a:xfrm>
        </p:spPr>
        <p:txBody>
          <a:bodyPr/>
          <a:lstStyle/>
          <a:p>
            <a:r>
              <a:rPr lang="zh-CN" altLang="en-US" dirty="0" smtClean="0"/>
              <a:t>峰度 </a:t>
            </a:r>
            <a:r>
              <a:rPr lang="en-US" altLang="zh-CN" b="1" dirty="0" smtClean="0"/>
              <a:t>Kurtosis</a:t>
            </a:r>
          </a:p>
          <a:p>
            <a:endParaRPr lang="en-US" altLang="zh-CN" b="1" dirty="0"/>
          </a:p>
          <a:p>
            <a:endParaRPr lang="en-US" altLang="zh-CN" b="1" dirty="0" smtClean="0"/>
          </a:p>
          <a:p>
            <a:endParaRPr lang="en-US" altLang="zh-CN" b="1" dirty="0"/>
          </a:p>
          <a:p>
            <a:endParaRPr lang="en-US" altLang="zh-CN" b="1" dirty="0" smtClean="0"/>
          </a:p>
          <a:p>
            <a:r>
              <a:rPr lang="zh-CN" altLang="en-US" dirty="0" smtClean="0"/>
              <a:t>峰度指标表达的含义：</a:t>
            </a:r>
            <a:endParaRPr lang="en-US" altLang="zh-CN" dirty="0" smtClean="0"/>
          </a:p>
          <a:p>
            <a:pPr lvl="1"/>
            <a:r>
              <a:rPr lang="zh-CN" altLang="en-US" dirty="0" smtClean="0"/>
              <a:t>数据是否集中于期望值周围</a:t>
            </a:r>
            <a:endParaRPr lang="en-US" altLang="zh-CN" dirty="0" smtClean="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687" y="2002491"/>
            <a:ext cx="5929313" cy="293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1097280" y="2344527"/>
            <a:ext cx="5062694" cy="1512887"/>
            <a:chOff x="1353515" y="3525329"/>
            <a:chExt cx="5062694" cy="1512887"/>
          </a:xfrm>
        </p:grpSpPr>
        <p:sp>
          <p:nvSpPr>
            <p:cNvPr id="6" name="Text Box 5"/>
            <p:cNvSpPr txBox="1">
              <a:spLocks noChangeArrowheads="1"/>
            </p:cNvSpPr>
            <p:nvPr/>
          </p:nvSpPr>
          <p:spPr bwMode="auto">
            <a:xfrm>
              <a:off x="4110318" y="3563464"/>
              <a:ext cx="230589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&gt;0, </a:t>
              </a:r>
              <a:r>
                <a:rPr lang="en-US" altLang="zh-CN" sz="2000" b="0" dirty="0" smtClean="0">
                  <a:solidFill>
                    <a:srgbClr val="000000"/>
                  </a:solidFill>
                  <a:latin typeface="宋体" panose="02010600030101010101" pitchFamily="2" charset="-122"/>
                </a:rPr>
                <a:t> </a:t>
              </a:r>
              <a:r>
                <a:rPr lang="zh-CN" altLang="en-US" sz="2000" b="0" dirty="0" smtClean="0">
                  <a:solidFill>
                    <a:srgbClr val="000000"/>
                  </a:solidFill>
                  <a:latin typeface="宋体" panose="02010600030101010101" pitchFamily="2" charset="-122"/>
                </a:rPr>
                <a:t>尖顶</a:t>
              </a:r>
              <a:r>
                <a:rPr lang="zh-CN" altLang="en-US" sz="2000" b="0" dirty="0">
                  <a:solidFill>
                    <a:srgbClr val="000000"/>
                  </a:solidFill>
                  <a:latin typeface="宋体" panose="02010600030101010101" pitchFamily="2" charset="-122"/>
                </a:rPr>
                <a:t>高峰</a:t>
              </a:r>
            </a:p>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=0</a:t>
              </a:r>
              <a:r>
                <a:rPr lang="zh-CN" altLang="en-US" sz="2000" b="0" dirty="0">
                  <a:solidFill>
                    <a:srgbClr val="000000"/>
                  </a:solidFill>
                  <a:latin typeface="宋体" panose="02010600030101010101" pitchFamily="2" charset="-122"/>
                </a:rPr>
                <a:t>， 正态高峰</a:t>
              </a:r>
            </a:p>
            <a:p>
              <a:pPr eaLnBrk="1" hangingPunct="1">
                <a:spcBef>
                  <a:spcPct val="50000"/>
                </a:spcBef>
                <a:buFont typeface="Wingdings" panose="05000000000000000000" pitchFamily="2" charset="2"/>
                <a:buNone/>
              </a:pPr>
              <a:r>
                <a:rPr lang="en-US" altLang="zh-CN" sz="2000" b="0" dirty="0">
                  <a:solidFill>
                    <a:srgbClr val="000000"/>
                  </a:solidFill>
                  <a:latin typeface="宋体" panose="02010600030101010101" pitchFamily="2" charset="-122"/>
                </a:rPr>
                <a:t>&lt;0,  </a:t>
              </a:r>
              <a:r>
                <a:rPr lang="zh-CN" altLang="en-US" sz="2000" b="0" dirty="0">
                  <a:solidFill>
                    <a:srgbClr val="000000"/>
                  </a:solidFill>
                  <a:latin typeface="宋体" panose="02010600030101010101" pitchFamily="2" charset="-122"/>
                </a:rPr>
                <a:t>平顶高峰 </a:t>
              </a:r>
            </a:p>
          </p:txBody>
        </p:sp>
        <p:sp>
          <p:nvSpPr>
            <p:cNvPr id="7" name="AutoShape 6"/>
            <p:cNvSpPr>
              <a:spLocks/>
            </p:cNvSpPr>
            <p:nvPr/>
          </p:nvSpPr>
          <p:spPr bwMode="auto">
            <a:xfrm>
              <a:off x="3822980" y="3525329"/>
              <a:ext cx="287338" cy="1512887"/>
            </a:xfrm>
            <a:prstGeom prst="leftBrace">
              <a:avLst>
                <a:gd name="adj1" fmla="val 43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a typeface="华文仿宋" panose="02010600040101010101"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784711311"/>
                </p:ext>
              </p:extLst>
            </p:nvPr>
          </p:nvGraphicFramePr>
          <p:xfrm>
            <a:off x="1353515" y="3947532"/>
            <a:ext cx="2205255" cy="704199"/>
          </p:xfrm>
          <a:graphic>
            <a:graphicData uri="http://schemas.openxmlformats.org/presentationml/2006/ole">
              <mc:AlternateContent xmlns:mc="http://schemas.openxmlformats.org/markup-compatibility/2006">
                <mc:Choice xmlns:v="urn:schemas-microsoft-com:vml" Requires="v">
                  <p:oleObj spid="_x0000_s6210" name="Equation" r:id="rId4" imgW="1511280" imgH="482400" progId="Equation.DSMT4">
                    <p:embed/>
                  </p:oleObj>
                </mc:Choice>
                <mc:Fallback>
                  <p:oleObj name="Equation" r:id="rId4" imgW="1511280" imgH="482400" progId="Equation.DSMT4">
                    <p:embed/>
                    <p:pic>
                      <p:nvPicPr>
                        <p:cNvPr id="8" name="对象 7"/>
                        <p:cNvPicPr/>
                        <p:nvPr/>
                      </p:nvPicPr>
                      <p:blipFill>
                        <a:blip r:embed="rId5"/>
                        <a:stretch>
                          <a:fillRect/>
                        </a:stretch>
                      </p:blipFill>
                      <p:spPr>
                        <a:xfrm>
                          <a:off x="1353515" y="3947532"/>
                          <a:ext cx="2205255" cy="704199"/>
                        </a:xfrm>
                        <a:prstGeom prst="rect">
                          <a:avLst/>
                        </a:prstGeom>
                      </p:spPr>
                    </p:pic>
                  </p:oleObj>
                </mc:Fallback>
              </mc:AlternateContent>
            </a:graphicData>
          </a:graphic>
        </p:graphicFrame>
      </p:grpSp>
    </p:spTree>
    <p:extLst>
      <p:ext uri="{BB962C8B-B14F-4D97-AF65-F5344CB8AC3E}">
        <p14:creationId xmlns:p14="http://schemas.microsoft.com/office/powerpoint/2010/main" val="211512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方差分析</a:t>
            </a:r>
            <a:endParaRPr lang="zh-CN" altLang="en-US" dirty="0"/>
          </a:p>
        </p:txBody>
      </p:sp>
      <p:sp>
        <p:nvSpPr>
          <p:cNvPr id="3" name="内容占位符 2"/>
          <p:cNvSpPr>
            <a:spLocks noGrp="1"/>
          </p:cNvSpPr>
          <p:nvPr>
            <p:ph idx="1"/>
          </p:nvPr>
        </p:nvSpPr>
        <p:spPr/>
        <p:txBody>
          <a:bodyPr/>
          <a:lstStyle/>
          <a:p>
            <a:pPr>
              <a:lnSpc>
                <a:spcPts val="2600"/>
              </a:lnSpc>
            </a:pPr>
            <a:r>
              <a:rPr lang="zh-CN" altLang="en-US" dirty="0" smtClean="0"/>
              <a:t>单独一列数据作为观察变量往往区分不出事物背后起作用的影响因素，因此需要分组加以对比。</a:t>
            </a:r>
            <a:endParaRPr lang="en-US" altLang="zh-CN" dirty="0" smtClean="0"/>
          </a:p>
          <a:p>
            <a:pPr>
              <a:lnSpc>
                <a:spcPts val="2600"/>
              </a:lnSpc>
            </a:pPr>
            <a:r>
              <a:rPr lang="zh-CN" altLang="en-US" dirty="0" smtClean="0"/>
              <a:t>为了从数据中探究出影响事物变化的因素，已经学过的方法有假设检验。</a:t>
            </a:r>
            <a:endParaRPr lang="en-US" altLang="zh-CN" dirty="0" smtClean="0"/>
          </a:p>
          <a:p>
            <a:pPr>
              <a:lnSpc>
                <a:spcPts val="2600"/>
              </a:lnSpc>
            </a:pPr>
            <a:r>
              <a:rPr lang="zh-CN" altLang="en-US" dirty="0" smtClean="0"/>
              <a:t>若某一个因素下可以分成</a:t>
            </a:r>
            <a:r>
              <a:rPr lang="en-US" altLang="zh-CN" dirty="0" smtClean="0"/>
              <a:t>4</a:t>
            </a:r>
            <a:r>
              <a:rPr lang="zh-CN" altLang="en-US" dirty="0" smtClean="0"/>
              <a:t>组，如果判断这个因素是不是起到了作用？</a:t>
            </a:r>
            <a:endParaRPr lang="en-US" altLang="zh-CN" dirty="0" smtClean="0"/>
          </a:p>
          <a:p>
            <a:pPr>
              <a:lnSpc>
                <a:spcPts val="2600"/>
              </a:lnSpc>
            </a:pPr>
            <a:r>
              <a:rPr lang="zh-CN" altLang="en-US" dirty="0" smtClean="0"/>
              <a:t>此时，每一组个体的属性值不同，各组均值也或多或少不同，如何判断这种差异是由“组”带来的而非随机事件</a:t>
            </a:r>
            <a:endParaRPr lang="en-US" altLang="zh-CN" dirty="0" smtClean="0"/>
          </a:p>
          <a:p>
            <a:pPr>
              <a:lnSpc>
                <a:spcPts val="2600"/>
              </a:lnSpc>
            </a:pPr>
            <a:r>
              <a:rPr lang="zh-CN" altLang="en-US" dirty="0" smtClean="0"/>
              <a:t>与假设检验利用均值是否相等的思路不同，这时可以观察每一组的差异性特征，对比组内差异和组间差异是否能够通过概率分布的检验。</a:t>
            </a:r>
            <a:endParaRPr lang="zh-CN" altLang="en-US" dirty="0"/>
          </a:p>
        </p:txBody>
      </p:sp>
    </p:spTree>
    <p:extLst>
      <p:ext uri="{BB962C8B-B14F-4D97-AF65-F5344CB8AC3E}">
        <p14:creationId xmlns:p14="http://schemas.microsoft.com/office/powerpoint/2010/main" val="2726570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70"/>
          <p:cNvGraphicFramePr>
            <a:graphicFrameLocks noGrp="1"/>
          </p:cNvGraphicFramePr>
          <p:nvPr>
            <p:extLst>
              <p:ext uri="{D42A27DB-BD31-4B8C-83A1-F6EECF244321}">
                <p14:modId xmlns:p14="http://schemas.microsoft.com/office/powerpoint/2010/main" val="198182497"/>
              </p:ext>
            </p:extLst>
          </p:nvPr>
        </p:nvGraphicFramePr>
        <p:xfrm>
          <a:off x="3753965" y="3982417"/>
          <a:ext cx="7924800" cy="2377440"/>
        </p:xfrm>
        <a:graphic>
          <a:graphicData uri="http://schemas.openxmlformats.org/drawingml/2006/table">
            <a:tbl>
              <a:tblPr/>
              <a:tblGrid>
                <a:gridCol w="1676400">
                  <a:extLst>
                    <a:ext uri="{9D8B030D-6E8A-4147-A177-3AD203B41FA5}">
                      <a16:colId xmlns:a16="http://schemas.microsoft.com/office/drawing/2014/main" val="1487297070"/>
                    </a:ext>
                  </a:extLst>
                </a:gridCol>
                <a:gridCol w="587375">
                  <a:extLst>
                    <a:ext uri="{9D8B030D-6E8A-4147-A177-3AD203B41FA5}">
                      <a16:colId xmlns:a16="http://schemas.microsoft.com/office/drawing/2014/main" val="2893795051"/>
                    </a:ext>
                  </a:extLst>
                </a:gridCol>
                <a:gridCol w="631825">
                  <a:extLst>
                    <a:ext uri="{9D8B030D-6E8A-4147-A177-3AD203B41FA5}">
                      <a16:colId xmlns:a16="http://schemas.microsoft.com/office/drawing/2014/main" val="979821533"/>
                    </a:ext>
                  </a:extLst>
                </a:gridCol>
                <a:gridCol w="703263">
                  <a:extLst>
                    <a:ext uri="{9D8B030D-6E8A-4147-A177-3AD203B41FA5}">
                      <a16:colId xmlns:a16="http://schemas.microsoft.com/office/drawing/2014/main" val="2819888606"/>
                    </a:ext>
                  </a:extLst>
                </a:gridCol>
                <a:gridCol w="515937">
                  <a:extLst>
                    <a:ext uri="{9D8B030D-6E8A-4147-A177-3AD203B41FA5}">
                      <a16:colId xmlns:a16="http://schemas.microsoft.com/office/drawing/2014/main" val="1767066884"/>
                    </a:ext>
                  </a:extLst>
                </a:gridCol>
                <a:gridCol w="2133600">
                  <a:extLst>
                    <a:ext uri="{9D8B030D-6E8A-4147-A177-3AD203B41FA5}">
                      <a16:colId xmlns:a16="http://schemas.microsoft.com/office/drawing/2014/main" val="2683008303"/>
                    </a:ext>
                  </a:extLst>
                </a:gridCol>
                <a:gridCol w="1676400">
                  <a:extLst>
                    <a:ext uri="{9D8B030D-6E8A-4147-A177-3AD203B41FA5}">
                      <a16:colId xmlns:a16="http://schemas.microsoft.com/office/drawing/2014/main" val="3940900555"/>
                    </a:ext>
                  </a:extLst>
                </a:gridCol>
              </a:tblGrid>
              <a:tr h="390525">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药剂</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苗高观察值</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总和</a:t>
                      </a:r>
                      <a:r>
                        <a:rPr kumimoji="1" lang="en-US" altLang="zh-CN" sz="2000" b="0" i="1" u="none" strike="noStrike" cap="none" normalizeH="0" baseline="0" dirty="0" err="1" smtClean="0">
                          <a:ln>
                            <a:noFill/>
                          </a:ln>
                          <a:solidFill>
                            <a:srgbClr val="FF0000"/>
                          </a:solidFill>
                          <a:effectLst/>
                          <a:latin typeface="Times New Roman" panose="02020603050405020304" pitchFamily="18" charset="0"/>
                          <a:ea typeface="宋体" panose="02010600030101010101" pitchFamily="2" charset="-122"/>
                        </a:rPr>
                        <a:t>T</a:t>
                      </a:r>
                      <a:r>
                        <a:rPr kumimoji="1" lang="en-US" altLang="zh-CN" sz="2000" b="0" i="0" u="none" strike="noStrike" cap="none" normalizeH="0" baseline="-25000" dirty="0" err="1" smtClean="0">
                          <a:ln>
                            <a:noFill/>
                          </a:ln>
                          <a:solidFill>
                            <a:srgbClr val="FF0000"/>
                          </a:solidFill>
                          <a:effectLst/>
                          <a:latin typeface="Times New Roman" panose="02020603050405020304" pitchFamily="18" charset="0"/>
                          <a:ea typeface="宋体" panose="02010600030101010101" pitchFamily="2" charset="-122"/>
                        </a:rPr>
                        <a:t>i</a:t>
                      </a:r>
                      <a:endParaRPr kumimoji="1" lang="en-US" altLang="zh-CN" sz="2000" b="0" i="0" u="none" strike="noStrike" cap="none" normalizeH="0" baseline="-25000" dirty="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平均数 </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1979768"/>
                  </a:ext>
                </a:extLst>
              </a:tr>
              <a:tr h="325438">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18</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72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18</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6689704"/>
                  </a:ext>
                </a:extLst>
              </a:tr>
              <a:tr h="361950">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92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5387050"/>
                  </a:ext>
                </a:extLst>
              </a:tr>
              <a:tr h="390525">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17</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56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14</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5972927"/>
                  </a:ext>
                </a:extLst>
              </a:tr>
              <a:tr h="387350">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28</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27</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29</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32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116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29</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5420599"/>
                  </a:ext>
                </a:extLst>
              </a:tr>
              <a:tr h="390525">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1"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T</a:t>
                      </a:r>
                      <a:r>
                        <a:rPr kumimoji="1" lang="en-US" altLang="zh-CN" sz="2000" b="0"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=336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bg1"/>
                          </a:solidFill>
                          <a:latin typeface="Times New Roman" panose="02020603050405020304" pitchFamily="18" charset="0"/>
                          <a:ea typeface="宋体" panose="02010600030101010101" pitchFamily="2" charset="-122"/>
                        </a:defRPr>
                      </a:lvl1pPr>
                      <a:lvl2pPr>
                        <a:spcBef>
                          <a:spcPct val="20000"/>
                        </a:spcBef>
                        <a:defRPr kumimoji="1" sz="2400">
                          <a:solidFill>
                            <a:schemeClr val="bg1"/>
                          </a:solidFill>
                          <a:latin typeface="Times New Roman" panose="02020603050405020304" pitchFamily="18" charset="0"/>
                          <a:ea typeface="宋体" panose="02010600030101010101" pitchFamily="2" charset="-122"/>
                        </a:defRPr>
                      </a:lvl2pPr>
                      <a:lvl3pPr>
                        <a:spcBef>
                          <a:spcPct val="20000"/>
                        </a:spcBef>
                        <a:defRPr kumimoji="1" sz="2000">
                          <a:solidFill>
                            <a:schemeClr val="bg1"/>
                          </a:solidFill>
                          <a:latin typeface="Times New Roman" panose="02020603050405020304" pitchFamily="18" charset="0"/>
                          <a:ea typeface="宋体" panose="02010600030101010101" pitchFamily="2" charset="-122"/>
                        </a:defRPr>
                      </a:lvl3pPr>
                      <a:lvl4pPr>
                        <a:spcBef>
                          <a:spcPct val="20000"/>
                        </a:spcBef>
                        <a:defRPr kumimoji="1">
                          <a:solidFill>
                            <a:schemeClr val="bg1"/>
                          </a:solidFill>
                          <a:latin typeface="Times New Roman" panose="02020603050405020304" pitchFamily="18" charset="0"/>
                          <a:ea typeface="宋体" panose="02010600030101010101" pitchFamily="2" charset="-122"/>
                        </a:defRPr>
                      </a:lvl4pPr>
                      <a:lvl5pPr>
                        <a:spcBef>
                          <a:spcPct val="20000"/>
                        </a:spcBef>
                        <a:defRPr kumimoji="1">
                          <a:solidFill>
                            <a:schemeClr val="bg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0659447"/>
                  </a:ext>
                </a:extLst>
              </a:tr>
            </a:tbl>
          </a:graphicData>
        </a:graphic>
      </p:graphicFrame>
      <p:pic>
        <p:nvPicPr>
          <p:cNvPr id="9" name="图片 8"/>
          <p:cNvPicPr>
            <a:picLocks noChangeAspect="1"/>
          </p:cNvPicPr>
          <p:nvPr/>
        </p:nvPicPr>
        <p:blipFill>
          <a:blip r:embed="rId3"/>
          <a:stretch>
            <a:fillRect/>
          </a:stretch>
        </p:blipFill>
        <p:spPr>
          <a:xfrm>
            <a:off x="197522" y="5574122"/>
            <a:ext cx="2345872" cy="502687"/>
          </a:xfrm>
          <a:prstGeom prst="rect">
            <a:avLst/>
          </a:prstGeom>
        </p:spPr>
      </p:pic>
      <p:grpSp>
        <p:nvGrpSpPr>
          <p:cNvPr id="24" name="组合 23"/>
          <p:cNvGrpSpPr/>
          <p:nvPr/>
        </p:nvGrpSpPr>
        <p:grpSpPr>
          <a:xfrm>
            <a:off x="3709098" y="439067"/>
            <a:ext cx="3132410" cy="875881"/>
            <a:chOff x="3868711" y="580657"/>
            <a:chExt cx="3132410" cy="875881"/>
          </a:xfrm>
        </p:grpSpPr>
        <p:sp>
          <p:nvSpPr>
            <p:cNvPr id="8" name="文本框 7"/>
            <p:cNvSpPr txBox="1"/>
            <p:nvPr/>
          </p:nvSpPr>
          <p:spPr>
            <a:xfrm>
              <a:off x="3868711" y="580657"/>
              <a:ext cx="1338828" cy="875881"/>
            </a:xfrm>
            <a:prstGeom prst="rect">
              <a:avLst/>
            </a:prstGeom>
            <a:noFill/>
          </p:spPr>
          <p:txBody>
            <a:bodyPr wrap="none" rtlCol="0">
              <a:spAutoFit/>
            </a:bodyPr>
            <a:lstStyle/>
            <a:p>
              <a:pPr>
                <a:lnSpc>
                  <a:spcPct val="150000"/>
                </a:lnSpc>
              </a:pPr>
              <a:r>
                <a:rPr lang="zh-CN" altLang="en-US" dirty="0" smtClean="0"/>
                <a:t>组内差异性</a:t>
              </a:r>
              <a:endParaRPr lang="en-US" altLang="zh-CN" dirty="0" smtClean="0"/>
            </a:p>
            <a:p>
              <a:pPr>
                <a:lnSpc>
                  <a:spcPct val="150000"/>
                </a:lnSpc>
              </a:pPr>
              <a:r>
                <a:rPr lang="zh-CN" altLang="en-US" dirty="0" smtClean="0"/>
                <a:t>组间差异性</a:t>
              </a:r>
              <a:endParaRPr lang="zh-CN" altLang="en-US" dirty="0"/>
            </a:p>
          </p:txBody>
        </p:sp>
        <p:sp>
          <p:nvSpPr>
            <p:cNvPr id="10" name="右大括号 9"/>
            <p:cNvSpPr/>
            <p:nvPr/>
          </p:nvSpPr>
          <p:spPr>
            <a:xfrm>
              <a:off x="5281606" y="643285"/>
              <a:ext cx="463384" cy="750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5893125" y="833932"/>
              <a:ext cx="1107996" cy="369332"/>
            </a:xfrm>
            <a:prstGeom prst="rect">
              <a:avLst/>
            </a:prstGeom>
            <a:noFill/>
          </p:spPr>
          <p:txBody>
            <a:bodyPr wrap="none" rtlCol="0">
              <a:spAutoFit/>
            </a:bodyPr>
            <a:lstStyle/>
            <a:p>
              <a:r>
                <a:rPr lang="zh-CN" altLang="en-US" dirty="0" smtClean="0"/>
                <a:t>总差异性</a:t>
              </a:r>
              <a:endParaRPr lang="zh-CN" altLang="en-US" dirty="0"/>
            </a:p>
          </p:txBody>
        </p:sp>
      </p:grpSp>
      <p:pic>
        <p:nvPicPr>
          <p:cNvPr id="13" name="图片 12"/>
          <p:cNvPicPr>
            <a:picLocks noChangeAspect="1"/>
          </p:cNvPicPr>
          <p:nvPr/>
        </p:nvPicPr>
        <p:blipFill>
          <a:blip r:embed="rId4"/>
          <a:stretch>
            <a:fillRect/>
          </a:stretch>
        </p:blipFill>
        <p:spPr>
          <a:xfrm>
            <a:off x="123455" y="580657"/>
            <a:ext cx="2205091" cy="4993465"/>
          </a:xfrm>
          <a:prstGeom prst="rect">
            <a:avLst/>
          </a:prstGeom>
        </p:spPr>
      </p:pic>
      <p:grpSp>
        <p:nvGrpSpPr>
          <p:cNvPr id="25" name="组合 24"/>
          <p:cNvGrpSpPr/>
          <p:nvPr/>
        </p:nvGrpSpPr>
        <p:grpSpPr>
          <a:xfrm>
            <a:off x="7716946" y="323224"/>
            <a:ext cx="3755786" cy="1256898"/>
            <a:chOff x="5744990" y="2526619"/>
            <a:chExt cx="3755786" cy="1256898"/>
          </a:xfrm>
        </p:grpSpPr>
        <p:graphicFrame>
          <p:nvGraphicFramePr>
            <p:cNvPr id="14" name="Object 63"/>
            <p:cNvGraphicFramePr>
              <a:graphicFrameLocks noChangeAspect="1"/>
            </p:cNvGraphicFramePr>
            <p:nvPr>
              <p:extLst>
                <p:ext uri="{D42A27DB-BD31-4B8C-83A1-F6EECF244321}">
                  <p14:modId xmlns:p14="http://schemas.microsoft.com/office/powerpoint/2010/main" val="2360751832"/>
                </p:ext>
              </p:extLst>
            </p:nvPr>
          </p:nvGraphicFramePr>
          <p:xfrm>
            <a:off x="7009684" y="3440617"/>
            <a:ext cx="247650" cy="342900"/>
          </p:xfrm>
          <a:graphic>
            <a:graphicData uri="http://schemas.openxmlformats.org/presentationml/2006/ole">
              <mc:AlternateContent xmlns:mc="http://schemas.openxmlformats.org/markup-compatibility/2006">
                <mc:Choice xmlns:v="urn:schemas-microsoft-com:vml" Requires="v">
                  <p:oleObj spid="_x0000_s8253" name="Equation" r:id="rId5" imgW="164880" imgH="228600" progId="Equation.3">
                    <p:embed/>
                  </p:oleObj>
                </mc:Choice>
                <mc:Fallback>
                  <p:oleObj name="Equation" r:id="rId5" imgW="164880" imgH="228600" progId="Equation.3">
                    <p:embed/>
                    <p:pic>
                      <p:nvPicPr>
                        <p:cNvPr id="5" name="Object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9684" y="3440617"/>
                          <a:ext cx="2476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文本框 14"/>
            <p:cNvSpPr txBox="1"/>
            <p:nvPr/>
          </p:nvSpPr>
          <p:spPr>
            <a:xfrm>
              <a:off x="5744990" y="2526619"/>
              <a:ext cx="1870099" cy="1200329"/>
            </a:xfrm>
            <a:prstGeom prst="rect">
              <a:avLst/>
            </a:prstGeom>
            <a:noFill/>
          </p:spPr>
          <p:txBody>
            <a:bodyPr wrap="square" rtlCol="0">
              <a:spAutoFit/>
            </a:bodyPr>
            <a:lstStyle/>
            <a:p>
              <a:pPr>
                <a:lnSpc>
                  <a:spcPct val="150000"/>
                </a:lnSpc>
              </a:pPr>
              <a:r>
                <a:rPr lang="zh-CN" altLang="en-US" dirty="0" smtClean="0"/>
                <a:t>组内有</a:t>
              </a:r>
              <a:r>
                <a:rPr lang="en-US" altLang="zh-CN" sz="2400" dirty="0" err="1" smtClean="0"/>
                <a:t>n</a:t>
              </a:r>
              <a:r>
                <a:rPr lang="en-US" altLang="zh-CN" sz="2400" baseline="-25000" dirty="0" err="1" smtClean="0"/>
                <a:t>i</a:t>
              </a:r>
              <a:r>
                <a:rPr lang="zh-CN" altLang="en-US" dirty="0" smtClean="0"/>
                <a:t>个对象</a:t>
              </a:r>
              <a:endParaRPr lang="en-US" altLang="zh-CN" sz="2400" baseline="-25000" dirty="0" smtClean="0"/>
            </a:p>
            <a:p>
              <a:pPr>
                <a:lnSpc>
                  <a:spcPct val="150000"/>
                </a:lnSpc>
              </a:pPr>
              <a:r>
                <a:rPr lang="zh-CN" altLang="en-US" dirty="0" smtClean="0"/>
                <a:t>组间有</a:t>
              </a:r>
              <a:r>
                <a:rPr lang="en-US" altLang="zh-CN" sz="2400" dirty="0" smtClean="0"/>
                <a:t>t</a:t>
              </a:r>
              <a:r>
                <a:rPr lang="zh-CN" altLang="en-US" dirty="0" smtClean="0"/>
                <a:t>个组</a:t>
              </a:r>
              <a:endParaRPr lang="zh-CN" altLang="en-US" dirty="0"/>
            </a:p>
          </p:txBody>
        </p:sp>
        <p:sp>
          <p:nvSpPr>
            <p:cNvPr id="16" name="右大括号 15"/>
            <p:cNvSpPr/>
            <p:nvPr/>
          </p:nvSpPr>
          <p:spPr>
            <a:xfrm>
              <a:off x="7781261" y="2722824"/>
              <a:ext cx="463384" cy="750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8392780" y="2913471"/>
              <a:ext cx="1107996" cy="369332"/>
            </a:xfrm>
            <a:prstGeom prst="rect">
              <a:avLst/>
            </a:prstGeom>
            <a:noFill/>
          </p:spPr>
          <p:txBody>
            <a:bodyPr wrap="none" rtlCol="0">
              <a:spAutoFit/>
            </a:bodyPr>
            <a:lstStyle/>
            <a:p>
              <a:r>
                <a:rPr lang="zh-CN" altLang="en-US" dirty="0" smtClean="0"/>
                <a:t>总差异性</a:t>
              </a:r>
              <a:endParaRPr lang="zh-CN" altLang="en-US" dirty="0"/>
            </a:p>
          </p:txBody>
        </p:sp>
      </p:grpSp>
      <p:sp>
        <p:nvSpPr>
          <p:cNvPr id="19" name="圆角矩形标注 18"/>
          <p:cNvSpPr/>
          <p:nvPr/>
        </p:nvSpPr>
        <p:spPr>
          <a:xfrm>
            <a:off x="0" y="77970"/>
            <a:ext cx="2777690" cy="383978"/>
          </a:xfrm>
          <a:prstGeom prst="wedgeRoundRectCallout">
            <a:avLst>
              <a:gd name="adj1" fmla="val -22798"/>
              <a:gd name="adj2" fmla="val 9804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tes</a:t>
            </a:r>
            <a:r>
              <a:rPr lang="en-US" altLang="zh-CN" dirty="0" smtClean="0"/>
              <a:t>&lt;-</a:t>
            </a:r>
            <a:r>
              <a:rPr lang="en-US" altLang="zh-CN" dirty="0" err="1" smtClean="0"/>
              <a:t>data.frame</a:t>
            </a:r>
            <a:r>
              <a:rPr lang="en-US" altLang="zh-CN" dirty="0" smtClean="0"/>
              <a:t>(</a:t>
            </a:r>
            <a:r>
              <a:rPr lang="en-US" altLang="zh-CN" dirty="0" err="1" smtClean="0"/>
              <a:t>Y,drug</a:t>
            </a:r>
            <a:r>
              <a:rPr lang="en-US" altLang="zh-CN" dirty="0" smtClean="0"/>
              <a:t>)</a:t>
            </a:r>
            <a:endParaRPr lang="zh-CN" altLang="en-US" dirty="0"/>
          </a:p>
        </p:txBody>
      </p:sp>
      <p:grpSp>
        <p:nvGrpSpPr>
          <p:cNvPr id="23" name="组合 22"/>
          <p:cNvGrpSpPr/>
          <p:nvPr/>
        </p:nvGrpSpPr>
        <p:grpSpPr>
          <a:xfrm>
            <a:off x="2523408" y="0"/>
            <a:ext cx="866413" cy="6858000"/>
            <a:chOff x="2523408" y="0"/>
            <a:chExt cx="866413" cy="6858000"/>
          </a:xfrm>
        </p:grpSpPr>
        <p:sp>
          <p:nvSpPr>
            <p:cNvPr id="7" name="右箭头 6"/>
            <p:cNvSpPr/>
            <p:nvPr/>
          </p:nvSpPr>
          <p:spPr>
            <a:xfrm>
              <a:off x="2652842" y="4273412"/>
              <a:ext cx="736979" cy="130071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1" name="直接连接符 20"/>
            <p:cNvCxnSpPr/>
            <p:nvPr/>
          </p:nvCxnSpPr>
          <p:spPr>
            <a:xfrm>
              <a:off x="2911883" y="0"/>
              <a:ext cx="0" cy="685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523408" y="541460"/>
              <a:ext cx="417165" cy="3970318"/>
            </a:xfrm>
            <a:prstGeom prst="rect">
              <a:avLst/>
            </a:prstGeom>
            <a:noFill/>
          </p:spPr>
          <p:txBody>
            <a:bodyPr wrap="square" rtlCol="0">
              <a:spAutoFit/>
            </a:bodyPr>
            <a:lstStyle/>
            <a:p>
              <a:r>
                <a:rPr lang="zh-CN" altLang="en-US" dirty="0" smtClean="0"/>
                <a:t>我是分割线</a:t>
              </a:r>
              <a:endParaRPr lang="en-US" altLang="zh-CN" dirty="0" smtClean="0"/>
            </a:p>
            <a:p>
              <a:endParaRPr lang="en-US" altLang="zh-CN" dirty="0"/>
            </a:p>
            <a:p>
              <a:r>
                <a:rPr lang="zh-CN" altLang="en-US" dirty="0" smtClean="0"/>
                <a:t>现在进入理论部分</a:t>
              </a:r>
              <a:endParaRPr lang="zh-CN" altLang="en-US" dirty="0"/>
            </a:p>
          </p:txBody>
        </p:sp>
      </p:grpSp>
      <p:sp>
        <p:nvSpPr>
          <p:cNvPr id="2" name="文本框 1"/>
          <p:cNvSpPr txBox="1"/>
          <p:nvPr/>
        </p:nvSpPr>
        <p:spPr>
          <a:xfrm>
            <a:off x="3709098" y="2754223"/>
            <a:ext cx="7752945" cy="646331"/>
          </a:xfrm>
          <a:prstGeom prst="rect">
            <a:avLst/>
          </a:prstGeom>
          <a:noFill/>
        </p:spPr>
        <p:txBody>
          <a:bodyPr wrap="square" rtlCol="0">
            <a:spAutoFit/>
          </a:bodyPr>
          <a:lstStyle/>
          <a:p>
            <a:r>
              <a:rPr lang="zh-CN" altLang="en-US" dirty="0" smtClean="0">
                <a:latin typeface="幼圆" panose="02010509060101010101" pitchFamily="49" charset="-122"/>
                <a:ea typeface="幼圆" panose="02010509060101010101" pitchFamily="49" charset="-122"/>
              </a:rPr>
              <a:t>问题：如果标称属性</a:t>
            </a:r>
            <a:r>
              <a:rPr lang="en-US" altLang="zh-CN" dirty="0" smtClean="0">
                <a:latin typeface="幼圆" panose="02010509060101010101" pitchFamily="49" charset="-122"/>
                <a:ea typeface="幼圆" panose="02010509060101010101" pitchFamily="49" charset="-122"/>
              </a:rPr>
              <a:t>drug</a:t>
            </a:r>
            <a:r>
              <a:rPr lang="zh-CN" altLang="en-US" dirty="0" smtClean="0">
                <a:latin typeface="幼圆" panose="02010509060101010101" pitchFamily="49" charset="-122"/>
                <a:ea typeface="幼圆" panose="02010509060101010101" pitchFamily="49" charset="-122"/>
              </a:rPr>
              <a:t>没有对</a:t>
            </a:r>
            <a:r>
              <a:rPr lang="en-US" altLang="zh-CN" dirty="0" smtClean="0">
                <a:latin typeface="幼圆" panose="02010509060101010101" pitchFamily="49" charset="-122"/>
                <a:ea typeface="幼圆" panose="02010509060101010101" pitchFamily="49" charset="-122"/>
              </a:rPr>
              <a:t>Y</a:t>
            </a:r>
            <a:r>
              <a:rPr lang="zh-CN" altLang="en-US" dirty="0" smtClean="0">
                <a:latin typeface="幼圆" panose="02010509060101010101" pitchFamily="49" charset="-122"/>
                <a:ea typeface="幼圆" panose="02010509060101010101" pitchFamily="49" charset="-122"/>
              </a:rPr>
              <a:t>起明显作业，则组间差异和组内差异不应当有显著不同；否则</a:t>
            </a:r>
            <a:r>
              <a:rPr lang="en-US" altLang="zh-CN" dirty="0" smtClean="0">
                <a:latin typeface="幼圆" panose="02010509060101010101" pitchFamily="49" charset="-122"/>
                <a:ea typeface="幼圆" panose="02010509060101010101" pitchFamily="49" charset="-122"/>
              </a:rPr>
              <a:t>……</a:t>
            </a:r>
            <a:endParaRPr lang="zh-CN" altLang="en-US" dirty="0">
              <a:latin typeface="幼圆" panose="02010509060101010101" pitchFamily="49" charset="-122"/>
              <a:ea typeface="幼圆" panose="02010509060101010101" pitchFamily="49" charset="-122"/>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2621023195"/>
              </p:ext>
            </p:extLst>
          </p:nvPr>
        </p:nvGraphicFramePr>
        <p:xfrm>
          <a:off x="3803674" y="1797628"/>
          <a:ext cx="6181235" cy="785575"/>
        </p:xfrm>
        <a:graphic>
          <a:graphicData uri="http://schemas.openxmlformats.org/presentationml/2006/ole">
            <mc:AlternateContent xmlns:mc="http://schemas.openxmlformats.org/markup-compatibility/2006">
              <mc:Choice xmlns:v="urn:schemas-microsoft-com:vml" Requires="v">
                <p:oleObj spid="_x0000_s8254" name="Equation" r:id="rId7" imgW="3797280" imgH="482400" progId="Equation.DSMT4">
                  <p:embed/>
                </p:oleObj>
              </mc:Choice>
              <mc:Fallback>
                <p:oleObj name="Equation" r:id="rId7" imgW="3797280" imgH="482400" progId="Equation.DSMT4">
                  <p:embed/>
                  <p:pic>
                    <p:nvPicPr>
                      <p:cNvPr id="0" name=""/>
                      <p:cNvPicPr/>
                      <p:nvPr/>
                    </p:nvPicPr>
                    <p:blipFill>
                      <a:blip r:embed="rId8"/>
                      <a:stretch>
                        <a:fillRect/>
                      </a:stretch>
                    </p:blipFill>
                    <p:spPr>
                      <a:xfrm>
                        <a:off x="3803674" y="1797628"/>
                        <a:ext cx="6181235" cy="785575"/>
                      </a:xfrm>
                      <a:prstGeom prst="rect">
                        <a:avLst/>
                      </a:prstGeom>
                    </p:spPr>
                  </p:pic>
                </p:oleObj>
              </mc:Fallback>
            </mc:AlternateContent>
          </a:graphicData>
        </a:graphic>
      </p:graphicFrame>
    </p:spTree>
    <p:extLst>
      <p:ext uri="{BB962C8B-B14F-4D97-AF65-F5344CB8AC3E}">
        <p14:creationId xmlns:p14="http://schemas.microsoft.com/office/powerpoint/2010/main" val="107427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差异性分解</a:t>
            </a:r>
          </a:p>
        </p:txBody>
      </p:sp>
      <p:sp>
        <p:nvSpPr>
          <p:cNvPr id="4" name="Rectangle 2"/>
          <p:cNvSpPr txBox="1">
            <a:spLocks noChangeArrowheads="1"/>
          </p:cNvSpPr>
          <p:nvPr/>
        </p:nvSpPr>
        <p:spPr>
          <a:xfrm>
            <a:off x="1296040" y="1737360"/>
            <a:ext cx="8208962" cy="25908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rgbClr val="7030A0"/>
              </a:buClr>
              <a:buSzPct val="10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rgbClr val="002060"/>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726948" indent="-342900" algn="l" defTabSz="914400" rtl="0" eaLnBrk="1" latinLnBrk="0" hangingPunct="1">
              <a:lnSpc>
                <a:spcPct val="90000"/>
              </a:lnSpc>
              <a:spcBef>
                <a:spcPts val="200"/>
              </a:spcBef>
              <a:spcAft>
                <a:spcPts val="400"/>
              </a:spcAft>
              <a:buClr>
                <a:srgbClr val="0070C0"/>
              </a:buClr>
              <a:buFont typeface="+mj-lt"/>
              <a:buAutoNum type="arabicPeriod"/>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30000"/>
              </a:lnSpc>
              <a:buNone/>
            </a:pPr>
            <a:r>
              <a:rPr lang="zh-CN" altLang="en-US" sz="2800" b="1" dirty="0" smtClean="0">
                <a:solidFill>
                  <a:schemeClr val="tx1"/>
                </a:solidFill>
                <a:latin typeface="幼圆" panose="02010509060101010101" pitchFamily="49" charset="-122"/>
                <a:ea typeface="幼圆" panose="02010509060101010101" pitchFamily="49" charset="-122"/>
              </a:rPr>
              <a:t>总差异性</a:t>
            </a:r>
          </a:p>
          <a:p>
            <a:pPr marL="0" indent="0">
              <a:lnSpc>
                <a:spcPct val="130000"/>
              </a:lnSpc>
              <a:buNone/>
            </a:pPr>
            <a:r>
              <a:rPr lang="zh-CN" altLang="en-US" sz="2800" dirty="0" smtClean="0">
                <a:solidFill>
                  <a:schemeClr val="tx1"/>
                </a:solidFill>
                <a:latin typeface="幼圆" panose="02010509060101010101" pitchFamily="49" charset="-122"/>
                <a:ea typeface="幼圆" panose="02010509060101010101" pitchFamily="49" charset="-122"/>
              </a:rPr>
              <a:t>    把表中的全部观察值作为一个组，根据的计算平方和和自由度的公式 ，可以计算出总变异的平方和和与自由度。</a:t>
            </a:r>
            <a:endParaRPr lang="zh-CN" altLang="en-US" sz="2800" dirty="0">
              <a:solidFill>
                <a:schemeClr val="tx1"/>
              </a:solidFill>
              <a:latin typeface="幼圆" panose="02010509060101010101" pitchFamily="49" charset="-122"/>
              <a:ea typeface="幼圆" panose="02010509060101010101" pitchFamily="49" charset="-122"/>
            </a:endParaRPr>
          </a:p>
        </p:txBody>
      </p:sp>
      <p:grpSp>
        <p:nvGrpSpPr>
          <p:cNvPr id="7" name="组合 6"/>
          <p:cNvGrpSpPr/>
          <p:nvPr/>
        </p:nvGrpSpPr>
        <p:grpSpPr>
          <a:xfrm>
            <a:off x="1097280" y="4328160"/>
            <a:ext cx="8816454" cy="1185536"/>
            <a:chOff x="747496" y="3740805"/>
            <a:chExt cx="8816454" cy="1185536"/>
          </a:xfrm>
        </p:grpSpPr>
        <p:sp>
          <p:nvSpPr>
            <p:cNvPr id="6" name="矩形 5"/>
            <p:cNvSpPr/>
            <p:nvPr/>
          </p:nvSpPr>
          <p:spPr>
            <a:xfrm>
              <a:off x="747496" y="3740805"/>
              <a:ext cx="8816454" cy="11855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aphicFrame>
          <p:nvGraphicFramePr>
            <p:cNvPr id="5" name="Object 64"/>
            <p:cNvGraphicFramePr>
              <a:graphicFrameLocks noChangeAspect="1"/>
            </p:cNvGraphicFramePr>
            <p:nvPr>
              <p:extLst>
                <p:ext uri="{D42A27DB-BD31-4B8C-83A1-F6EECF244321}">
                  <p14:modId xmlns:p14="http://schemas.microsoft.com/office/powerpoint/2010/main" val="2435342263"/>
                </p:ext>
              </p:extLst>
            </p:nvPr>
          </p:nvGraphicFramePr>
          <p:xfrm>
            <a:off x="919859" y="3857414"/>
            <a:ext cx="8116887" cy="1004887"/>
          </p:xfrm>
          <a:graphic>
            <a:graphicData uri="http://schemas.openxmlformats.org/presentationml/2006/ole">
              <mc:AlternateContent xmlns:mc="http://schemas.openxmlformats.org/markup-compatibility/2006">
                <mc:Choice xmlns:v="urn:schemas-microsoft-com:vml" Requires="v">
                  <p:oleObj spid="_x0000_s9251" name="公式" r:id="rId3" imgW="4330440" imgH="431640" progId="Equation.3">
                    <p:embed/>
                  </p:oleObj>
                </mc:Choice>
                <mc:Fallback>
                  <p:oleObj name="公式" r:id="rId3" imgW="4330440" imgH="431640" progId="Equation.3">
                    <p:embed/>
                    <p:pic>
                      <p:nvPicPr>
                        <p:cNvPr id="226368" name="Object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859" y="3857414"/>
                          <a:ext cx="8116887"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文本框 2"/>
          <p:cNvSpPr txBox="1"/>
          <p:nvPr/>
        </p:nvSpPr>
        <p:spPr>
          <a:xfrm>
            <a:off x="10466962" y="4920928"/>
            <a:ext cx="1301959" cy="369332"/>
          </a:xfrm>
          <a:prstGeom prst="rect">
            <a:avLst/>
          </a:prstGeom>
          <a:noFill/>
        </p:spPr>
        <p:txBody>
          <a:bodyPr wrap="none" rtlCol="0">
            <a:spAutoFit/>
          </a:bodyPr>
          <a:lstStyle/>
          <a:p>
            <a:r>
              <a:rPr lang="zh-CN" altLang="en-US" dirty="0" smtClean="0"/>
              <a:t>自由度</a:t>
            </a:r>
            <a:r>
              <a:rPr lang="en-US" altLang="zh-CN" dirty="0" smtClean="0"/>
              <a:t>=n-1</a:t>
            </a:r>
            <a:endParaRPr lang="zh-CN" altLang="en-US" dirty="0"/>
          </a:p>
        </p:txBody>
      </p:sp>
      <p:sp>
        <p:nvSpPr>
          <p:cNvPr id="8" name="文本框 7"/>
          <p:cNvSpPr txBox="1"/>
          <p:nvPr/>
        </p:nvSpPr>
        <p:spPr>
          <a:xfrm>
            <a:off x="10466962" y="4444769"/>
            <a:ext cx="1569660" cy="369332"/>
          </a:xfrm>
          <a:prstGeom prst="rect">
            <a:avLst/>
          </a:prstGeom>
          <a:noFill/>
        </p:spPr>
        <p:txBody>
          <a:bodyPr wrap="none" rtlCol="0">
            <a:spAutoFit/>
          </a:bodyPr>
          <a:lstStyle/>
          <a:p>
            <a:r>
              <a:rPr lang="zh-CN" altLang="en-US" dirty="0" smtClean="0"/>
              <a:t>服从卡方分布</a:t>
            </a:r>
            <a:endParaRPr lang="zh-CN" altLang="en-US" dirty="0"/>
          </a:p>
        </p:txBody>
      </p:sp>
    </p:spTree>
    <p:extLst>
      <p:ext uri="{BB962C8B-B14F-4D97-AF65-F5344CB8AC3E}">
        <p14:creationId xmlns:p14="http://schemas.microsoft.com/office/powerpoint/2010/main" val="789694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差异性分解</a:t>
            </a:r>
            <a:endParaRPr lang="zh-CN" altLang="en-US" sz="3600" dirty="0"/>
          </a:p>
        </p:txBody>
      </p:sp>
      <p:graphicFrame>
        <p:nvGraphicFramePr>
          <p:cNvPr id="4" name="对象 3"/>
          <p:cNvGraphicFramePr>
            <a:graphicFrameLocks noChangeAspect="1"/>
          </p:cNvGraphicFramePr>
          <p:nvPr>
            <p:extLst>
              <p:ext uri="{D42A27DB-BD31-4B8C-83A1-F6EECF244321}">
                <p14:modId xmlns:p14="http://schemas.microsoft.com/office/powerpoint/2010/main" val="2775391080"/>
              </p:ext>
            </p:extLst>
          </p:nvPr>
        </p:nvGraphicFramePr>
        <p:xfrm>
          <a:off x="1970194" y="4623392"/>
          <a:ext cx="5929313" cy="1100137"/>
        </p:xfrm>
        <a:graphic>
          <a:graphicData uri="http://schemas.openxmlformats.org/presentationml/2006/ole">
            <mc:AlternateContent xmlns:mc="http://schemas.openxmlformats.org/markup-compatibility/2006">
              <mc:Choice xmlns:v="urn:schemas-microsoft-com:vml" Requires="v">
                <p:oleObj spid="_x0000_s10330" name="Equation" r:id="rId3" imgW="2463480" imgH="457200" progId="Equation.DSMT4">
                  <p:embed/>
                </p:oleObj>
              </mc:Choice>
              <mc:Fallback>
                <p:oleObj name="Equation" r:id="rId3" imgW="2463480" imgH="457200" progId="Equation.DSMT4">
                  <p:embed/>
                  <p:pic>
                    <p:nvPicPr>
                      <p:cNvPr id="0" name=""/>
                      <p:cNvPicPr/>
                      <p:nvPr/>
                    </p:nvPicPr>
                    <p:blipFill>
                      <a:blip r:embed="rId4"/>
                      <a:stretch>
                        <a:fillRect/>
                      </a:stretch>
                    </p:blipFill>
                    <p:spPr>
                      <a:xfrm>
                        <a:off x="1970194" y="4623392"/>
                        <a:ext cx="5929313" cy="1100137"/>
                      </a:xfrm>
                      <a:prstGeom prst="rect">
                        <a:avLst/>
                      </a:prstGeom>
                    </p:spPr>
                  </p:pic>
                </p:oleObj>
              </mc:Fallback>
            </mc:AlternateContent>
          </a:graphicData>
        </a:graphic>
      </p:graphicFrame>
      <p:grpSp>
        <p:nvGrpSpPr>
          <p:cNvPr id="13" name="组合 12"/>
          <p:cNvGrpSpPr/>
          <p:nvPr/>
        </p:nvGrpSpPr>
        <p:grpSpPr>
          <a:xfrm>
            <a:off x="363746" y="1904724"/>
            <a:ext cx="4166850" cy="1000617"/>
            <a:chOff x="363746" y="1904724"/>
            <a:chExt cx="4166850" cy="1000617"/>
          </a:xfrm>
        </p:grpSpPr>
        <p:graphicFrame>
          <p:nvGraphicFramePr>
            <p:cNvPr id="6" name="对象 5"/>
            <p:cNvGraphicFramePr>
              <a:graphicFrameLocks noChangeAspect="1"/>
            </p:cNvGraphicFramePr>
            <p:nvPr>
              <p:extLst>
                <p:ext uri="{D42A27DB-BD31-4B8C-83A1-F6EECF244321}">
                  <p14:modId xmlns:p14="http://schemas.microsoft.com/office/powerpoint/2010/main" val="3601534147"/>
                </p:ext>
              </p:extLst>
            </p:nvPr>
          </p:nvGraphicFramePr>
          <p:xfrm>
            <a:off x="1970194" y="1904724"/>
            <a:ext cx="2560402" cy="1000617"/>
          </p:xfrm>
          <a:graphic>
            <a:graphicData uri="http://schemas.openxmlformats.org/presentationml/2006/ole">
              <mc:AlternateContent xmlns:mc="http://schemas.openxmlformats.org/markup-compatibility/2006">
                <mc:Choice xmlns:v="urn:schemas-microsoft-com:vml" Requires="v">
                  <p:oleObj spid="_x0000_s10331" name="Equation" r:id="rId5" imgW="1104840" imgH="431640" progId="Equation.DSMT4">
                    <p:embed/>
                  </p:oleObj>
                </mc:Choice>
                <mc:Fallback>
                  <p:oleObj name="Equation" r:id="rId5" imgW="1104840" imgH="431640" progId="Equation.DSMT4">
                    <p:embed/>
                    <p:pic>
                      <p:nvPicPr>
                        <p:cNvPr id="8" name="对象 7"/>
                        <p:cNvPicPr/>
                        <p:nvPr/>
                      </p:nvPicPr>
                      <p:blipFill>
                        <a:blip r:embed="rId6"/>
                        <a:stretch>
                          <a:fillRect/>
                        </a:stretch>
                      </p:blipFill>
                      <p:spPr>
                        <a:xfrm>
                          <a:off x="1970194" y="1904724"/>
                          <a:ext cx="2560402" cy="1000617"/>
                        </a:xfrm>
                        <a:prstGeom prst="rect">
                          <a:avLst/>
                        </a:prstGeom>
                      </p:spPr>
                    </p:pic>
                  </p:oleObj>
                </mc:Fallback>
              </mc:AlternateContent>
            </a:graphicData>
          </a:graphic>
        </p:graphicFrame>
        <p:sp>
          <p:nvSpPr>
            <p:cNvPr id="7" name="文本框 6"/>
            <p:cNvSpPr txBox="1"/>
            <p:nvPr/>
          </p:nvSpPr>
          <p:spPr>
            <a:xfrm>
              <a:off x="363746" y="2204978"/>
              <a:ext cx="1467068" cy="400110"/>
            </a:xfrm>
            <a:prstGeom prst="rect">
              <a:avLst/>
            </a:prstGeom>
            <a:noFill/>
          </p:spPr>
          <p:txBody>
            <a:bodyPr wrap="none" rtlCol="0">
              <a:spAutoFit/>
            </a:bodyPr>
            <a:lstStyle/>
            <a:p>
              <a:r>
                <a:rPr lang="zh-CN" altLang="en-US" sz="2000" dirty="0" smtClean="0">
                  <a:latin typeface="幼圆" panose="02010509060101010101" pitchFamily="49" charset="-122"/>
                  <a:ea typeface="幼圆" panose="02010509060101010101" pitchFamily="49" charset="-122"/>
                </a:rPr>
                <a:t>无分组时：</a:t>
              </a:r>
              <a:endParaRPr lang="zh-CN" altLang="en-US" sz="2000" dirty="0">
                <a:latin typeface="幼圆" panose="02010509060101010101" pitchFamily="49" charset="-122"/>
                <a:ea typeface="幼圆" panose="02010509060101010101" pitchFamily="49" charset="-122"/>
              </a:endParaRPr>
            </a:p>
          </p:txBody>
        </p:sp>
      </p:grpSp>
      <p:grpSp>
        <p:nvGrpSpPr>
          <p:cNvPr id="14" name="组合 13"/>
          <p:cNvGrpSpPr/>
          <p:nvPr/>
        </p:nvGrpSpPr>
        <p:grpSpPr>
          <a:xfrm>
            <a:off x="363746" y="2905342"/>
            <a:ext cx="4876698" cy="1100137"/>
            <a:chOff x="363746" y="2905342"/>
            <a:chExt cx="4876698" cy="1100137"/>
          </a:xfrm>
        </p:grpSpPr>
        <p:graphicFrame>
          <p:nvGraphicFramePr>
            <p:cNvPr id="5" name="对象 4"/>
            <p:cNvGraphicFramePr>
              <a:graphicFrameLocks noChangeAspect="1"/>
            </p:cNvGraphicFramePr>
            <p:nvPr>
              <p:extLst>
                <p:ext uri="{D42A27DB-BD31-4B8C-83A1-F6EECF244321}">
                  <p14:modId xmlns:p14="http://schemas.microsoft.com/office/powerpoint/2010/main" val="201057496"/>
                </p:ext>
              </p:extLst>
            </p:nvPr>
          </p:nvGraphicFramePr>
          <p:xfrm>
            <a:off x="1970194" y="2905342"/>
            <a:ext cx="3270250" cy="1100137"/>
          </p:xfrm>
          <a:graphic>
            <a:graphicData uri="http://schemas.openxmlformats.org/presentationml/2006/ole">
              <mc:AlternateContent xmlns:mc="http://schemas.openxmlformats.org/markup-compatibility/2006">
                <mc:Choice xmlns:v="urn:schemas-microsoft-com:vml" Requires="v">
                  <p:oleObj spid="_x0000_s10332" name="Equation" r:id="rId7" imgW="1358640" imgH="457200" progId="Equation.DSMT4">
                    <p:embed/>
                  </p:oleObj>
                </mc:Choice>
                <mc:Fallback>
                  <p:oleObj name="Equation" r:id="rId7" imgW="1358640" imgH="457200" progId="Equation.DSMT4">
                    <p:embed/>
                    <p:pic>
                      <p:nvPicPr>
                        <p:cNvPr id="4" name="对象 3"/>
                        <p:cNvPicPr/>
                        <p:nvPr/>
                      </p:nvPicPr>
                      <p:blipFill>
                        <a:blip r:embed="rId8"/>
                        <a:stretch>
                          <a:fillRect/>
                        </a:stretch>
                      </p:blipFill>
                      <p:spPr>
                        <a:xfrm>
                          <a:off x="1970194" y="2905342"/>
                          <a:ext cx="3270250" cy="1100137"/>
                        </a:xfrm>
                        <a:prstGeom prst="rect">
                          <a:avLst/>
                        </a:prstGeom>
                      </p:spPr>
                    </p:pic>
                  </p:oleObj>
                </mc:Fallback>
              </mc:AlternateContent>
            </a:graphicData>
          </a:graphic>
        </p:graphicFrame>
        <p:sp>
          <p:nvSpPr>
            <p:cNvPr id="8" name="文本框 7"/>
            <p:cNvSpPr txBox="1"/>
            <p:nvPr/>
          </p:nvSpPr>
          <p:spPr>
            <a:xfrm>
              <a:off x="363746" y="3255355"/>
              <a:ext cx="1467068" cy="400110"/>
            </a:xfrm>
            <a:prstGeom prst="rect">
              <a:avLst/>
            </a:prstGeom>
            <a:noFill/>
          </p:spPr>
          <p:txBody>
            <a:bodyPr wrap="none" rtlCol="0">
              <a:spAutoFit/>
            </a:bodyPr>
            <a:lstStyle/>
            <a:p>
              <a:r>
                <a:rPr lang="zh-CN" altLang="en-US" sz="2000" dirty="0" smtClean="0">
                  <a:latin typeface="幼圆" panose="02010509060101010101" pitchFamily="49" charset="-122"/>
                  <a:ea typeface="幼圆" panose="02010509060101010101" pitchFamily="49" charset="-122"/>
                </a:rPr>
                <a:t>有分组时：</a:t>
              </a:r>
              <a:endParaRPr lang="zh-CN" altLang="en-US" sz="2000" dirty="0">
                <a:latin typeface="幼圆" panose="02010509060101010101" pitchFamily="49" charset="-122"/>
                <a:ea typeface="幼圆" panose="02010509060101010101" pitchFamily="49" charset="-122"/>
              </a:endParaRPr>
            </a:p>
          </p:txBody>
        </p:sp>
      </p:grpSp>
      <p:grpSp>
        <p:nvGrpSpPr>
          <p:cNvPr id="15" name="组合 14"/>
          <p:cNvGrpSpPr/>
          <p:nvPr/>
        </p:nvGrpSpPr>
        <p:grpSpPr>
          <a:xfrm>
            <a:off x="5525979" y="2855245"/>
            <a:ext cx="5451800" cy="800220"/>
            <a:chOff x="5525979" y="2855245"/>
            <a:chExt cx="5451800" cy="800220"/>
          </a:xfrm>
        </p:grpSpPr>
        <p:sp>
          <p:nvSpPr>
            <p:cNvPr id="9" name="右箭头 8"/>
            <p:cNvSpPr/>
            <p:nvPr/>
          </p:nvSpPr>
          <p:spPr>
            <a:xfrm>
              <a:off x="5525979" y="3255355"/>
              <a:ext cx="1488971"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525979" y="2855245"/>
              <a:ext cx="1210588" cy="400110"/>
            </a:xfrm>
            <a:prstGeom prst="rect">
              <a:avLst/>
            </a:prstGeom>
            <a:noFill/>
          </p:spPr>
          <p:txBody>
            <a:bodyPr wrap="none" rtlCol="0">
              <a:spAutoFit/>
            </a:bodyPr>
            <a:lstStyle/>
            <a:p>
              <a:r>
                <a:rPr lang="zh-CN" altLang="en-US" sz="2000" dirty="0" smtClean="0">
                  <a:latin typeface="幼圆" panose="02010509060101010101" pitchFamily="49" charset="-122"/>
                  <a:ea typeface="幼圆" panose="02010509060101010101" pitchFamily="49" charset="-122"/>
                </a:rPr>
                <a:t>因式分解</a:t>
              </a:r>
              <a:endParaRPr lang="zh-CN" altLang="en-US" sz="2000" dirty="0">
                <a:latin typeface="幼圆" panose="02010509060101010101" pitchFamily="49" charset="-122"/>
                <a:ea typeface="幼圆" panose="02010509060101010101" pitchFamily="49" charset="-122"/>
              </a:endParaRPr>
            </a:p>
          </p:txBody>
        </p:sp>
        <p:sp>
          <p:nvSpPr>
            <p:cNvPr id="11" name="文本框 10"/>
            <p:cNvSpPr txBox="1"/>
            <p:nvPr/>
          </p:nvSpPr>
          <p:spPr>
            <a:xfrm>
              <a:off x="7074146" y="3255355"/>
              <a:ext cx="3903633" cy="400110"/>
            </a:xfrm>
            <a:prstGeom prst="rect">
              <a:avLst/>
            </a:prstGeom>
            <a:noFill/>
          </p:spPr>
          <p:txBody>
            <a:bodyPr wrap="none" rtlCol="0">
              <a:spAutoFit/>
            </a:bodyPr>
            <a:lstStyle/>
            <a:p>
              <a:r>
                <a:rPr lang="zh-CN" altLang="en-US" sz="2000" dirty="0" smtClean="0">
                  <a:latin typeface="幼圆" panose="02010509060101010101" pitchFamily="49" charset="-122"/>
                  <a:ea typeface="幼圆" panose="02010509060101010101" pitchFamily="49" charset="-122"/>
                </a:rPr>
                <a:t>目标：拆分出组间差异</a:t>
              </a:r>
              <a:r>
                <a:rPr lang="en-US" altLang="zh-CN" sz="2000" dirty="0" smtClean="0">
                  <a:latin typeface="幼圆" panose="02010509060101010101" pitchFamily="49" charset="-122"/>
                  <a:ea typeface="幼圆" panose="02010509060101010101" pitchFamily="49" charset="-122"/>
                </a:rPr>
                <a:t>+</a:t>
              </a:r>
              <a:r>
                <a:rPr lang="zh-CN" altLang="en-US" sz="2000" dirty="0" smtClean="0">
                  <a:latin typeface="幼圆" panose="02010509060101010101" pitchFamily="49" charset="-122"/>
                  <a:ea typeface="幼圆" panose="02010509060101010101" pitchFamily="49" charset="-122"/>
                </a:rPr>
                <a:t>组内差异</a:t>
              </a:r>
              <a:endParaRPr lang="zh-CN" altLang="en-US" sz="2000" dirty="0">
                <a:latin typeface="幼圆" panose="02010509060101010101" pitchFamily="49" charset="-122"/>
                <a:ea typeface="幼圆" panose="02010509060101010101" pitchFamily="49" charset="-122"/>
              </a:endParaRPr>
            </a:p>
          </p:txBody>
        </p:sp>
      </p:grpSp>
      <p:sp>
        <p:nvSpPr>
          <p:cNvPr id="12" name="任意多边形 11"/>
          <p:cNvSpPr/>
          <p:nvPr/>
        </p:nvSpPr>
        <p:spPr>
          <a:xfrm>
            <a:off x="1127223" y="3712191"/>
            <a:ext cx="9692285" cy="1575795"/>
          </a:xfrm>
          <a:custGeom>
            <a:avLst/>
            <a:gdLst>
              <a:gd name="connsiteX0" fmla="*/ 9681804 w 9692285"/>
              <a:gd name="connsiteY0" fmla="*/ 0 h 1575795"/>
              <a:gd name="connsiteX1" fmla="*/ 9108598 w 9692285"/>
              <a:gd name="connsiteY1" fmla="*/ 409433 h 1575795"/>
              <a:gd name="connsiteX2" fmla="*/ 5928670 w 9692285"/>
              <a:gd name="connsiteY2" fmla="*/ 696036 h 1575795"/>
              <a:gd name="connsiteX3" fmla="*/ 1479499 w 9692285"/>
              <a:gd name="connsiteY3" fmla="*/ 859809 h 1575795"/>
              <a:gd name="connsiteX4" fmla="*/ 182962 w 9692285"/>
              <a:gd name="connsiteY4" fmla="*/ 1228299 h 1575795"/>
              <a:gd name="connsiteX5" fmla="*/ 73780 w 9692285"/>
              <a:gd name="connsiteY5" fmla="*/ 1569493 h 1575795"/>
              <a:gd name="connsiteX6" fmla="*/ 797111 w 9692285"/>
              <a:gd name="connsiteY6" fmla="*/ 1446663 h 157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2285" h="1575795">
                <a:moveTo>
                  <a:pt x="9681804" y="0"/>
                </a:moveTo>
                <a:cubicBezTo>
                  <a:pt x="9707962" y="146713"/>
                  <a:pt x="9734120" y="293427"/>
                  <a:pt x="9108598" y="409433"/>
                </a:cubicBezTo>
                <a:cubicBezTo>
                  <a:pt x="8483076" y="525439"/>
                  <a:pt x="7200186" y="620973"/>
                  <a:pt x="5928670" y="696036"/>
                </a:cubicBezTo>
                <a:cubicBezTo>
                  <a:pt x="4657154" y="771099"/>
                  <a:pt x="2437117" y="771099"/>
                  <a:pt x="1479499" y="859809"/>
                </a:cubicBezTo>
                <a:cubicBezTo>
                  <a:pt x="521881" y="948519"/>
                  <a:pt x="417248" y="1110018"/>
                  <a:pt x="182962" y="1228299"/>
                </a:cubicBezTo>
                <a:cubicBezTo>
                  <a:pt x="-51324" y="1346580"/>
                  <a:pt x="-28578" y="1533099"/>
                  <a:pt x="73780" y="1569493"/>
                </a:cubicBezTo>
                <a:cubicBezTo>
                  <a:pt x="176138" y="1605887"/>
                  <a:pt x="681105" y="1473959"/>
                  <a:pt x="797111" y="144666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01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方差分析的原理</a:t>
            </a:r>
            <a:endParaRPr lang="zh-CN" altLang="en-US" sz="3600" dirty="0"/>
          </a:p>
        </p:txBody>
      </p:sp>
      <p:graphicFrame>
        <p:nvGraphicFramePr>
          <p:cNvPr id="5" name="对象 4"/>
          <p:cNvGraphicFramePr>
            <a:graphicFrameLocks noChangeAspect="1"/>
          </p:cNvGraphicFramePr>
          <p:nvPr>
            <p:extLst>
              <p:ext uri="{D42A27DB-BD31-4B8C-83A1-F6EECF244321}">
                <p14:modId xmlns:p14="http://schemas.microsoft.com/office/powerpoint/2010/main" val="1011114898"/>
              </p:ext>
            </p:extLst>
          </p:nvPr>
        </p:nvGraphicFramePr>
        <p:xfrm>
          <a:off x="1097280" y="1737360"/>
          <a:ext cx="5929313" cy="1100137"/>
        </p:xfrm>
        <a:graphic>
          <a:graphicData uri="http://schemas.openxmlformats.org/presentationml/2006/ole">
            <mc:AlternateContent xmlns:mc="http://schemas.openxmlformats.org/markup-compatibility/2006">
              <mc:Choice xmlns:v="urn:schemas-microsoft-com:vml" Requires="v">
                <p:oleObj spid="_x0000_s11372" name="Equation" r:id="rId3" imgW="2463480" imgH="457200" progId="Equation.DSMT4">
                  <p:embed/>
                </p:oleObj>
              </mc:Choice>
              <mc:Fallback>
                <p:oleObj name="Equation" r:id="rId3" imgW="2463480" imgH="457200" progId="Equation.DSMT4">
                  <p:embed/>
                  <p:pic>
                    <p:nvPicPr>
                      <p:cNvPr id="4" name="对象 3"/>
                      <p:cNvPicPr/>
                      <p:nvPr/>
                    </p:nvPicPr>
                    <p:blipFill>
                      <a:blip r:embed="rId4"/>
                      <a:stretch>
                        <a:fillRect/>
                      </a:stretch>
                    </p:blipFill>
                    <p:spPr>
                      <a:xfrm>
                        <a:off x="1097280" y="1737360"/>
                        <a:ext cx="5929313" cy="11001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65677860"/>
              </p:ext>
            </p:extLst>
          </p:nvPr>
        </p:nvGraphicFramePr>
        <p:xfrm>
          <a:off x="1184829" y="3810134"/>
          <a:ext cx="2476500" cy="550862"/>
        </p:xfrm>
        <a:graphic>
          <a:graphicData uri="http://schemas.openxmlformats.org/presentationml/2006/ole">
            <mc:AlternateContent xmlns:mc="http://schemas.openxmlformats.org/markup-compatibility/2006">
              <mc:Choice xmlns:v="urn:schemas-microsoft-com:vml" Requires="v">
                <p:oleObj spid="_x0000_s11373" name="Equation" r:id="rId5" imgW="1028520" imgH="228600" progId="Equation.DSMT4">
                  <p:embed/>
                </p:oleObj>
              </mc:Choice>
              <mc:Fallback>
                <p:oleObj name="Equation" r:id="rId5" imgW="1028520" imgH="228600" progId="Equation.DSMT4">
                  <p:embed/>
                  <p:pic>
                    <p:nvPicPr>
                      <p:cNvPr id="5" name="对象 4"/>
                      <p:cNvPicPr/>
                      <p:nvPr/>
                    </p:nvPicPr>
                    <p:blipFill>
                      <a:blip r:embed="rId6"/>
                      <a:stretch>
                        <a:fillRect/>
                      </a:stretch>
                    </p:blipFill>
                    <p:spPr>
                      <a:xfrm>
                        <a:off x="1184829" y="3810134"/>
                        <a:ext cx="2476500" cy="550862"/>
                      </a:xfrm>
                      <a:prstGeom prst="rect">
                        <a:avLst/>
                      </a:prstGeom>
                    </p:spPr>
                  </p:pic>
                </p:oleObj>
              </mc:Fallback>
            </mc:AlternateContent>
          </a:graphicData>
        </a:graphic>
      </p:graphicFrame>
      <p:sp>
        <p:nvSpPr>
          <p:cNvPr id="10" name="椭圆 9"/>
          <p:cNvSpPr/>
          <p:nvPr/>
        </p:nvSpPr>
        <p:spPr>
          <a:xfrm>
            <a:off x="2012426" y="3625438"/>
            <a:ext cx="791570" cy="89563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椭圆 10"/>
          <p:cNvSpPr/>
          <p:nvPr/>
        </p:nvSpPr>
        <p:spPr>
          <a:xfrm>
            <a:off x="2902640" y="3620403"/>
            <a:ext cx="791570" cy="89563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1274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sz="half" idx="1"/>
          </p:nvPr>
        </p:nvSpPr>
        <p:spPr/>
        <p:txBody>
          <a:bodyPr/>
          <a:lstStyle/>
          <a:p>
            <a:r>
              <a:rPr lang="zh-CN" altLang="en-US" dirty="0" smtClean="0"/>
              <a:t>组内效应</a:t>
            </a:r>
            <a:endParaRPr lang="en-US" altLang="zh-CN" dirty="0" smtClean="0"/>
          </a:p>
          <a:p>
            <a:endParaRPr lang="en-US" altLang="zh-CN" dirty="0" smtClean="0"/>
          </a:p>
          <a:p>
            <a:endParaRPr lang="en-US" altLang="zh-CN" dirty="0"/>
          </a:p>
          <a:p>
            <a:endParaRPr lang="en-US" altLang="zh-CN" dirty="0" smtClean="0"/>
          </a:p>
          <a:p>
            <a:r>
              <a:rPr lang="zh-CN" altLang="en-US" dirty="0" smtClean="0"/>
              <a:t>组内效应的自由度</a:t>
            </a:r>
            <a:endParaRPr lang="en-US" altLang="zh-CN" dirty="0" smtClean="0"/>
          </a:p>
          <a:p>
            <a:endParaRPr lang="en-US" altLang="zh-CN" dirty="0"/>
          </a:p>
        </p:txBody>
      </p:sp>
      <p:sp>
        <p:nvSpPr>
          <p:cNvPr id="6" name="内容占位符 5"/>
          <p:cNvSpPr>
            <a:spLocks noGrp="1"/>
          </p:cNvSpPr>
          <p:nvPr>
            <p:ph sz="half" idx="2"/>
          </p:nvPr>
        </p:nvSpPr>
        <p:spPr/>
        <p:txBody>
          <a:bodyPr/>
          <a:lstStyle/>
          <a:p>
            <a:r>
              <a:rPr lang="zh-CN" altLang="en-US" dirty="0" smtClean="0"/>
              <a:t>组间效应</a:t>
            </a:r>
            <a:endParaRPr lang="en-US" altLang="zh-CN" dirty="0" smtClean="0"/>
          </a:p>
          <a:p>
            <a:endParaRPr lang="en-US" altLang="zh-CN" dirty="0" smtClean="0"/>
          </a:p>
          <a:p>
            <a:endParaRPr lang="en-US" altLang="zh-CN" dirty="0"/>
          </a:p>
          <a:p>
            <a:endParaRPr lang="en-US" altLang="zh-CN" dirty="0" smtClean="0"/>
          </a:p>
          <a:p>
            <a:r>
              <a:rPr lang="zh-CN" altLang="en-US" dirty="0" smtClean="0"/>
              <a:t>组间效应的自由度</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628104061"/>
              </p:ext>
            </p:extLst>
          </p:nvPr>
        </p:nvGraphicFramePr>
        <p:xfrm>
          <a:off x="1193531" y="2327860"/>
          <a:ext cx="2864294" cy="920666"/>
        </p:xfrm>
        <a:graphic>
          <a:graphicData uri="http://schemas.openxmlformats.org/presentationml/2006/ole">
            <mc:AlternateContent xmlns:mc="http://schemas.openxmlformats.org/markup-compatibility/2006">
              <mc:Choice xmlns:v="urn:schemas-microsoft-com:vml" Requires="v">
                <p:oleObj spid="_x0000_s14410" name="Equation" r:id="rId3" imgW="1422360" imgH="457200" progId="Equation.DSMT4">
                  <p:embed/>
                </p:oleObj>
              </mc:Choice>
              <mc:Fallback>
                <p:oleObj name="Equation" r:id="rId3" imgW="1422360" imgH="457200" progId="Equation.DSMT4">
                  <p:embed/>
                  <p:pic>
                    <p:nvPicPr>
                      <p:cNvPr id="0" name=""/>
                      <p:cNvPicPr/>
                      <p:nvPr/>
                    </p:nvPicPr>
                    <p:blipFill>
                      <a:blip r:embed="rId4"/>
                      <a:stretch>
                        <a:fillRect/>
                      </a:stretch>
                    </p:blipFill>
                    <p:spPr>
                      <a:xfrm>
                        <a:off x="1193531" y="2327860"/>
                        <a:ext cx="2864294" cy="920666"/>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8468171"/>
              </p:ext>
            </p:extLst>
          </p:nvPr>
        </p:nvGraphicFramePr>
        <p:xfrm>
          <a:off x="6217920" y="2364102"/>
          <a:ext cx="2462869" cy="836446"/>
        </p:xfrm>
        <a:graphic>
          <a:graphicData uri="http://schemas.openxmlformats.org/presentationml/2006/ole">
            <mc:AlternateContent xmlns:mc="http://schemas.openxmlformats.org/markup-compatibility/2006">
              <mc:Choice xmlns:v="urn:schemas-microsoft-com:vml" Requires="v">
                <p:oleObj spid="_x0000_s14411" name="Equation" r:id="rId5" imgW="1346040" imgH="457200" progId="Equation.DSMT4">
                  <p:embed/>
                </p:oleObj>
              </mc:Choice>
              <mc:Fallback>
                <p:oleObj name="Equation" r:id="rId5" imgW="1346040" imgH="457200" progId="Equation.DSMT4">
                  <p:embed/>
                  <p:pic>
                    <p:nvPicPr>
                      <p:cNvPr id="0" name=""/>
                      <p:cNvPicPr/>
                      <p:nvPr/>
                    </p:nvPicPr>
                    <p:blipFill>
                      <a:blip r:embed="rId6"/>
                      <a:stretch>
                        <a:fillRect/>
                      </a:stretch>
                    </p:blipFill>
                    <p:spPr>
                      <a:xfrm>
                        <a:off x="6217920" y="2364102"/>
                        <a:ext cx="2462869" cy="83644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428529279"/>
              </p:ext>
            </p:extLst>
          </p:nvPr>
        </p:nvGraphicFramePr>
        <p:xfrm>
          <a:off x="6312834" y="3909027"/>
          <a:ext cx="1433712" cy="469215"/>
        </p:xfrm>
        <a:graphic>
          <a:graphicData uri="http://schemas.openxmlformats.org/presentationml/2006/ole">
            <mc:AlternateContent xmlns:mc="http://schemas.openxmlformats.org/markup-compatibility/2006">
              <mc:Choice xmlns:v="urn:schemas-microsoft-com:vml" Requires="v">
                <p:oleObj spid="_x0000_s14412" name="Equation" r:id="rId7" imgW="698400" imgH="228600" progId="Equation.DSMT4">
                  <p:embed/>
                </p:oleObj>
              </mc:Choice>
              <mc:Fallback>
                <p:oleObj name="Equation" r:id="rId7" imgW="698400" imgH="228600" progId="Equation.DSMT4">
                  <p:embed/>
                  <p:pic>
                    <p:nvPicPr>
                      <p:cNvPr id="0" name=""/>
                      <p:cNvPicPr/>
                      <p:nvPr/>
                    </p:nvPicPr>
                    <p:blipFill>
                      <a:blip r:embed="rId8"/>
                      <a:stretch>
                        <a:fillRect/>
                      </a:stretch>
                    </p:blipFill>
                    <p:spPr>
                      <a:xfrm>
                        <a:off x="6312834" y="3909027"/>
                        <a:ext cx="1433712" cy="46921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853565992"/>
              </p:ext>
            </p:extLst>
          </p:nvPr>
        </p:nvGraphicFramePr>
        <p:xfrm>
          <a:off x="1193531" y="4015108"/>
          <a:ext cx="1541568" cy="478418"/>
        </p:xfrm>
        <a:graphic>
          <a:graphicData uri="http://schemas.openxmlformats.org/presentationml/2006/ole">
            <mc:AlternateContent xmlns:mc="http://schemas.openxmlformats.org/markup-compatibility/2006">
              <mc:Choice xmlns:v="urn:schemas-microsoft-com:vml" Requires="v">
                <p:oleObj spid="_x0000_s14413" name="Equation" r:id="rId9" imgW="736560" imgH="228600" progId="Equation.DSMT4">
                  <p:embed/>
                </p:oleObj>
              </mc:Choice>
              <mc:Fallback>
                <p:oleObj name="Equation" r:id="rId9" imgW="736560" imgH="228600" progId="Equation.DSMT4">
                  <p:embed/>
                  <p:pic>
                    <p:nvPicPr>
                      <p:cNvPr id="10" name="对象 9"/>
                      <p:cNvPicPr/>
                      <p:nvPr/>
                    </p:nvPicPr>
                    <p:blipFill>
                      <a:blip r:embed="rId10"/>
                      <a:stretch>
                        <a:fillRect/>
                      </a:stretch>
                    </p:blipFill>
                    <p:spPr>
                      <a:xfrm>
                        <a:off x="1193531" y="4015108"/>
                        <a:ext cx="1541568" cy="47841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129144222"/>
              </p:ext>
            </p:extLst>
          </p:nvPr>
        </p:nvGraphicFramePr>
        <p:xfrm>
          <a:off x="4107002" y="5082202"/>
          <a:ext cx="1928037" cy="389940"/>
        </p:xfrm>
        <a:graphic>
          <a:graphicData uri="http://schemas.openxmlformats.org/presentationml/2006/ole">
            <mc:AlternateContent xmlns:mc="http://schemas.openxmlformats.org/markup-compatibility/2006">
              <mc:Choice xmlns:v="urn:schemas-microsoft-com:vml" Requires="v">
                <p:oleObj spid="_x0000_s14414" name="Equation" r:id="rId11" imgW="1130040" imgH="228600" progId="Equation.DSMT4">
                  <p:embed/>
                </p:oleObj>
              </mc:Choice>
              <mc:Fallback>
                <p:oleObj name="Equation" r:id="rId11" imgW="1130040" imgH="228600" progId="Equation.DSMT4">
                  <p:embed/>
                  <p:pic>
                    <p:nvPicPr>
                      <p:cNvPr id="10" name="对象 9"/>
                      <p:cNvPicPr/>
                      <p:nvPr/>
                    </p:nvPicPr>
                    <p:blipFill>
                      <a:blip r:embed="rId12"/>
                      <a:stretch>
                        <a:fillRect/>
                      </a:stretch>
                    </p:blipFill>
                    <p:spPr>
                      <a:xfrm>
                        <a:off x="4107002" y="5082202"/>
                        <a:ext cx="1928037" cy="389940"/>
                      </a:xfrm>
                      <a:prstGeom prst="rect">
                        <a:avLst/>
                      </a:prstGeom>
                    </p:spPr>
                  </p:pic>
                </p:oleObj>
              </mc:Fallback>
            </mc:AlternateContent>
          </a:graphicData>
        </a:graphic>
      </p:graphicFrame>
      <p:sp>
        <p:nvSpPr>
          <p:cNvPr id="13" name="弧形 12"/>
          <p:cNvSpPr/>
          <p:nvPr/>
        </p:nvSpPr>
        <p:spPr>
          <a:xfrm rot="11489747">
            <a:off x="2647241" y="4119416"/>
            <a:ext cx="2213810" cy="1018252"/>
          </a:xfrm>
          <a:prstGeom prst="arc">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rot="7266405">
            <a:off x="5459375" y="3612179"/>
            <a:ext cx="2213810" cy="1018252"/>
          </a:xfrm>
          <a:prstGeom prst="arc">
            <a:avLst>
              <a:gd name="adj1" fmla="val 14837676"/>
              <a:gd name="adj2" fmla="val 21080604"/>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9246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第四节 非参数检验</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614468164"/>
              </p:ext>
            </p:extLst>
          </p:nvPr>
        </p:nvGraphicFramePr>
        <p:xfrm>
          <a:off x="1960974" y="2276422"/>
          <a:ext cx="8061332" cy="1982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518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2800" dirty="0" smtClean="0">
                <a:latin typeface="幼圆" panose="02010509060101010101" pitchFamily="49" charset="-122"/>
                <a:ea typeface="幼圆" panose="02010509060101010101" pitchFamily="49" charset="-122"/>
              </a:rPr>
              <a:t>将组内效应和组间效应构成一个用于检验的分布形式</a:t>
            </a:r>
            <a:endParaRPr lang="zh-CN" altLang="en-US" sz="2800" dirty="0">
              <a:latin typeface="幼圆" panose="02010509060101010101" pitchFamily="49" charset="-122"/>
              <a:ea typeface="幼圆" panose="020105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55918777"/>
              </p:ext>
            </p:extLst>
          </p:nvPr>
        </p:nvGraphicFramePr>
        <p:xfrm>
          <a:off x="1135780" y="3118510"/>
          <a:ext cx="3363912" cy="582613"/>
        </p:xfrm>
        <a:graphic>
          <a:graphicData uri="http://schemas.openxmlformats.org/presentationml/2006/ole">
            <mc:AlternateContent xmlns:mc="http://schemas.openxmlformats.org/markup-compatibility/2006">
              <mc:Choice xmlns:v="urn:schemas-microsoft-com:vml" Requires="v">
                <p:oleObj spid="_x0000_s15418" name="Equation" r:id="rId3" imgW="1396800" imgH="241200" progId="Equation.DSMT4">
                  <p:embed/>
                </p:oleObj>
              </mc:Choice>
              <mc:Fallback>
                <p:oleObj name="Equation" r:id="rId3" imgW="1396800" imgH="241200" progId="Equation.DSMT4">
                  <p:embed/>
                  <p:pic>
                    <p:nvPicPr>
                      <p:cNvPr id="7" name="对象 6"/>
                      <p:cNvPicPr/>
                      <p:nvPr/>
                    </p:nvPicPr>
                    <p:blipFill>
                      <a:blip r:embed="rId4"/>
                      <a:stretch>
                        <a:fillRect/>
                      </a:stretch>
                    </p:blipFill>
                    <p:spPr>
                      <a:xfrm>
                        <a:off x="1135780" y="3118510"/>
                        <a:ext cx="3363912" cy="58261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69389741"/>
              </p:ext>
            </p:extLst>
          </p:nvPr>
        </p:nvGraphicFramePr>
        <p:xfrm>
          <a:off x="2468879" y="1857598"/>
          <a:ext cx="1498600" cy="1039812"/>
        </p:xfrm>
        <a:graphic>
          <a:graphicData uri="http://schemas.openxmlformats.org/presentationml/2006/ole">
            <mc:AlternateContent xmlns:mc="http://schemas.openxmlformats.org/markup-compatibility/2006">
              <mc:Choice xmlns:v="urn:schemas-microsoft-com:vml" Requires="v">
                <p:oleObj spid="_x0000_s15419" name="Equation" r:id="rId5" imgW="622080" imgH="431640" progId="Equation.DSMT4">
                  <p:embed/>
                </p:oleObj>
              </mc:Choice>
              <mc:Fallback>
                <p:oleObj name="Equation" r:id="rId5" imgW="622080" imgH="431640" progId="Equation.DSMT4">
                  <p:embed/>
                  <p:pic>
                    <p:nvPicPr>
                      <p:cNvPr id="13" name="对象 12"/>
                      <p:cNvPicPr/>
                      <p:nvPr/>
                    </p:nvPicPr>
                    <p:blipFill>
                      <a:blip r:embed="rId6"/>
                      <a:stretch>
                        <a:fillRect/>
                      </a:stretch>
                    </p:blipFill>
                    <p:spPr>
                      <a:xfrm>
                        <a:off x="2468879" y="1857598"/>
                        <a:ext cx="1498600" cy="10398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96242715"/>
              </p:ext>
            </p:extLst>
          </p:nvPr>
        </p:nvGraphicFramePr>
        <p:xfrm>
          <a:off x="5543716" y="1805811"/>
          <a:ext cx="1500188" cy="1039813"/>
        </p:xfrm>
        <a:graphic>
          <a:graphicData uri="http://schemas.openxmlformats.org/presentationml/2006/ole">
            <mc:AlternateContent xmlns:mc="http://schemas.openxmlformats.org/markup-compatibility/2006">
              <mc:Choice xmlns:v="urn:schemas-microsoft-com:vml" Requires="v">
                <p:oleObj spid="_x0000_s15420" name="Equation" r:id="rId7" imgW="622080" imgH="431640" progId="Equation.DSMT4">
                  <p:embed/>
                </p:oleObj>
              </mc:Choice>
              <mc:Fallback>
                <p:oleObj name="Equation" r:id="rId7" imgW="622080" imgH="431640" progId="Equation.DSMT4">
                  <p:embed/>
                  <p:pic>
                    <p:nvPicPr>
                      <p:cNvPr id="14" name="对象 13"/>
                      <p:cNvPicPr/>
                      <p:nvPr/>
                    </p:nvPicPr>
                    <p:blipFill>
                      <a:blip r:embed="rId8"/>
                      <a:stretch>
                        <a:fillRect/>
                      </a:stretch>
                    </p:blipFill>
                    <p:spPr>
                      <a:xfrm>
                        <a:off x="5543716" y="1805811"/>
                        <a:ext cx="1500188" cy="1039813"/>
                      </a:xfrm>
                      <a:prstGeom prst="rect">
                        <a:avLst/>
                      </a:prstGeom>
                    </p:spPr>
                  </p:pic>
                </p:oleObj>
              </mc:Fallback>
            </mc:AlternateContent>
          </a:graphicData>
        </a:graphic>
      </p:graphicFrame>
      <p:sp>
        <p:nvSpPr>
          <p:cNvPr id="10" name="文本框 9"/>
          <p:cNvSpPr txBox="1"/>
          <p:nvPr/>
        </p:nvSpPr>
        <p:spPr>
          <a:xfrm>
            <a:off x="1101609" y="2086629"/>
            <a:ext cx="1107996" cy="461665"/>
          </a:xfrm>
          <a:prstGeom prst="rect">
            <a:avLst/>
          </a:prstGeom>
          <a:noFill/>
        </p:spPr>
        <p:txBody>
          <a:bodyPr wrap="none" rtlCol="0">
            <a:spAutoFit/>
          </a:bodyPr>
          <a:lstStyle/>
          <a:p>
            <a:r>
              <a:rPr lang="zh-CN" altLang="en-US" sz="2400" b="1" dirty="0" smtClean="0"/>
              <a:t>均方：</a:t>
            </a:r>
            <a:endParaRPr lang="zh-CN" altLang="en-US" sz="2400" b="1" dirty="0"/>
          </a:p>
        </p:txBody>
      </p:sp>
      <p:graphicFrame>
        <p:nvGraphicFramePr>
          <p:cNvPr id="11" name="对象 10"/>
          <p:cNvGraphicFramePr>
            <a:graphicFrameLocks noChangeAspect="1"/>
          </p:cNvGraphicFramePr>
          <p:nvPr>
            <p:extLst>
              <p:ext uri="{D42A27DB-BD31-4B8C-83A1-F6EECF244321}">
                <p14:modId xmlns:p14="http://schemas.microsoft.com/office/powerpoint/2010/main" val="3322625839"/>
              </p:ext>
            </p:extLst>
          </p:nvPr>
        </p:nvGraphicFramePr>
        <p:xfrm>
          <a:off x="1376363" y="4073525"/>
          <a:ext cx="2792412" cy="881063"/>
        </p:xfrm>
        <a:graphic>
          <a:graphicData uri="http://schemas.openxmlformats.org/presentationml/2006/ole">
            <mc:AlternateContent xmlns:mc="http://schemas.openxmlformats.org/markup-compatibility/2006">
              <mc:Choice xmlns:v="urn:schemas-microsoft-com:vml" Requires="v">
                <p:oleObj spid="_x0000_s15421" name="Equation" r:id="rId9" imgW="1447560" imgH="457200" progId="Equation.DSMT4">
                  <p:embed/>
                </p:oleObj>
              </mc:Choice>
              <mc:Fallback>
                <p:oleObj name="Equation" r:id="rId9" imgW="1447560" imgH="457200" progId="Equation.DSMT4">
                  <p:embed/>
                  <p:pic>
                    <p:nvPicPr>
                      <p:cNvPr id="5" name="对象 4"/>
                      <p:cNvPicPr/>
                      <p:nvPr/>
                    </p:nvPicPr>
                    <p:blipFill>
                      <a:blip r:embed="rId10"/>
                      <a:stretch>
                        <a:fillRect/>
                      </a:stretch>
                    </p:blipFill>
                    <p:spPr>
                      <a:xfrm>
                        <a:off x="1376363" y="4073525"/>
                        <a:ext cx="2792412" cy="881063"/>
                      </a:xfrm>
                      <a:prstGeom prst="rect">
                        <a:avLst/>
                      </a:prstGeom>
                    </p:spPr>
                  </p:pic>
                </p:oleObj>
              </mc:Fallback>
            </mc:AlternateContent>
          </a:graphicData>
        </a:graphic>
      </p:graphicFrame>
      <p:sp>
        <p:nvSpPr>
          <p:cNvPr id="12" name="矩形 11"/>
          <p:cNvSpPr/>
          <p:nvPr/>
        </p:nvSpPr>
        <p:spPr>
          <a:xfrm>
            <a:off x="1097279" y="5082273"/>
            <a:ext cx="7794057" cy="707886"/>
          </a:xfrm>
          <a:prstGeom prst="rect">
            <a:avLst/>
          </a:prstGeom>
        </p:spPr>
        <p:txBody>
          <a:bodyPr wrap="square">
            <a:spAutoFit/>
          </a:bodyPr>
          <a:lstStyle/>
          <a:p>
            <a:r>
              <a:rPr lang="zh-CN" altLang="en-US" sz="2000" dirty="0">
                <a:latin typeface="幼圆" panose="02010509060101010101" pitchFamily="49" charset="-122"/>
                <a:ea typeface="幼圆" panose="02010509060101010101" pitchFamily="49" charset="-122"/>
              </a:rPr>
              <a:t>直观解释</a:t>
            </a:r>
            <a:r>
              <a:rPr lang="en-US" altLang="zh-CN" sz="2000" dirty="0">
                <a:latin typeface="幼圆" panose="02010509060101010101" pitchFamily="49" charset="-122"/>
                <a:ea typeface="幼圆" panose="02010509060101010101" pitchFamily="49" charset="-122"/>
              </a:rPr>
              <a:t>F</a:t>
            </a:r>
            <a:r>
              <a:rPr lang="zh-CN" altLang="en-US" sz="2000" dirty="0">
                <a:latin typeface="幼圆" panose="02010509060101010101" pitchFamily="49" charset="-122"/>
                <a:ea typeface="幼圆" panose="02010509060101010101" pitchFamily="49" charset="-122"/>
              </a:rPr>
              <a:t>分布的含义：组间差异性与组内差异性显著性不同吗？统计量</a:t>
            </a:r>
            <a:r>
              <a:rPr lang="en-US" altLang="zh-CN" sz="2000" dirty="0">
                <a:latin typeface="幼圆" panose="02010509060101010101" pitchFamily="49" charset="-122"/>
                <a:ea typeface="幼圆" panose="02010509060101010101" pitchFamily="49" charset="-122"/>
              </a:rPr>
              <a:t>F</a:t>
            </a:r>
            <a:r>
              <a:rPr lang="zh-CN" altLang="en-US" sz="2000" dirty="0">
                <a:latin typeface="幼圆" panose="02010509060101010101" pitchFamily="49" charset="-122"/>
                <a:ea typeface="幼圆" panose="02010509060101010101" pitchFamily="49" charset="-122"/>
              </a:rPr>
              <a:t>发生了小概率事件，落在了不超过</a:t>
            </a:r>
            <a:r>
              <a:rPr lang="en-US" altLang="zh-CN" sz="2000" dirty="0" err="1">
                <a:latin typeface="幼圆" panose="02010509060101010101" pitchFamily="49" charset="-122"/>
                <a:ea typeface="幼圆" panose="02010509060101010101" pitchFamily="49" charset="-122"/>
              </a:rPr>
              <a:t>alphar</a:t>
            </a:r>
            <a:r>
              <a:rPr lang="zh-CN" altLang="en-US" sz="2000" dirty="0">
                <a:latin typeface="幼圆" panose="02010509060101010101" pitchFamily="49" charset="-122"/>
                <a:ea typeface="幼圆" panose="02010509060101010101" pitchFamily="49" charset="-122"/>
              </a:rPr>
              <a:t>的范围内。</a:t>
            </a:r>
            <a:endParaRPr lang="en-US" altLang="zh-CN" sz="20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98006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根据</a:t>
            </a:r>
            <a:r>
              <a:rPr lang="en-US" altLang="zh-CN" dirty="0" smtClean="0"/>
              <a:t>F</a:t>
            </a:r>
            <a:r>
              <a:rPr lang="zh-CN" altLang="en-US" dirty="0" smtClean="0"/>
              <a:t>分布的检验结果，我们可以判断组间效应是否起到了明显的作用，即</a:t>
            </a:r>
            <a:r>
              <a:rPr lang="en-US" altLang="zh-CN" dirty="0" smtClean="0"/>
              <a:t>F</a:t>
            </a:r>
            <a:r>
              <a:rPr lang="zh-CN" altLang="en-US" dirty="0" smtClean="0"/>
              <a:t>分布统计量落到了</a:t>
            </a:r>
            <a:r>
              <a:rPr lang="en-US" altLang="zh-CN" dirty="0" smtClean="0"/>
              <a:t>5%</a:t>
            </a:r>
            <a:r>
              <a:rPr lang="zh-CN" altLang="en-US" dirty="0" smtClean="0"/>
              <a:t>可能性区间以外。则接受</a:t>
            </a:r>
            <a:r>
              <a:rPr lang="en-US" altLang="zh-CN" dirty="0" smtClean="0"/>
              <a:t>H</a:t>
            </a:r>
            <a:r>
              <a:rPr lang="en-US" altLang="zh-CN" baseline="-25000" dirty="0" smtClean="0"/>
              <a:t>1</a:t>
            </a:r>
            <a:r>
              <a:rPr lang="zh-CN" altLang="en-US" dirty="0" smtClean="0"/>
              <a:t>假设</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910796922"/>
              </p:ext>
            </p:extLst>
          </p:nvPr>
        </p:nvGraphicFramePr>
        <p:xfrm>
          <a:off x="1097280" y="2846761"/>
          <a:ext cx="6181235" cy="785575"/>
        </p:xfrm>
        <a:graphic>
          <a:graphicData uri="http://schemas.openxmlformats.org/presentationml/2006/ole">
            <mc:AlternateContent xmlns:mc="http://schemas.openxmlformats.org/markup-compatibility/2006">
              <mc:Choice xmlns:v="urn:schemas-microsoft-com:vml" Requires="v">
                <p:oleObj spid="_x0000_s12328" name="Equation" r:id="rId3" imgW="3797280" imgH="482400" progId="Equation.DSMT4">
                  <p:embed/>
                </p:oleObj>
              </mc:Choice>
              <mc:Fallback>
                <p:oleObj name="Equation" r:id="rId3" imgW="3797280" imgH="482400" progId="Equation.DSMT4">
                  <p:embed/>
                  <p:pic>
                    <p:nvPicPr>
                      <p:cNvPr id="0" name=""/>
                      <p:cNvPicPr/>
                      <p:nvPr/>
                    </p:nvPicPr>
                    <p:blipFill>
                      <a:blip r:embed="rId4"/>
                      <a:stretch>
                        <a:fillRect/>
                      </a:stretch>
                    </p:blipFill>
                    <p:spPr>
                      <a:xfrm>
                        <a:off x="1097280" y="2846761"/>
                        <a:ext cx="6181235" cy="785575"/>
                      </a:xfrm>
                      <a:prstGeom prst="rect">
                        <a:avLst/>
                      </a:prstGeom>
                    </p:spPr>
                  </p:pic>
                </p:oleObj>
              </mc:Fallback>
            </mc:AlternateContent>
          </a:graphicData>
        </a:graphic>
      </p:graphicFrame>
    </p:spTree>
    <p:extLst>
      <p:ext uri="{BB962C8B-B14F-4D97-AF65-F5344CB8AC3E}">
        <p14:creationId xmlns:p14="http://schemas.microsoft.com/office/powerpoint/2010/main" val="2699160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解读数据：</a:t>
            </a:r>
            <a:endParaRPr lang="zh-CN" altLang="en-US" dirty="0"/>
          </a:p>
        </p:txBody>
      </p:sp>
      <p:sp>
        <p:nvSpPr>
          <p:cNvPr id="3" name="内容占位符 2"/>
          <p:cNvSpPr>
            <a:spLocks noGrp="1"/>
          </p:cNvSpPr>
          <p:nvPr>
            <p:ph idx="1"/>
          </p:nvPr>
        </p:nvSpPr>
        <p:spPr>
          <a:xfrm>
            <a:off x="1097280" y="2579426"/>
            <a:ext cx="10058400" cy="3289667"/>
          </a:xfrm>
        </p:spPr>
        <p:txBody>
          <a:bodyPr/>
          <a:lstStyle/>
          <a:p>
            <a:r>
              <a:rPr lang="en-US" altLang="zh-CN" dirty="0" smtClean="0"/>
              <a:t>P</a:t>
            </a:r>
            <a:r>
              <a:rPr lang="zh-CN" altLang="en-US" dirty="0" smtClean="0"/>
              <a:t>值：发生该事件的可能性估计，一个概率值。  </a:t>
            </a:r>
            <a:endParaRPr lang="en-US" altLang="zh-CN" dirty="0" smtClean="0"/>
          </a:p>
          <a:p>
            <a:pPr marL="0" indent="0">
              <a:buNone/>
            </a:pPr>
            <a:r>
              <a:rPr lang="en-US" altLang="zh-CN" dirty="0"/>
              <a:t>	</a:t>
            </a:r>
            <a:r>
              <a:rPr lang="en-US" altLang="zh-CN" dirty="0" smtClean="0"/>
              <a:t>	</a:t>
            </a:r>
            <a:r>
              <a:rPr lang="zh-CN" altLang="en-US" dirty="0" smtClean="0"/>
              <a:t>，远小于分位数</a:t>
            </a:r>
            <a:r>
              <a:rPr lang="en-US" altLang="zh-CN" dirty="0" smtClean="0"/>
              <a:t>0.05</a:t>
            </a:r>
          </a:p>
          <a:p>
            <a:r>
              <a:rPr lang="zh-CN" altLang="en-US" dirty="0" smtClean="0"/>
              <a:t>***标志：在报告中为了直观，在计算结果中以</a:t>
            </a:r>
            <a:r>
              <a:rPr lang="en-US" altLang="zh-CN" dirty="0" smtClean="0"/>
              <a:t>***</a:t>
            </a:r>
            <a:r>
              <a:rPr lang="zh-CN" altLang="en-US" dirty="0" smtClean="0"/>
              <a:t>标示该</a:t>
            </a:r>
            <a:r>
              <a:rPr lang="en-US" altLang="zh-CN" dirty="0" smtClean="0"/>
              <a:t>P</a:t>
            </a:r>
            <a:r>
              <a:rPr lang="zh-CN" altLang="en-US" dirty="0" smtClean="0"/>
              <a:t>值结果是</a:t>
            </a:r>
            <a:r>
              <a:rPr lang="en-US" altLang="zh-CN" dirty="0" smtClean="0"/>
              <a:t>0.001</a:t>
            </a:r>
            <a:r>
              <a:rPr lang="zh-CN" altLang="en-US" dirty="0" smtClean="0"/>
              <a:t>显著性水平上通过。</a:t>
            </a:r>
            <a:endParaRPr lang="zh-CN" altLang="en-US" dirty="0"/>
          </a:p>
        </p:txBody>
      </p:sp>
      <p:pic>
        <p:nvPicPr>
          <p:cNvPr id="4" name="图片 3"/>
          <p:cNvPicPr>
            <a:picLocks noChangeAspect="1"/>
          </p:cNvPicPr>
          <p:nvPr/>
        </p:nvPicPr>
        <p:blipFill rotWithShape="1">
          <a:blip r:embed="rId3"/>
          <a:srcRect r="4031"/>
          <a:stretch/>
        </p:blipFill>
        <p:spPr>
          <a:xfrm>
            <a:off x="4127737" y="644733"/>
            <a:ext cx="8064263" cy="1757274"/>
          </a:xfrm>
          <a:prstGeom prst="rect">
            <a:avLst/>
          </a:prstGeom>
        </p:spPr>
      </p:pic>
      <p:grpSp>
        <p:nvGrpSpPr>
          <p:cNvPr id="5" name="组合 4"/>
          <p:cNvGrpSpPr/>
          <p:nvPr/>
        </p:nvGrpSpPr>
        <p:grpSpPr>
          <a:xfrm>
            <a:off x="230867" y="0"/>
            <a:ext cx="866413" cy="6858000"/>
            <a:chOff x="2523408" y="0"/>
            <a:chExt cx="866413" cy="6858000"/>
          </a:xfrm>
        </p:grpSpPr>
        <p:sp>
          <p:nvSpPr>
            <p:cNvPr id="6" name="右箭头 5"/>
            <p:cNvSpPr/>
            <p:nvPr/>
          </p:nvSpPr>
          <p:spPr>
            <a:xfrm>
              <a:off x="2652842" y="4788777"/>
              <a:ext cx="736979" cy="130071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 name="直接连接符 6"/>
            <p:cNvCxnSpPr/>
            <p:nvPr/>
          </p:nvCxnSpPr>
          <p:spPr>
            <a:xfrm>
              <a:off x="2911883" y="0"/>
              <a:ext cx="0" cy="6858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523408" y="541460"/>
              <a:ext cx="417165" cy="3970318"/>
            </a:xfrm>
            <a:prstGeom prst="rect">
              <a:avLst/>
            </a:prstGeom>
            <a:noFill/>
          </p:spPr>
          <p:txBody>
            <a:bodyPr wrap="square" rtlCol="0">
              <a:spAutoFit/>
            </a:bodyPr>
            <a:lstStyle/>
            <a:p>
              <a:r>
                <a:rPr lang="zh-CN" altLang="en-US" dirty="0" smtClean="0"/>
                <a:t>分割线</a:t>
              </a:r>
              <a:endParaRPr lang="en-US" altLang="zh-CN" dirty="0" smtClean="0"/>
            </a:p>
            <a:p>
              <a:r>
                <a:rPr lang="zh-CN" altLang="en-US" dirty="0" smtClean="0"/>
                <a:t>归来</a:t>
              </a:r>
              <a:endParaRPr lang="en-US" altLang="zh-CN" dirty="0" smtClean="0"/>
            </a:p>
            <a:p>
              <a:endParaRPr lang="en-US" altLang="zh-CN" dirty="0"/>
            </a:p>
            <a:p>
              <a:r>
                <a:rPr lang="zh-CN" altLang="en-US" dirty="0" smtClean="0"/>
                <a:t>现在进入计算操作</a:t>
              </a:r>
              <a:endParaRPr lang="zh-CN" altLang="en-US" dirty="0"/>
            </a:p>
          </p:txBody>
        </p:sp>
      </p:grpSp>
      <p:graphicFrame>
        <p:nvGraphicFramePr>
          <p:cNvPr id="9" name="对象 8"/>
          <p:cNvGraphicFramePr>
            <a:graphicFrameLocks noChangeAspect="1"/>
          </p:cNvGraphicFramePr>
          <p:nvPr>
            <p:extLst>
              <p:ext uri="{D42A27DB-BD31-4B8C-83A1-F6EECF244321}">
                <p14:modId xmlns:p14="http://schemas.microsoft.com/office/powerpoint/2010/main" val="2721924444"/>
              </p:ext>
            </p:extLst>
          </p:nvPr>
        </p:nvGraphicFramePr>
        <p:xfrm>
          <a:off x="1856853" y="2960545"/>
          <a:ext cx="1062062" cy="339860"/>
        </p:xfrm>
        <a:graphic>
          <a:graphicData uri="http://schemas.openxmlformats.org/presentationml/2006/ole">
            <mc:AlternateContent xmlns:mc="http://schemas.openxmlformats.org/markup-compatibility/2006">
              <mc:Choice xmlns:v="urn:schemas-microsoft-com:vml" Requires="v">
                <p:oleObj spid="_x0000_s13338" name="Equation" r:id="rId4" imgW="634680" imgH="203040" progId="Equation.DSMT4">
                  <p:embed/>
                </p:oleObj>
              </mc:Choice>
              <mc:Fallback>
                <p:oleObj name="Equation" r:id="rId4" imgW="634680" imgH="203040" progId="Equation.DSMT4">
                  <p:embed/>
                  <p:pic>
                    <p:nvPicPr>
                      <p:cNvPr id="0" name=""/>
                      <p:cNvPicPr/>
                      <p:nvPr/>
                    </p:nvPicPr>
                    <p:blipFill>
                      <a:blip r:embed="rId5"/>
                      <a:stretch>
                        <a:fillRect/>
                      </a:stretch>
                    </p:blipFill>
                    <p:spPr>
                      <a:xfrm>
                        <a:off x="1856853" y="2960545"/>
                        <a:ext cx="1062062" cy="339860"/>
                      </a:xfrm>
                      <a:prstGeom prst="rect">
                        <a:avLst/>
                      </a:prstGeom>
                    </p:spPr>
                  </p:pic>
                </p:oleObj>
              </mc:Fallback>
            </mc:AlternateContent>
          </a:graphicData>
        </a:graphic>
      </p:graphicFrame>
    </p:spTree>
    <p:extLst>
      <p:ext uri="{BB962C8B-B14F-4D97-AF65-F5344CB8AC3E}">
        <p14:creationId xmlns:p14="http://schemas.microsoft.com/office/powerpoint/2010/main" val="63531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80">
                                          <p:stCondLst>
                                            <p:cond delay="0"/>
                                          </p:stCondLst>
                                        </p:cTn>
                                        <p:tgtEl>
                                          <p:spTgt spid="2"/>
                                        </p:tgtEl>
                                      </p:cBhvr>
                                    </p:animEffect>
                                    <p:anim calcmode="lin" valueType="num">
                                      <p:cBhvr>
                                        <p:cTn id="1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3" dur="26">
                                          <p:stCondLst>
                                            <p:cond delay="650"/>
                                          </p:stCondLst>
                                        </p:cTn>
                                        <p:tgtEl>
                                          <p:spTgt spid="2"/>
                                        </p:tgtEl>
                                      </p:cBhvr>
                                      <p:to x="100000" y="60000"/>
                                    </p:animScale>
                                    <p:animScale>
                                      <p:cBhvr>
                                        <p:cTn id="24" dur="166" decel="50000">
                                          <p:stCondLst>
                                            <p:cond delay="676"/>
                                          </p:stCondLst>
                                        </p:cTn>
                                        <p:tgtEl>
                                          <p:spTgt spid="2"/>
                                        </p:tgtEl>
                                      </p:cBhvr>
                                      <p:to x="100000" y="100000"/>
                                    </p:animScale>
                                    <p:animScale>
                                      <p:cBhvr>
                                        <p:cTn id="25" dur="26">
                                          <p:stCondLst>
                                            <p:cond delay="1312"/>
                                          </p:stCondLst>
                                        </p:cTn>
                                        <p:tgtEl>
                                          <p:spTgt spid="2"/>
                                        </p:tgtEl>
                                      </p:cBhvr>
                                      <p:to x="100000" y="80000"/>
                                    </p:animScale>
                                    <p:animScale>
                                      <p:cBhvr>
                                        <p:cTn id="26" dur="166" decel="50000">
                                          <p:stCondLst>
                                            <p:cond delay="1338"/>
                                          </p:stCondLst>
                                        </p:cTn>
                                        <p:tgtEl>
                                          <p:spTgt spid="2"/>
                                        </p:tgtEl>
                                      </p:cBhvr>
                                      <p:to x="100000" y="100000"/>
                                    </p:animScale>
                                    <p:animScale>
                                      <p:cBhvr>
                                        <p:cTn id="27" dur="26">
                                          <p:stCondLst>
                                            <p:cond delay="1642"/>
                                          </p:stCondLst>
                                        </p:cTn>
                                        <p:tgtEl>
                                          <p:spTgt spid="2"/>
                                        </p:tgtEl>
                                      </p:cBhvr>
                                      <p:to x="100000" y="90000"/>
                                    </p:animScale>
                                    <p:animScale>
                                      <p:cBhvr>
                                        <p:cTn id="28" dur="166" decel="50000">
                                          <p:stCondLst>
                                            <p:cond delay="1668"/>
                                          </p:stCondLst>
                                        </p:cTn>
                                        <p:tgtEl>
                                          <p:spTgt spid="2"/>
                                        </p:tgtEl>
                                      </p:cBhvr>
                                      <p:to x="100000" y="100000"/>
                                    </p:animScale>
                                    <p:animScale>
                                      <p:cBhvr>
                                        <p:cTn id="29" dur="26">
                                          <p:stCondLst>
                                            <p:cond delay="1808"/>
                                          </p:stCondLst>
                                        </p:cTn>
                                        <p:tgtEl>
                                          <p:spTgt spid="2"/>
                                        </p:tgtEl>
                                      </p:cBhvr>
                                      <p:to x="100000" y="95000"/>
                                    </p:animScale>
                                    <p:animScale>
                                      <p:cBhvr>
                                        <p:cTn id="30" dur="166" decel="50000">
                                          <p:stCondLst>
                                            <p:cond delay="1834"/>
                                          </p:stCondLst>
                                        </p:cTn>
                                        <p:tgtEl>
                                          <p:spTgt spid="2"/>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案例：药效发生作用了吗</a:t>
            </a:r>
            <a:endParaRPr lang="zh-CN" altLang="en-US" dirty="0"/>
          </a:p>
        </p:txBody>
      </p:sp>
      <p:sp>
        <p:nvSpPr>
          <p:cNvPr id="3" name="内容占位符 2"/>
          <p:cNvSpPr>
            <a:spLocks noGrp="1"/>
          </p:cNvSpPr>
          <p:nvPr>
            <p:ph idx="1"/>
          </p:nvPr>
        </p:nvSpPr>
        <p:spPr>
          <a:xfrm>
            <a:off x="1097280" y="1845734"/>
            <a:ext cx="6350267" cy="4023360"/>
          </a:xfrm>
        </p:spPr>
        <p:txBody>
          <a:bodyPr/>
          <a:lstStyle/>
          <a:p>
            <a:r>
              <a:rPr lang="zh-CN" altLang="en-US" dirty="0" smtClean="0"/>
              <a:t>故事背景</a:t>
            </a:r>
            <a:endParaRPr lang="en-US" altLang="zh-CN" dirty="0" smtClean="0"/>
          </a:p>
          <a:p>
            <a:r>
              <a:rPr lang="zh-CN" altLang="en-US" dirty="0" smtClean="0"/>
              <a:t>同样一种药物，同样的使用剂量，有人发现吃药方式不同带来的药效其实是有区别的，为了搞清楚这个问题而收集数据</a:t>
            </a:r>
            <a:endParaRPr lang="en-US" altLang="zh-CN" dirty="0" smtClean="0"/>
          </a:p>
          <a:p>
            <a:r>
              <a:rPr lang="zh-CN" altLang="en-US" dirty="0" smtClean="0"/>
              <a:t>其中，</a:t>
            </a:r>
            <a:r>
              <a:rPr lang="en-US" altLang="zh-CN" dirty="0" smtClean="0"/>
              <a:t>1time</a:t>
            </a:r>
            <a:r>
              <a:rPr lang="zh-CN" altLang="en-US" dirty="0" smtClean="0"/>
              <a:t>表示一次一天一次用完药物，</a:t>
            </a:r>
            <a:r>
              <a:rPr lang="en-US" altLang="zh-CN" dirty="0" smtClean="0"/>
              <a:t>2time</a:t>
            </a:r>
            <a:r>
              <a:rPr lang="zh-CN" altLang="en-US" dirty="0" smtClean="0"/>
              <a:t>表示分两次使用，以此类推。</a:t>
            </a:r>
            <a:endParaRPr lang="en-US" altLang="zh-CN" dirty="0"/>
          </a:p>
          <a:p>
            <a:r>
              <a:rPr lang="zh-CN" altLang="en-US" dirty="0" smtClean="0"/>
              <a:t>问题：药的计量方式改变是否对病人的症状起到了作用</a:t>
            </a:r>
            <a:endParaRPr lang="en-US" altLang="zh-CN" dirty="0" smtClean="0"/>
          </a:p>
          <a:p>
            <a:pPr marL="201168" lvl="1" indent="0">
              <a:buNone/>
            </a:pPr>
            <a:r>
              <a:rPr lang="zh-CN" altLang="en-US" dirty="0" smtClean="0"/>
              <a:t>即：改变吃药方式是影响药效的一个因素吗</a:t>
            </a:r>
            <a:endParaRPr lang="zh-CN" altLang="en-US" dirty="0"/>
          </a:p>
        </p:txBody>
      </p:sp>
      <p:pic>
        <p:nvPicPr>
          <p:cNvPr id="4" name="图片 3"/>
          <p:cNvPicPr>
            <a:picLocks noChangeAspect="1"/>
          </p:cNvPicPr>
          <p:nvPr/>
        </p:nvPicPr>
        <p:blipFill>
          <a:blip r:embed="rId2"/>
          <a:stretch>
            <a:fillRect/>
          </a:stretch>
        </p:blipFill>
        <p:spPr>
          <a:xfrm>
            <a:off x="9706207" y="0"/>
            <a:ext cx="2485793" cy="6345044"/>
          </a:xfrm>
          <a:prstGeom prst="rect">
            <a:avLst/>
          </a:prstGeom>
        </p:spPr>
      </p:pic>
      <p:sp>
        <p:nvSpPr>
          <p:cNvPr id="5" name="文本框 4"/>
          <p:cNvSpPr txBox="1"/>
          <p:nvPr/>
        </p:nvSpPr>
        <p:spPr>
          <a:xfrm>
            <a:off x="5197644" y="5698713"/>
            <a:ext cx="3838072" cy="646331"/>
          </a:xfrm>
          <a:prstGeom prst="rect">
            <a:avLst/>
          </a:prstGeom>
          <a:noFill/>
        </p:spPr>
        <p:txBody>
          <a:bodyPr wrap="square" rtlCol="0">
            <a:spAutoFit/>
          </a:bodyPr>
          <a:lstStyle/>
          <a:p>
            <a:r>
              <a:rPr lang="en-US" altLang="zh-CN" dirty="0" smtClean="0">
                <a:latin typeface="华文楷体" panose="02010600040101010101" pitchFamily="2" charset="-122"/>
                <a:ea typeface="华文楷体" panose="02010600040101010101" pitchFamily="2" charset="-122"/>
              </a:rPr>
              <a:t>cholesterol</a:t>
            </a:r>
            <a:r>
              <a:rPr lang="zh-CN" altLang="en-US" dirty="0" smtClean="0">
                <a:latin typeface="华文楷体" panose="02010600040101010101" pitchFamily="2" charset="-122"/>
                <a:ea typeface="华文楷体" panose="02010600040101010101" pitchFamily="2" charset="-122"/>
              </a:rPr>
              <a:t>数据集来自于</a:t>
            </a:r>
            <a:r>
              <a:rPr lang="en-US" altLang="zh-CN" dirty="0" err="1" smtClean="0">
                <a:latin typeface="华文楷体" panose="02010600040101010101" pitchFamily="2" charset="-122"/>
                <a:ea typeface="华文楷体" panose="02010600040101010101" pitchFamily="2" charset="-122"/>
              </a:rPr>
              <a:t>multcomp</a:t>
            </a:r>
            <a:r>
              <a:rPr lang="zh-CN" altLang="en-US" dirty="0" smtClean="0">
                <a:latin typeface="华文楷体" panose="02010600040101010101" pitchFamily="2" charset="-122"/>
                <a:ea typeface="华文楷体" panose="02010600040101010101" pitchFamily="2" charset="-122"/>
              </a:rPr>
              <a:t>包，案例来源于</a:t>
            </a:r>
            <a:r>
              <a:rPr lang="en-US" altLang="zh-CN" dirty="0" smtClean="0">
                <a:latin typeface="华文楷体" panose="02010600040101010101" pitchFamily="2" charset="-122"/>
                <a:ea typeface="华文楷体" panose="02010600040101010101" pitchFamily="2" charset="-122"/>
              </a:rPr>
              <a:t>R</a:t>
            </a:r>
            <a:r>
              <a:rPr lang="zh-CN" altLang="en-US" dirty="0" smtClean="0">
                <a:latin typeface="华文楷体" panose="02010600040101010101" pitchFamily="2" charset="-122"/>
                <a:ea typeface="华文楷体" panose="02010600040101010101" pitchFamily="2" charset="-122"/>
              </a:rPr>
              <a:t>语言实战</a:t>
            </a:r>
            <a:r>
              <a:rPr lang="en-US" altLang="zh-CN" dirty="0" smtClean="0">
                <a:latin typeface="华文楷体" panose="02010600040101010101" pitchFamily="2" charset="-122"/>
                <a:ea typeface="华文楷体" panose="02010600040101010101" pitchFamily="2" charset="-122"/>
              </a:rPr>
              <a:t>P202,</a:t>
            </a:r>
            <a:r>
              <a:rPr lang="zh-CN" altLang="en-US" dirty="0" smtClean="0">
                <a:latin typeface="华文楷体" panose="02010600040101010101" pitchFamily="2" charset="-122"/>
                <a:ea typeface="华文楷体" panose="02010600040101010101" pitchFamily="2" charset="-122"/>
              </a:rPr>
              <a:t>第</a:t>
            </a:r>
            <a:r>
              <a:rPr lang="en-US" altLang="zh-CN" dirty="0" smtClean="0">
                <a:latin typeface="华文楷体" panose="02010600040101010101" pitchFamily="2" charset="-122"/>
                <a:ea typeface="华文楷体" panose="02010600040101010101" pitchFamily="2" charset="-122"/>
              </a:rPr>
              <a:t>9.3</a:t>
            </a:r>
            <a:r>
              <a:rPr lang="zh-CN" altLang="en-US" dirty="0" smtClean="0">
                <a:latin typeface="华文楷体" panose="02010600040101010101" pitchFamily="2" charset="-122"/>
                <a:ea typeface="华文楷体" panose="02010600040101010101" pitchFamily="2" charset="-122"/>
              </a:rPr>
              <a:t>节</a:t>
            </a:r>
            <a:endParaRPr lang="zh-CN" altLang="en-US" dirty="0">
              <a:latin typeface="华文楷体" panose="02010600040101010101" pitchFamily="2" charset="-122"/>
              <a:ea typeface="华文楷体" panose="02010600040101010101" pitchFamily="2" charset="-122"/>
            </a:endParaRPr>
          </a:p>
        </p:txBody>
      </p:sp>
      <p:cxnSp>
        <p:nvCxnSpPr>
          <p:cNvPr id="7" name="直接箭头连接符 6"/>
          <p:cNvCxnSpPr/>
          <p:nvPr/>
        </p:nvCxnSpPr>
        <p:spPr>
          <a:xfrm flipV="1">
            <a:off x="8783053" y="4403559"/>
            <a:ext cx="830179" cy="12951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647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473037" y="3390340"/>
            <a:ext cx="4071124" cy="2269960"/>
          </a:xfrm>
          <a:prstGeom prst="rect">
            <a:avLst/>
          </a:prstGeom>
        </p:spPr>
      </p:pic>
      <p:pic>
        <p:nvPicPr>
          <p:cNvPr id="7" name="图片 6"/>
          <p:cNvPicPr>
            <a:picLocks noChangeAspect="1"/>
          </p:cNvPicPr>
          <p:nvPr/>
        </p:nvPicPr>
        <p:blipFill>
          <a:blip r:embed="rId3"/>
          <a:stretch>
            <a:fillRect/>
          </a:stretch>
        </p:blipFill>
        <p:spPr>
          <a:xfrm>
            <a:off x="6427355" y="0"/>
            <a:ext cx="5683614" cy="5683614"/>
          </a:xfrm>
          <a:prstGeom prst="rect">
            <a:avLst/>
          </a:prstGeom>
        </p:spPr>
      </p:pic>
      <p:pic>
        <p:nvPicPr>
          <p:cNvPr id="8" name="图片 7"/>
          <p:cNvPicPr>
            <a:picLocks noChangeAspect="1"/>
          </p:cNvPicPr>
          <p:nvPr/>
        </p:nvPicPr>
        <p:blipFill>
          <a:blip r:embed="rId4"/>
          <a:stretch>
            <a:fillRect/>
          </a:stretch>
        </p:blipFill>
        <p:spPr>
          <a:xfrm>
            <a:off x="473037" y="286603"/>
            <a:ext cx="3372774" cy="1741678"/>
          </a:xfrm>
          <a:prstGeom prst="rect">
            <a:avLst/>
          </a:prstGeom>
        </p:spPr>
      </p:pic>
      <p:sp>
        <p:nvSpPr>
          <p:cNvPr id="11" name="Rectangle 1"/>
          <p:cNvSpPr>
            <a:spLocks noChangeArrowheads="1"/>
          </p:cNvSpPr>
          <p:nvPr/>
        </p:nvSpPr>
        <p:spPr bwMode="auto">
          <a:xfrm>
            <a:off x="7750097" y="5684428"/>
            <a:ext cx="3718967"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FF"/>
                </a:solidFill>
                <a:effectLst/>
                <a:latin typeface="Lucida Console" panose="020B0609040504020204" pitchFamily="49" charset="0"/>
              </a:rPr>
              <a:t>&gt; barplot(p$meanlevel,names.arg = p$trt)</a:t>
            </a:r>
            <a:endParaRPr kumimoji="0" lang="zh-CN" altLang="zh-CN" sz="2800" b="0" i="0" u="none" strike="noStrike" cap="none" normalizeH="0" baseline="0" smtClean="0">
              <a:ln>
                <a:noFill/>
              </a:ln>
              <a:solidFill>
                <a:schemeClr val="tx1"/>
              </a:solidFill>
              <a:effectLst/>
              <a:latin typeface="Arial" panose="020B0604020202020204" pitchFamily="34" charset="0"/>
            </a:endParaRPr>
          </a:p>
        </p:txBody>
      </p:sp>
      <p:pic>
        <p:nvPicPr>
          <p:cNvPr id="4" name="图片 3"/>
          <p:cNvPicPr>
            <a:picLocks noChangeAspect="1"/>
          </p:cNvPicPr>
          <p:nvPr/>
        </p:nvPicPr>
        <p:blipFill rotWithShape="1">
          <a:blip r:embed="rId5"/>
          <a:srcRect t="5651"/>
          <a:stretch/>
        </p:blipFill>
        <p:spPr>
          <a:xfrm>
            <a:off x="473037" y="2261937"/>
            <a:ext cx="3666002" cy="768623"/>
          </a:xfrm>
          <a:prstGeom prst="rect">
            <a:avLst/>
          </a:prstGeom>
        </p:spPr>
      </p:pic>
      <p:sp>
        <p:nvSpPr>
          <p:cNvPr id="6" name="内容占位符 5"/>
          <p:cNvSpPr>
            <a:spLocks noGrp="1"/>
          </p:cNvSpPr>
          <p:nvPr>
            <p:ph idx="1"/>
          </p:nvPr>
        </p:nvSpPr>
        <p:spPr/>
        <p:txBody>
          <a:bodyPr/>
          <a:lstStyle/>
          <a:p>
            <a:endParaRPr lang="zh-CN" altLang="en-US"/>
          </a:p>
        </p:txBody>
      </p:sp>
    </p:spTree>
    <p:extLst>
      <p:ext uri="{BB962C8B-B14F-4D97-AF65-F5344CB8AC3E}">
        <p14:creationId xmlns:p14="http://schemas.microsoft.com/office/powerpoint/2010/main" val="324446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方差分析结果</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内容占位符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686" y="1350424"/>
            <a:ext cx="5002153" cy="5013979"/>
          </a:xfrm>
          <a:prstGeom prst="rect">
            <a:avLst/>
          </a:prstGeom>
        </p:spPr>
      </p:pic>
      <p:pic>
        <p:nvPicPr>
          <p:cNvPr id="6" name="图片 5"/>
          <p:cNvPicPr>
            <a:picLocks noChangeAspect="1"/>
          </p:cNvPicPr>
          <p:nvPr/>
        </p:nvPicPr>
        <p:blipFill rotWithShape="1">
          <a:blip r:embed="rId3"/>
          <a:srcRect t="2291"/>
          <a:stretch/>
        </p:blipFill>
        <p:spPr>
          <a:xfrm>
            <a:off x="972280" y="2748955"/>
            <a:ext cx="5154200" cy="2216916"/>
          </a:xfrm>
          <a:prstGeom prst="rect">
            <a:avLst/>
          </a:prstGeom>
        </p:spPr>
      </p:pic>
      <p:sp>
        <p:nvSpPr>
          <p:cNvPr id="7" name="内容占位符 2"/>
          <p:cNvSpPr txBox="1">
            <a:spLocks/>
          </p:cNvSpPr>
          <p:nvPr/>
        </p:nvSpPr>
        <p:spPr>
          <a:xfrm>
            <a:off x="1442831" y="5360343"/>
            <a:ext cx="4710696" cy="60155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rgbClr val="7030A0"/>
              </a:buClr>
              <a:buSzPct val="10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rgbClr val="002060"/>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726948" indent="-342900" algn="l" defTabSz="914400" rtl="0" eaLnBrk="1" latinLnBrk="0" hangingPunct="1">
              <a:lnSpc>
                <a:spcPct val="90000"/>
              </a:lnSpc>
              <a:spcBef>
                <a:spcPts val="200"/>
              </a:spcBef>
              <a:spcAft>
                <a:spcPts val="400"/>
              </a:spcAft>
              <a:buClr>
                <a:srgbClr val="0070C0"/>
              </a:buClr>
              <a:buFont typeface="+mj-lt"/>
              <a:buAutoNum type="arabicPeriod"/>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smtClean="0"/>
              <a:t>参照以上结果，应当得出什么样的结论</a:t>
            </a:r>
            <a:endParaRPr lang="zh-CN" altLang="en-US" dirty="0"/>
          </a:p>
        </p:txBody>
      </p:sp>
    </p:spTree>
    <p:extLst>
      <p:ext uri="{BB962C8B-B14F-4D97-AF65-F5344CB8AC3E}">
        <p14:creationId xmlns:p14="http://schemas.microsoft.com/office/powerpoint/2010/main" val="1390586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另一个数据集</a:t>
            </a:r>
            <a:endParaRPr lang="zh-CN" altLang="en-US" dirty="0"/>
          </a:p>
        </p:txBody>
      </p:sp>
      <p:sp>
        <p:nvSpPr>
          <p:cNvPr id="3" name="内容占位符 2"/>
          <p:cNvSpPr>
            <a:spLocks noGrp="1"/>
          </p:cNvSpPr>
          <p:nvPr>
            <p:ph idx="1"/>
          </p:nvPr>
        </p:nvSpPr>
        <p:spPr/>
        <p:txBody>
          <a:bodyPr/>
          <a:lstStyle/>
          <a:p>
            <a:r>
              <a:rPr lang="zh-CN" altLang="en-US" dirty="0" smtClean="0"/>
              <a:t>班级成绩</a:t>
            </a:r>
            <a:endParaRPr lang="en-US" altLang="zh-CN" dirty="0" smtClean="0"/>
          </a:p>
          <a:p>
            <a:r>
              <a:rPr lang="zh-CN" altLang="en-US" dirty="0" smtClean="0"/>
              <a:t>故事背景</a:t>
            </a:r>
            <a:endParaRPr lang="en-US" altLang="zh-CN" dirty="0" smtClean="0"/>
          </a:p>
          <a:p>
            <a:pPr lvl="1"/>
            <a:r>
              <a:rPr lang="zh-CN" altLang="en-US" dirty="0" smtClean="0"/>
              <a:t>某班级被分到了</a:t>
            </a:r>
            <a:r>
              <a:rPr lang="en-US" altLang="zh-CN" dirty="0" smtClean="0"/>
              <a:t>3</a:t>
            </a:r>
            <a:r>
              <a:rPr lang="zh-CN" altLang="en-US" dirty="0" smtClean="0"/>
              <a:t>个不同书院当中，为了衡量书院带来的影响是否对学生数学成绩产生了明显作用，可以采用方差分析来检验</a:t>
            </a:r>
            <a:endParaRPr lang="zh-CN" altLang="en-US" dirty="0"/>
          </a:p>
        </p:txBody>
      </p:sp>
    </p:spTree>
    <p:extLst>
      <p:ext uri="{BB962C8B-B14F-4D97-AF65-F5344CB8AC3E}">
        <p14:creationId xmlns:p14="http://schemas.microsoft.com/office/powerpoint/2010/main" val="559601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778433" y="289929"/>
            <a:ext cx="10577225" cy="5530575"/>
          </a:xfrm>
          <a:prstGeom prst="rect">
            <a:avLst/>
          </a:prstGeom>
        </p:spPr>
      </p:pic>
      <p:sp>
        <p:nvSpPr>
          <p:cNvPr id="4" name="圆角矩形 3"/>
          <p:cNvSpPr/>
          <p:nvPr/>
        </p:nvSpPr>
        <p:spPr>
          <a:xfrm>
            <a:off x="5620214" y="802885"/>
            <a:ext cx="747132" cy="4817327"/>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圆角矩形 7"/>
          <p:cNvSpPr/>
          <p:nvPr/>
        </p:nvSpPr>
        <p:spPr>
          <a:xfrm>
            <a:off x="4791306" y="802884"/>
            <a:ext cx="747132" cy="4817327"/>
          </a:xfrm>
          <a:prstGeom prst="round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圆角矩形标注 5"/>
          <p:cNvSpPr/>
          <p:nvPr/>
        </p:nvSpPr>
        <p:spPr>
          <a:xfrm>
            <a:off x="3568390" y="576532"/>
            <a:ext cx="925551" cy="560890"/>
          </a:xfrm>
          <a:prstGeom prst="wedgeRoundRectCallout">
            <a:avLst>
              <a:gd name="adj1" fmla="val 87601"/>
              <a:gd name="adj2" fmla="val 76417"/>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解释变量</a:t>
            </a:r>
            <a:endParaRPr lang="zh-CN" altLang="en-US" sz="2000" dirty="0"/>
          </a:p>
        </p:txBody>
      </p:sp>
      <p:sp>
        <p:nvSpPr>
          <p:cNvPr id="9" name="圆角矩形标注 8"/>
          <p:cNvSpPr/>
          <p:nvPr/>
        </p:nvSpPr>
        <p:spPr>
          <a:xfrm>
            <a:off x="6540561" y="535064"/>
            <a:ext cx="1075721" cy="560890"/>
          </a:xfrm>
          <a:prstGeom prst="wedgeRoundRectCallout">
            <a:avLst>
              <a:gd name="adj1" fmla="val -95532"/>
              <a:gd name="adj2" fmla="val 78405"/>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被解释变量</a:t>
            </a:r>
            <a:endParaRPr lang="zh-CN" altLang="en-US" sz="2000" dirty="0"/>
          </a:p>
        </p:txBody>
      </p:sp>
    </p:spTree>
    <p:extLst>
      <p:ext uri="{BB962C8B-B14F-4D97-AF65-F5344CB8AC3E}">
        <p14:creationId xmlns:p14="http://schemas.microsoft.com/office/powerpoint/2010/main" val="22198722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7962" y="4314825"/>
            <a:ext cx="10058400" cy="2131938"/>
          </a:xfrm>
        </p:spPr>
        <p:txBody>
          <a:bodyPr/>
          <a:lstStyle/>
          <a:p>
            <a:r>
              <a:rPr lang="zh-CN" altLang="en-US" dirty="0" smtClean="0"/>
              <a:t>根据解释变量将被解释变量分成</a:t>
            </a:r>
            <a:r>
              <a:rPr lang="en-US" altLang="zh-CN" dirty="0" smtClean="0"/>
              <a:t>n</a:t>
            </a:r>
            <a:r>
              <a:rPr lang="zh-CN" altLang="en-US" dirty="0" smtClean="0"/>
              <a:t>组进行对比，此处</a:t>
            </a:r>
            <a:r>
              <a:rPr lang="en-US" altLang="zh-CN" dirty="0" smtClean="0"/>
              <a:t>n=3</a:t>
            </a:r>
          </a:p>
          <a:p>
            <a:r>
              <a:rPr lang="zh-CN" altLang="en-US" dirty="0" smtClean="0"/>
              <a:t>如何做出结论：</a:t>
            </a:r>
            <a:endParaRPr lang="en-US" altLang="zh-CN" dirty="0" smtClean="0"/>
          </a:p>
          <a:p>
            <a:pPr lvl="1"/>
            <a:r>
              <a:rPr lang="zh-CN" altLang="en-US" dirty="0" smtClean="0"/>
              <a:t>面对以上计算结果，应当做出何种结论</a:t>
            </a:r>
            <a:endParaRPr lang="zh-CN" altLang="en-US" dirty="0"/>
          </a:p>
        </p:txBody>
      </p:sp>
      <p:pic>
        <p:nvPicPr>
          <p:cNvPr id="5" name="图片 4"/>
          <p:cNvPicPr>
            <a:picLocks noChangeAspect="1"/>
          </p:cNvPicPr>
          <p:nvPr/>
        </p:nvPicPr>
        <p:blipFill>
          <a:blip r:embed="rId2"/>
          <a:stretch>
            <a:fillRect/>
          </a:stretch>
        </p:blipFill>
        <p:spPr>
          <a:xfrm>
            <a:off x="796197" y="956225"/>
            <a:ext cx="4490914" cy="1327425"/>
          </a:xfrm>
          <a:prstGeom prst="rect">
            <a:avLst/>
          </a:prstGeom>
        </p:spPr>
      </p:pic>
      <p:pic>
        <p:nvPicPr>
          <p:cNvPr id="2" name="图片 1"/>
          <p:cNvPicPr>
            <a:picLocks noChangeAspect="1"/>
          </p:cNvPicPr>
          <p:nvPr/>
        </p:nvPicPr>
        <p:blipFill>
          <a:blip r:embed="rId3"/>
          <a:stretch>
            <a:fillRect/>
          </a:stretch>
        </p:blipFill>
        <p:spPr>
          <a:xfrm>
            <a:off x="796197" y="2610351"/>
            <a:ext cx="4490914" cy="1005965"/>
          </a:xfrm>
          <a:prstGeom prst="rect">
            <a:avLst/>
          </a:prstGeom>
        </p:spPr>
      </p:pic>
      <p:pic>
        <p:nvPicPr>
          <p:cNvPr id="8" name="图片 7"/>
          <p:cNvPicPr>
            <a:picLocks noChangeAspect="1"/>
          </p:cNvPicPr>
          <p:nvPr/>
        </p:nvPicPr>
        <p:blipFill>
          <a:blip r:embed="rId4"/>
          <a:stretch>
            <a:fillRect/>
          </a:stretch>
        </p:blipFill>
        <p:spPr>
          <a:xfrm>
            <a:off x="6607213" y="0"/>
            <a:ext cx="5400675" cy="4314825"/>
          </a:xfrm>
          <a:prstGeom prst="rect">
            <a:avLst/>
          </a:prstGeom>
        </p:spPr>
      </p:pic>
    </p:spTree>
    <p:extLst>
      <p:ext uri="{BB962C8B-B14F-4D97-AF65-F5344CB8AC3E}">
        <p14:creationId xmlns:p14="http://schemas.microsoft.com/office/powerpoint/2010/main" val="3824151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总结：方差分析</a:t>
            </a:r>
            <a:endParaRPr lang="zh-CN" altLang="en-US" dirty="0"/>
          </a:p>
        </p:txBody>
      </p:sp>
      <p:sp>
        <p:nvSpPr>
          <p:cNvPr id="3" name="内容占位符 2"/>
          <p:cNvSpPr>
            <a:spLocks noGrp="1"/>
          </p:cNvSpPr>
          <p:nvPr>
            <p:ph idx="1"/>
          </p:nvPr>
        </p:nvSpPr>
        <p:spPr/>
        <p:txBody>
          <a:bodyPr/>
          <a:lstStyle/>
          <a:p>
            <a:r>
              <a:rPr lang="zh-CN" altLang="en-US" dirty="0" smtClean="0"/>
              <a:t>解决了什么类型的问题</a:t>
            </a:r>
            <a:endParaRPr lang="en-US" altLang="zh-CN" dirty="0"/>
          </a:p>
          <a:p>
            <a:r>
              <a:rPr lang="zh-CN" altLang="en-US" dirty="0" smtClean="0"/>
              <a:t>基础：数据分组</a:t>
            </a:r>
            <a:endParaRPr lang="en-US" altLang="zh-CN" dirty="0" smtClean="0"/>
          </a:p>
          <a:p>
            <a:r>
              <a:rPr lang="zh-CN" altLang="en-US" dirty="0" smtClean="0"/>
              <a:t>依据：方差的分布特征</a:t>
            </a:r>
            <a:endParaRPr lang="en-US" altLang="zh-CN" dirty="0" smtClean="0"/>
          </a:p>
          <a:p>
            <a:r>
              <a:rPr lang="zh-CN" altLang="en-US" dirty="0" smtClean="0"/>
              <a:t>基本假设：两类错误 原假设与备择假设</a:t>
            </a:r>
            <a:endParaRPr lang="en-US" altLang="zh-CN" dirty="0" smtClean="0"/>
          </a:p>
          <a:p>
            <a:r>
              <a:rPr lang="zh-CN" altLang="en-US" dirty="0" smtClean="0"/>
              <a:t>结果：</a:t>
            </a:r>
            <a:endParaRPr lang="en-US" altLang="zh-CN" dirty="0" smtClean="0"/>
          </a:p>
          <a:p>
            <a:r>
              <a:rPr lang="zh-CN" altLang="en-US" dirty="0" smtClean="0"/>
              <a:t>结论：多大把握该因素起到了作用</a:t>
            </a:r>
            <a:endParaRPr lang="en-US" altLang="zh-CN" dirty="0" smtClean="0"/>
          </a:p>
        </p:txBody>
      </p:sp>
    </p:spTree>
    <p:extLst>
      <p:ext uri="{BB962C8B-B14F-4D97-AF65-F5344CB8AC3E}">
        <p14:creationId xmlns:p14="http://schemas.microsoft.com/office/powerpoint/2010/main" val="4076817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标称型分组标志</a:t>
            </a:r>
            <a:endParaRPr lang="zh-CN" altLang="en-US" dirty="0"/>
          </a:p>
        </p:txBody>
      </p:sp>
      <p:pic>
        <p:nvPicPr>
          <p:cNvPr id="4" name="图片 3"/>
          <p:cNvPicPr>
            <a:picLocks noChangeAspect="1"/>
          </p:cNvPicPr>
          <p:nvPr/>
        </p:nvPicPr>
        <p:blipFill>
          <a:blip r:embed="rId2"/>
          <a:stretch>
            <a:fillRect/>
          </a:stretch>
        </p:blipFill>
        <p:spPr>
          <a:xfrm>
            <a:off x="928838" y="2436585"/>
            <a:ext cx="4729068" cy="3432509"/>
          </a:xfrm>
          <a:prstGeom prst="rect">
            <a:avLst/>
          </a:prstGeom>
        </p:spPr>
      </p:pic>
      <p:pic>
        <p:nvPicPr>
          <p:cNvPr id="5" name="图片 4"/>
          <p:cNvPicPr>
            <a:picLocks noChangeAspect="1"/>
          </p:cNvPicPr>
          <p:nvPr/>
        </p:nvPicPr>
        <p:blipFill>
          <a:blip r:embed="rId3"/>
          <a:stretch>
            <a:fillRect/>
          </a:stretch>
        </p:blipFill>
        <p:spPr>
          <a:xfrm>
            <a:off x="6797840" y="2034356"/>
            <a:ext cx="4030579" cy="3646116"/>
          </a:xfrm>
          <a:prstGeom prst="rect">
            <a:avLst/>
          </a:prstGeom>
        </p:spPr>
      </p:pic>
      <p:sp>
        <p:nvSpPr>
          <p:cNvPr id="6" name="文本框 5"/>
          <p:cNvSpPr txBox="1"/>
          <p:nvPr/>
        </p:nvSpPr>
        <p:spPr>
          <a:xfrm>
            <a:off x="554477" y="5869094"/>
            <a:ext cx="5341527" cy="369332"/>
          </a:xfrm>
          <a:prstGeom prst="rect">
            <a:avLst/>
          </a:prstGeom>
          <a:noFill/>
        </p:spPr>
        <p:txBody>
          <a:bodyPr wrap="none" rtlCol="0">
            <a:spAutoFit/>
          </a:bodyPr>
          <a:lstStyle/>
          <a:p>
            <a:r>
              <a:rPr lang="zh-CN" altLang="en-US" dirty="0" smtClean="0"/>
              <a:t>数据：</a:t>
            </a:r>
            <a:r>
              <a:rPr lang="en-US" altLang="zh-CN" dirty="0" smtClean="0"/>
              <a:t>Arthritis</a:t>
            </a:r>
            <a:r>
              <a:rPr lang="zh-CN" altLang="en-US" dirty="0" smtClean="0"/>
              <a:t>类风湿性关节炎治疗方式和治疗效果</a:t>
            </a:r>
            <a:endParaRPr lang="zh-CN" altLang="en-US" dirty="0"/>
          </a:p>
        </p:txBody>
      </p:sp>
      <p:sp>
        <p:nvSpPr>
          <p:cNvPr id="7" name="文本框 6"/>
          <p:cNvSpPr txBox="1"/>
          <p:nvPr/>
        </p:nvSpPr>
        <p:spPr>
          <a:xfrm>
            <a:off x="6455923" y="5869094"/>
            <a:ext cx="5381923" cy="369332"/>
          </a:xfrm>
          <a:prstGeom prst="rect">
            <a:avLst/>
          </a:prstGeom>
          <a:noFill/>
        </p:spPr>
        <p:txBody>
          <a:bodyPr wrap="none" rtlCol="0">
            <a:spAutoFit/>
          </a:bodyPr>
          <a:lstStyle/>
          <a:p>
            <a:r>
              <a:rPr lang="zh-CN" altLang="en-US" dirty="0" smtClean="0"/>
              <a:t>数据：</a:t>
            </a:r>
            <a:r>
              <a:rPr lang="en-US" altLang="zh-CN" dirty="0" err="1" smtClean="0"/>
              <a:t>chrolesterol</a:t>
            </a:r>
            <a:r>
              <a:rPr lang="zh-CN" altLang="en-US" dirty="0" smtClean="0"/>
              <a:t>用药方式对病人药效带来的差别</a:t>
            </a:r>
            <a:endParaRPr lang="zh-CN" altLang="en-US" dirty="0"/>
          </a:p>
        </p:txBody>
      </p:sp>
    </p:spTree>
    <p:extLst>
      <p:ext uri="{BB962C8B-B14F-4D97-AF65-F5344CB8AC3E}">
        <p14:creationId xmlns:p14="http://schemas.microsoft.com/office/powerpoint/2010/main" val="174502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30356" y="739302"/>
            <a:ext cx="9025323" cy="998058"/>
          </a:xfrm>
        </p:spPr>
        <p:txBody>
          <a:bodyPr>
            <a:normAutofit/>
          </a:bodyPr>
          <a:lstStyle/>
          <a:p>
            <a:endParaRPr lang="zh-CN" altLang="en-US" sz="2800" dirty="0"/>
          </a:p>
        </p:txBody>
      </p:sp>
      <p:sp>
        <p:nvSpPr>
          <p:cNvPr id="3" name="内容占位符 2"/>
          <p:cNvSpPr>
            <a:spLocks noGrp="1"/>
          </p:cNvSpPr>
          <p:nvPr>
            <p:ph idx="1"/>
          </p:nvPr>
        </p:nvSpPr>
        <p:spPr>
          <a:xfrm>
            <a:off x="2130356" y="1845734"/>
            <a:ext cx="9025323" cy="4023360"/>
          </a:xfrm>
        </p:spPr>
        <p:txBody>
          <a:bodyPr/>
          <a:lstStyle/>
          <a:p>
            <a:r>
              <a:rPr lang="zh-CN" altLang="en-US" dirty="0" smtClean="0"/>
              <a:t>数据的基本特征</a:t>
            </a:r>
            <a:endParaRPr lang="en-US" altLang="zh-CN" dirty="0" smtClean="0"/>
          </a:p>
          <a:p>
            <a:endParaRPr lang="en-US" altLang="zh-CN" dirty="0"/>
          </a:p>
          <a:p>
            <a:endParaRPr lang="en-US" altLang="zh-CN" dirty="0" smtClean="0"/>
          </a:p>
          <a:p>
            <a:r>
              <a:rPr lang="zh-CN" altLang="en-US" dirty="0" smtClean="0"/>
              <a:t>考虑对该数据进行分组</a:t>
            </a:r>
            <a:endParaRPr lang="zh-CN" altLang="en-US" dirty="0"/>
          </a:p>
        </p:txBody>
      </p:sp>
      <p:pic>
        <p:nvPicPr>
          <p:cNvPr id="5" name="图片 4"/>
          <p:cNvPicPr>
            <a:picLocks noChangeAspect="1"/>
          </p:cNvPicPr>
          <p:nvPr/>
        </p:nvPicPr>
        <p:blipFill>
          <a:blip r:embed="rId2"/>
          <a:stretch>
            <a:fillRect/>
          </a:stretch>
        </p:blipFill>
        <p:spPr>
          <a:xfrm>
            <a:off x="0" y="0"/>
            <a:ext cx="1828800" cy="6691745"/>
          </a:xfrm>
          <a:prstGeom prst="rect">
            <a:avLst/>
          </a:prstGeom>
        </p:spPr>
      </p:pic>
      <p:sp>
        <p:nvSpPr>
          <p:cNvPr id="6" name="Rectangle 1"/>
          <p:cNvSpPr>
            <a:spLocks noChangeArrowheads="1"/>
          </p:cNvSpPr>
          <p:nvPr/>
        </p:nvSpPr>
        <p:spPr bwMode="auto">
          <a:xfrm>
            <a:off x="2227633" y="2327622"/>
            <a:ext cx="408124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FF"/>
                </a:solidFill>
                <a:effectLst/>
                <a:latin typeface="Lucida Console" panose="020B0609040504020204" pitchFamily="49" charset="0"/>
              </a:rPr>
              <a:t>&gt; summary(yt) </a:t>
            </a:r>
            <a:endParaRPr kumimoji="0" lang="en-US" altLang="zh-CN" sz="14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Lucida Console" panose="020B0609040504020204" pitchFamily="49" charset="0"/>
              </a:rPr>
              <a:t>Min. 1st Qu. Median Mean 3rd Qu. Max. </a:t>
            </a:r>
            <a:endParaRPr kumimoji="0" lang="en-US" altLang="zh-CN" sz="1400" b="0" i="0" u="none" strike="noStrike" cap="none" normalizeH="0" baseline="0" dirty="0" smtClean="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Lucida Console" panose="020B0609040504020204" pitchFamily="49" charset="0"/>
              </a:rPr>
              <a:t>5.454 8.638 9.746 9.882 11.016 14.654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5101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数据的分布</a:t>
            </a:r>
            <a:endParaRPr lang="zh-CN" altLang="en-US" dirty="0"/>
          </a:p>
        </p:txBody>
      </p:sp>
      <p:sp>
        <p:nvSpPr>
          <p:cNvPr id="3" name="内容占位符 2"/>
          <p:cNvSpPr>
            <a:spLocks noGrp="1"/>
          </p:cNvSpPr>
          <p:nvPr>
            <p:ph idx="1"/>
          </p:nvPr>
        </p:nvSpPr>
        <p:spPr>
          <a:xfrm>
            <a:off x="1097280" y="1845734"/>
            <a:ext cx="4905329" cy="4023360"/>
          </a:xfrm>
        </p:spPr>
        <p:txBody>
          <a:bodyPr/>
          <a:lstStyle/>
          <a:p>
            <a:r>
              <a:rPr lang="zh-CN" altLang="en-US" dirty="0" smtClean="0"/>
              <a:t>问题：如何判断收集到的对象分布特征</a:t>
            </a:r>
            <a:endParaRPr lang="en-US" altLang="zh-CN" dirty="0" smtClean="0"/>
          </a:p>
          <a:p>
            <a:r>
              <a:rPr lang="zh-CN" altLang="en-US" dirty="0" smtClean="0"/>
              <a:t>为什么 要解决这个问题：</a:t>
            </a:r>
            <a:endParaRPr lang="en-US" altLang="zh-CN" dirty="0" smtClean="0"/>
          </a:p>
          <a:p>
            <a:pPr lvl="1"/>
            <a:r>
              <a:rPr lang="zh-CN" altLang="en-US" dirty="0"/>
              <a:t>选择方法</a:t>
            </a:r>
            <a:endParaRPr lang="en-US" altLang="zh-CN" dirty="0"/>
          </a:p>
          <a:p>
            <a:pPr lvl="1"/>
            <a:r>
              <a:rPr lang="zh-CN" altLang="en-US" dirty="0"/>
              <a:t>了解数据基本特性</a:t>
            </a:r>
            <a:endParaRPr lang="en-US" altLang="zh-CN" dirty="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5933192" y="0"/>
            <a:ext cx="5455920" cy="3325125"/>
          </a:xfrm>
          <a:prstGeom prst="rect">
            <a:avLst/>
          </a:prstGeom>
        </p:spPr>
      </p:pic>
      <p:pic>
        <p:nvPicPr>
          <p:cNvPr id="6" name="图片 5"/>
          <p:cNvPicPr>
            <a:picLocks noChangeAspect="1"/>
          </p:cNvPicPr>
          <p:nvPr/>
        </p:nvPicPr>
        <p:blipFill>
          <a:blip r:embed="rId3"/>
          <a:stretch>
            <a:fillRect/>
          </a:stretch>
        </p:blipFill>
        <p:spPr>
          <a:xfrm>
            <a:off x="6126480" y="3238616"/>
            <a:ext cx="5638800" cy="3324225"/>
          </a:xfrm>
          <a:prstGeom prst="rect">
            <a:avLst/>
          </a:prstGeom>
        </p:spPr>
      </p:pic>
    </p:spTree>
    <p:extLst>
      <p:ext uri="{BB962C8B-B14F-4D97-AF65-F5344CB8AC3E}">
        <p14:creationId xmlns:p14="http://schemas.microsoft.com/office/powerpoint/2010/main" val="315133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126460" y="1060314"/>
            <a:ext cx="3977803" cy="3977803"/>
          </a:xfrm>
          <a:prstGeom prst="rect">
            <a:avLst/>
          </a:prstGeom>
        </p:spPr>
      </p:pic>
      <p:pic>
        <p:nvPicPr>
          <p:cNvPr id="14" name="图片 13"/>
          <p:cNvPicPr>
            <a:picLocks noChangeAspect="1"/>
          </p:cNvPicPr>
          <p:nvPr/>
        </p:nvPicPr>
        <p:blipFill>
          <a:blip r:embed="rId3"/>
          <a:stretch>
            <a:fillRect/>
          </a:stretch>
        </p:blipFill>
        <p:spPr>
          <a:xfrm>
            <a:off x="4104263" y="1090306"/>
            <a:ext cx="4006176" cy="4006176"/>
          </a:xfrm>
          <a:prstGeom prst="rect">
            <a:avLst/>
          </a:prstGeom>
        </p:spPr>
      </p:pic>
      <p:pic>
        <p:nvPicPr>
          <p:cNvPr id="15" name="图片 14"/>
          <p:cNvPicPr>
            <a:picLocks noChangeAspect="1"/>
          </p:cNvPicPr>
          <p:nvPr/>
        </p:nvPicPr>
        <p:blipFill>
          <a:blip r:embed="rId4"/>
          <a:stretch>
            <a:fillRect/>
          </a:stretch>
        </p:blipFill>
        <p:spPr>
          <a:xfrm>
            <a:off x="8155832" y="1060314"/>
            <a:ext cx="4036168" cy="4036168"/>
          </a:xfrm>
          <a:prstGeom prst="rect">
            <a:avLst/>
          </a:prstGeom>
        </p:spPr>
      </p:pic>
      <p:sp>
        <p:nvSpPr>
          <p:cNvPr id="2" name="右箭头 1"/>
          <p:cNvSpPr/>
          <p:nvPr/>
        </p:nvSpPr>
        <p:spPr>
          <a:xfrm>
            <a:off x="3865617" y="4295273"/>
            <a:ext cx="386505" cy="11550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右箭头 5"/>
          <p:cNvSpPr/>
          <p:nvPr/>
        </p:nvSpPr>
        <p:spPr>
          <a:xfrm>
            <a:off x="7961341" y="4295273"/>
            <a:ext cx="386505" cy="11550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文本框 2"/>
          <p:cNvSpPr txBox="1"/>
          <p:nvPr/>
        </p:nvSpPr>
        <p:spPr>
          <a:xfrm>
            <a:off x="2646948" y="5630778"/>
            <a:ext cx="7802136" cy="369332"/>
          </a:xfrm>
          <a:prstGeom prst="rect">
            <a:avLst/>
          </a:prstGeom>
          <a:noFill/>
        </p:spPr>
        <p:txBody>
          <a:bodyPr wrap="none" rtlCol="0">
            <a:spAutoFit/>
          </a:bodyPr>
          <a:lstStyle/>
          <a:p>
            <a:r>
              <a:rPr lang="zh-CN" altLang="en-US" dirty="0" smtClean="0"/>
              <a:t>随着分组标志变量的区间缩小，直方图越来越密集，分布特征也越来越清晰</a:t>
            </a:r>
            <a:endParaRPr lang="zh-CN" altLang="en-US" dirty="0"/>
          </a:p>
        </p:txBody>
      </p:sp>
    </p:spTree>
    <p:extLst>
      <p:ext uri="{BB962C8B-B14F-4D97-AF65-F5344CB8AC3E}">
        <p14:creationId xmlns:p14="http://schemas.microsoft.com/office/powerpoint/2010/main" val="152975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0" y="37062"/>
            <a:ext cx="6219601" cy="3400596"/>
          </a:xfrm>
          <a:prstGeom prst="rect">
            <a:avLst/>
          </a:prstGeom>
        </p:spPr>
      </p:pic>
      <p:pic>
        <p:nvPicPr>
          <p:cNvPr id="5" name="图片 4"/>
          <p:cNvPicPr>
            <a:picLocks noChangeAspect="1"/>
          </p:cNvPicPr>
          <p:nvPr/>
        </p:nvPicPr>
        <p:blipFill>
          <a:blip r:embed="rId4"/>
          <a:stretch>
            <a:fillRect/>
          </a:stretch>
        </p:blipFill>
        <p:spPr>
          <a:xfrm>
            <a:off x="6111948" y="37062"/>
            <a:ext cx="6057504" cy="3311968"/>
          </a:xfrm>
          <a:prstGeom prst="rect">
            <a:avLst/>
          </a:prstGeom>
        </p:spPr>
      </p:pic>
      <p:pic>
        <p:nvPicPr>
          <p:cNvPr id="6" name="图片 5"/>
          <p:cNvPicPr>
            <a:picLocks noChangeAspect="1"/>
          </p:cNvPicPr>
          <p:nvPr/>
        </p:nvPicPr>
        <p:blipFill>
          <a:blip r:embed="rId5"/>
          <a:stretch>
            <a:fillRect/>
          </a:stretch>
        </p:blipFill>
        <p:spPr>
          <a:xfrm>
            <a:off x="6111948" y="3363909"/>
            <a:ext cx="5951632" cy="3254083"/>
          </a:xfrm>
          <a:prstGeom prst="rect">
            <a:avLst/>
          </a:prstGeom>
        </p:spPr>
      </p:pic>
      <p:pic>
        <p:nvPicPr>
          <p:cNvPr id="7" name="图片 6"/>
          <p:cNvPicPr>
            <a:picLocks noChangeAspect="1"/>
          </p:cNvPicPr>
          <p:nvPr/>
        </p:nvPicPr>
        <p:blipFill>
          <a:blip r:embed="rId6"/>
          <a:stretch>
            <a:fillRect/>
          </a:stretch>
        </p:blipFill>
        <p:spPr>
          <a:xfrm>
            <a:off x="268770" y="3290653"/>
            <a:ext cx="6035140" cy="3299741"/>
          </a:xfrm>
          <a:prstGeom prst="rect">
            <a:avLst/>
          </a:prstGeom>
        </p:spPr>
      </p:pic>
      <p:sp>
        <p:nvSpPr>
          <p:cNvPr id="8" name="右箭头 7"/>
          <p:cNvSpPr/>
          <p:nvPr/>
        </p:nvSpPr>
        <p:spPr>
          <a:xfrm>
            <a:off x="5386039" y="1011981"/>
            <a:ext cx="613317" cy="12405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右箭头 8"/>
          <p:cNvSpPr/>
          <p:nvPr/>
        </p:nvSpPr>
        <p:spPr>
          <a:xfrm rot="10800000">
            <a:off x="5386039" y="4262294"/>
            <a:ext cx="613317" cy="12405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下箭头 9"/>
          <p:cNvSpPr/>
          <p:nvPr/>
        </p:nvSpPr>
        <p:spPr>
          <a:xfrm>
            <a:off x="7401190" y="3066585"/>
            <a:ext cx="1686574" cy="53198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413405721"/>
              </p:ext>
            </p:extLst>
          </p:nvPr>
        </p:nvGraphicFramePr>
        <p:xfrm>
          <a:off x="4147231" y="3065904"/>
          <a:ext cx="2609850" cy="647700"/>
        </p:xfrm>
        <a:graphic>
          <a:graphicData uri="http://schemas.openxmlformats.org/presentationml/2006/ole">
            <mc:AlternateContent xmlns:mc="http://schemas.openxmlformats.org/markup-compatibility/2006">
              <mc:Choice xmlns:v="urn:schemas-microsoft-com:vml" Requires="v">
                <p:oleObj spid="_x0000_s7228" name="Equation" r:id="rId7" imgW="1942920" imgH="482400" progId="Equation.DSMT4">
                  <p:embed/>
                </p:oleObj>
              </mc:Choice>
              <mc:Fallback>
                <p:oleObj name="Equation" r:id="rId7" imgW="1942920" imgH="482400" progId="Equation.DSMT4">
                  <p:embed/>
                  <p:pic>
                    <p:nvPicPr>
                      <p:cNvPr id="5" name="对象 4"/>
                      <p:cNvPicPr/>
                      <p:nvPr/>
                    </p:nvPicPr>
                    <p:blipFill>
                      <a:blip r:embed="rId8"/>
                      <a:stretch>
                        <a:fillRect/>
                      </a:stretch>
                    </p:blipFill>
                    <p:spPr>
                      <a:xfrm>
                        <a:off x="4147231" y="3065904"/>
                        <a:ext cx="2609850" cy="647700"/>
                      </a:xfrm>
                      <a:prstGeom prst="rect">
                        <a:avLst/>
                      </a:prstGeom>
                    </p:spPr>
                  </p:pic>
                </p:oleObj>
              </mc:Fallback>
            </mc:AlternateContent>
          </a:graphicData>
        </a:graphic>
      </p:graphicFrame>
      <p:sp>
        <p:nvSpPr>
          <p:cNvPr id="12" name="文本框 11"/>
          <p:cNvSpPr txBox="1"/>
          <p:nvPr/>
        </p:nvSpPr>
        <p:spPr>
          <a:xfrm>
            <a:off x="6532051" y="176074"/>
            <a:ext cx="1569660" cy="369332"/>
          </a:xfrm>
          <a:prstGeom prst="rect">
            <a:avLst/>
          </a:prstGeom>
          <a:noFill/>
        </p:spPr>
        <p:txBody>
          <a:bodyPr wrap="none" rtlCol="0">
            <a:spAutoFit/>
          </a:bodyPr>
          <a:lstStyle/>
          <a:p>
            <a:r>
              <a:rPr lang="zh-CN" altLang="en-US" dirty="0" smtClean="0"/>
              <a:t>频数变为频率</a:t>
            </a:r>
            <a:endParaRPr lang="zh-CN" altLang="en-US" dirty="0"/>
          </a:p>
        </p:txBody>
      </p:sp>
      <p:sp>
        <p:nvSpPr>
          <p:cNvPr id="13" name="文本框 12"/>
          <p:cNvSpPr txBox="1"/>
          <p:nvPr/>
        </p:nvSpPr>
        <p:spPr>
          <a:xfrm>
            <a:off x="9264415" y="3147912"/>
            <a:ext cx="2723823" cy="369332"/>
          </a:xfrm>
          <a:prstGeom prst="rect">
            <a:avLst/>
          </a:prstGeom>
          <a:noFill/>
        </p:spPr>
        <p:txBody>
          <a:bodyPr wrap="none" rtlCol="0">
            <a:spAutoFit/>
          </a:bodyPr>
          <a:lstStyle/>
          <a:p>
            <a:r>
              <a:rPr lang="zh-CN" altLang="en-US" dirty="0" smtClean="0"/>
              <a:t>直方图趋近于一条密度线</a:t>
            </a:r>
            <a:endParaRPr lang="zh-CN" altLang="en-US" dirty="0"/>
          </a:p>
        </p:txBody>
      </p:sp>
      <p:sp>
        <p:nvSpPr>
          <p:cNvPr id="14" name="文本框 13"/>
          <p:cNvSpPr txBox="1"/>
          <p:nvPr/>
        </p:nvSpPr>
        <p:spPr>
          <a:xfrm>
            <a:off x="149080" y="3582061"/>
            <a:ext cx="4801314" cy="369332"/>
          </a:xfrm>
          <a:prstGeom prst="rect">
            <a:avLst/>
          </a:prstGeom>
          <a:noFill/>
        </p:spPr>
        <p:txBody>
          <a:bodyPr wrap="none" rtlCol="0">
            <a:spAutoFit/>
          </a:bodyPr>
          <a:lstStyle/>
          <a:p>
            <a:r>
              <a:rPr lang="zh-CN" altLang="en-US" dirty="0" smtClean="0"/>
              <a:t>密度线完全规则时变成了正态概率密度线，即</a:t>
            </a:r>
            <a:endParaRPr lang="zh-CN" altLang="en-US" dirty="0"/>
          </a:p>
        </p:txBody>
      </p:sp>
      <p:sp>
        <p:nvSpPr>
          <p:cNvPr id="15" name="圆角矩形 14"/>
          <p:cNvSpPr/>
          <p:nvPr/>
        </p:nvSpPr>
        <p:spPr>
          <a:xfrm>
            <a:off x="6219601" y="545406"/>
            <a:ext cx="582032" cy="236063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6" name="圆角矩形 15"/>
          <p:cNvSpPr/>
          <p:nvPr/>
        </p:nvSpPr>
        <p:spPr>
          <a:xfrm>
            <a:off x="184537" y="512730"/>
            <a:ext cx="582032" cy="236063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13835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500"/>
                            </p:stCondLst>
                            <p:childTnLst>
                              <p:par>
                                <p:cTn id="22" presetID="21"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heel(1)">
                                      <p:cBhvr>
                                        <p:cTn id="24" dur="2000"/>
                                        <p:tgtEl>
                                          <p:spTgt spid="15"/>
                                        </p:tgtEl>
                                      </p:cBhvr>
                                    </p:animEffect>
                                  </p:childTnLst>
                                </p:cTn>
                              </p:par>
                            </p:childTnLst>
                          </p:cTn>
                        </p:par>
                        <p:par>
                          <p:cTn id="25" fill="hold">
                            <p:stCondLst>
                              <p:cond delay="3500"/>
                            </p:stCondLst>
                            <p:childTnLst>
                              <p:par>
                                <p:cTn id="26" presetID="21" presetClass="entr" presetSubtype="1"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heel(1)">
                                      <p:cBhvr>
                                        <p:cTn id="28" dur="2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p:bldP spid="13" grpId="0"/>
      <p:bldP spid="14" grpId="0"/>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考虑一个问题：</a:t>
            </a:r>
            <a:endParaRPr lang="en-US" altLang="zh-CN" dirty="0" smtClean="0"/>
          </a:p>
          <a:p>
            <a:pPr marL="0" indent="0">
              <a:buNone/>
            </a:pPr>
            <a:r>
              <a:rPr lang="zh-CN" altLang="en-US" dirty="0" smtClean="0"/>
              <a:t>如何知道现实中收集到的数据接近正态分布，或者距离正态分布差异有多大</a:t>
            </a:r>
            <a:endParaRPr lang="en-US" altLang="zh-CN" dirty="0" smtClean="0"/>
          </a:p>
          <a:p>
            <a:pPr marL="0" indent="0">
              <a:buNone/>
            </a:pPr>
            <a:r>
              <a:rPr lang="zh-CN" altLang="en-US" dirty="0" smtClean="0"/>
              <a:t>在数据分布特征的基础上，能否判断该数据与其他分布相近</a:t>
            </a:r>
            <a:endParaRPr lang="zh-CN" altLang="en-US" dirty="0"/>
          </a:p>
        </p:txBody>
      </p:sp>
    </p:spTree>
    <p:extLst>
      <p:ext uri="{BB962C8B-B14F-4D97-AF65-F5344CB8AC3E}">
        <p14:creationId xmlns:p14="http://schemas.microsoft.com/office/powerpoint/2010/main" val="2899578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Q-Q</a:t>
            </a:r>
            <a:r>
              <a:rPr lang="zh-CN" altLang="en-US" sz="4000" dirty="0" smtClean="0"/>
              <a:t>图检验正态性</a:t>
            </a:r>
            <a:endParaRPr lang="zh-CN" altLang="en-US" sz="4000" dirty="0"/>
          </a:p>
        </p:txBody>
      </p:sp>
      <p:sp>
        <p:nvSpPr>
          <p:cNvPr id="3" name="内容占位符 2"/>
          <p:cNvSpPr>
            <a:spLocks noGrp="1"/>
          </p:cNvSpPr>
          <p:nvPr>
            <p:ph idx="1"/>
          </p:nvPr>
        </p:nvSpPr>
        <p:spPr>
          <a:xfrm>
            <a:off x="1097280" y="1845734"/>
            <a:ext cx="10058400" cy="4610822"/>
          </a:xfrm>
        </p:spPr>
        <p:txBody>
          <a:bodyPr/>
          <a:lstStyle/>
          <a:p>
            <a:r>
              <a:rPr lang="zh-CN" altLang="en-US" dirty="0" smtClean="0"/>
              <a:t>设变量为</a:t>
            </a:r>
            <a:r>
              <a:rPr lang="en-US" altLang="zh-CN" dirty="0" smtClean="0"/>
              <a:t>y</a:t>
            </a:r>
          </a:p>
          <a:p>
            <a:endParaRPr lang="en-US" altLang="zh-CN" dirty="0"/>
          </a:p>
          <a:p>
            <a:endParaRPr lang="en-US" altLang="zh-CN" dirty="0" smtClean="0"/>
          </a:p>
          <a:p>
            <a:endParaRPr lang="en-US" altLang="zh-CN" dirty="0"/>
          </a:p>
          <a:p>
            <a:r>
              <a:rPr lang="en-US" altLang="zh-CN" dirty="0" smtClean="0"/>
              <a:t>y</a:t>
            </a:r>
            <a:r>
              <a:rPr lang="zh-CN" altLang="en-US" dirty="0" smtClean="0"/>
              <a:t>进行排序</a:t>
            </a:r>
            <a:endParaRPr lang="en-US" altLang="zh-CN" dirty="0" smtClean="0"/>
          </a:p>
          <a:p>
            <a:endParaRPr lang="en-US" altLang="zh-CN" dirty="0" smtClean="0"/>
          </a:p>
          <a:p>
            <a:r>
              <a:rPr lang="zh-CN" altLang="en-US" dirty="0" smtClean="0"/>
              <a:t>形成坐标</a:t>
            </a:r>
            <a:endParaRPr lang="en-US" altLang="zh-CN" dirty="0" smtClean="0"/>
          </a:p>
          <a:p>
            <a:endParaRPr lang="en-US" altLang="zh-CN" dirty="0"/>
          </a:p>
          <a:p>
            <a:endParaRPr lang="en-US" altLang="zh-CN" dirty="0"/>
          </a:p>
          <a:p>
            <a:pPr marL="0" indent="0">
              <a:buNone/>
            </a:pPr>
            <a:endParaRPr lang="en-US" altLang="zh-CN" dirty="0" smtClean="0"/>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79024133"/>
              </p:ext>
            </p:extLst>
          </p:nvPr>
        </p:nvGraphicFramePr>
        <p:xfrm>
          <a:off x="3160179" y="2296918"/>
          <a:ext cx="2609850" cy="647700"/>
        </p:xfrm>
        <a:graphic>
          <a:graphicData uri="http://schemas.openxmlformats.org/presentationml/2006/ole">
            <mc:AlternateContent xmlns:mc="http://schemas.openxmlformats.org/markup-compatibility/2006">
              <mc:Choice xmlns:v="urn:schemas-microsoft-com:vml" Requires="v">
                <p:oleObj spid="_x0000_s3349" name="Equation" r:id="rId3" imgW="1942920" imgH="482400" progId="Equation.DSMT4">
                  <p:embed/>
                </p:oleObj>
              </mc:Choice>
              <mc:Fallback>
                <p:oleObj name="Equation" r:id="rId3" imgW="1942920" imgH="482400" progId="Equation.DSMT4">
                  <p:embed/>
                  <p:pic>
                    <p:nvPicPr>
                      <p:cNvPr id="0" name=""/>
                      <p:cNvPicPr/>
                      <p:nvPr/>
                    </p:nvPicPr>
                    <p:blipFill>
                      <a:blip r:embed="rId4"/>
                      <a:stretch>
                        <a:fillRect/>
                      </a:stretch>
                    </p:blipFill>
                    <p:spPr>
                      <a:xfrm>
                        <a:off x="3160179" y="2296918"/>
                        <a:ext cx="2609850" cy="6477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3964503"/>
              </p:ext>
            </p:extLst>
          </p:nvPr>
        </p:nvGraphicFramePr>
        <p:xfrm>
          <a:off x="1497013" y="2427288"/>
          <a:ext cx="1257300" cy="338137"/>
        </p:xfrm>
        <a:graphic>
          <a:graphicData uri="http://schemas.openxmlformats.org/presentationml/2006/ole">
            <mc:AlternateContent xmlns:mc="http://schemas.openxmlformats.org/markup-compatibility/2006">
              <mc:Choice xmlns:v="urn:schemas-microsoft-com:vml" Requires="v">
                <p:oleObj spid="_x0000_s3350" name="Equation" r:id="rId5" imgW="850680" imgH="228600" progId="Equation.DSMT4">
                  <p:embed/>
                </p:oleObj>
              </mc:Choice>
              <mc:Fallback>
                <p:oleObj name="Equation" r:id="rId5" imgW="850680" imgH="228600" progId="Equation.DSMT4">
                  <p:embed/>
                  <p:pic>
                    <p:nvPicPr>
                      <p:cNvPr id="0" name=""/>
                      <p:cNvPicPr/>
                      <p:nvPr/>
                    </p:nvPicPr>
                    <p:blipFill>
                      <a:blip r:embed="rId6"/>
                      <a:stretch>
                        <a:fillRect/>
                      </a:stretch>
                    </p:blipFill>
                    <p:spPr>
                      <a:xfrm>
                        <a:off x="1497013" y="2427288"/>
                        <a:ext cx="1257300" cy="3381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02884947"/>
              </p:ext>
            </p:extLst>
          </p:nvPr>
        </p:nvGraphicFramePr>
        <p:xfrm>
          <a:off x="3222626" y="3636433"/>
          <a:ext cx="1906587" cy="358775"/>
        </p:xfrm>
        <a:graphic>
          <a:graphicData uri="http://schemas.openxmlformats.org/presentationml/2006/ole">
            <mc:AlternateContent xmlns:mc="http://schemas.openxmlformats.org/markup-compatibility/2006">
              <mc:Choice xmlns:v="urn:schemas-microsoft-com:vml" Requires="v">
                <p:oleObj spid="_x0000_s3351" name="Equation" r:id="rId7" imgW="1282680" imgH="241200" progId="Equation.DSMT4">
                  <p:embed/>
                </p:oleObj>
              </mc:Choice>
              <mc:Fallback>
                <p:oleObj name="Equation" r:id="rId7" imgW="1282680" imgH="241200" progId="Equation.DSMT4">
                  <p:embed/>
                  <p:pic>
                    <p:nvPicPr>
                      <p:cNvPr id="0" name=""/>
                      <p:cNvPicPr/>
                      <p:nvPr/>
                    </p:nvPicPr>
                    <p:blipFill>
                      <a:blip r:embed="rId8"/>
                      <a:stretch>
                        <a:fillRect/>
                      </a:stretch>
                    </p:blipFill>
                    <p:spPr>
                      <a:xfrm>
                        <a:off x="3222626" y="3636433"/>
                        <a:ext cx="1906587" cy="35877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40657666"/>
              </p:ext>
            </p:extLst>
          </p:nvPr>
        </p:nvGraphicFramePr>
        <p:xfrm>
          <a:off x="3222626" y="4498225"/>
          <a:ext cx="1744663" cy="574675"/>
        </p:xfrm>
        <a:graphic>
          <a:graphicData uri="http://schemas.openxmlformats.org/presentationml/2006/ole">
            <mc:AlternateContent xmlns:mc="http://schemas.openxmlformats.org/markup-compatibility/2006">
              <mc:Choice xmlns:v="urn:schemas-microsoft-com:vml" Requires="v">
                <p:oleObj spid="_x0000_s3352" name="Equation" r:id="rId9" imgW="1307880" imgH="431640" progId="Equation.DSMT4">
                  <p:embed/>
                </p:oleObj>
              </mc:Choice>
              <mc:Fallback>
                <p:oleObj name="Equation" r:id="rId9" imgW="1307880" imgH="431640" progId="Equation.DSMT4">
                  <p:embed/>
                  <p:pic>
                    <p:nvPicPr>
                      <p:cNvPr id="0" name=""/>
                      <p:cNvPicPr/>
                      <p:nvPr/>
                    </p:nvPicPr>
                    <p:blipFill>
                      <a:blip r:embed="rId10"/>
                      <a:stretch>
                        <a:fillRect/>
                      </a:stretch>
                    </p:blipFill>
                    <p:spPr>
                      <a:xfrm>
                        <a:off x="3222626" y="4498225"/>
                        <a:ext cx="1744663" cy="574675"/>
                      </a:xfrm>
                      <a:prstGeom prst="rect">
                        <a:avLst/>
                      </a:prstGeom>
                    </p:spPr>
                  </p:pic>
                </p:oleObj>
              </mc:Fallback>
            </mc:AlternateContent>
          </a:graphicData>
        </a:graphic>
      </p:graphicFrame>
    </p:spTree>
    <p:extLst>
      <p:ext uri="{BB962C8B-B14F-4D97-AF65-F5344CB8AC3E}">
        <p14:creationId xmlns:p14="http://schemas.microsoft.com/office/powerpoint/2010/main" val="4292227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Analytics">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ataAnalytics" id="{9B10FE8C-EE44-4B7A-A7F3-55C80218B6FD}" vid="{1D246E4A-214B-4D38-8C61-E8E73423A77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DataAnalytics</Template>
  <TotalTime>1080</TotalTime>
  <Words>1117</Words>
  <Application>Microsoft Office PowerPoint</Application>
  <PresentationFormat>宽屏</PresentationFormat>
  <Paragraphs>181</Paragraphs>
  <Slides>29</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44" baseType="lpstr">
      <vt:lpstr>等线</vt:lpstr>
      <vt:lpstr>华文仿宋</vt:lpstr>
      <vt:lpstr>华文楷体</vt:lpstr>
      <vt:lpstr>宋体</vt:lpstr>
      <vt:lpstr>幼圆</vt:lpstr>
      <vt:lpstr>Arial</vt:lpstr>
      <vt:lpstr>Calibri</vt:lpstr>
      <vt:lpstr>Calibri Light</vt:lpstr>
      <vt:lpstr>Lucida Console</vt:lpstr>
      <vt:lpstr>Times New Roman</vt:lpstr>
      <vt:lpstr>Wingdings</vt:lpstr>
      <vt:lpstr>DataAnalytics</vt:lpstr>
      <vt:lpstr>Equation</vt:lpstr>
      <vt:lpstr>公式</vt:lpstr>
      <vt:lpstr>MathType 6.0 Equation</vt:lpstr>
      <vt:lpstr>数据分析与处理技术           ——非参数分析 </vt:lpstr>
      <vt:lpstr>第四节 非参数检验</vt:lpstr>
      <vt:lpstr>PowerPoint 演示文稿</vt:lpstr>
      <vt:lpstr>PowerPoint 演示文稿</vt:lpstr>
      <vt:lpstr>数据的分布</vt:lpstr>
      <vt:lpstr>PowerPoint 演示文稿</vt:lpstr>
      <vt:lpstr>PowerPoint 演示文稿</vt:lpstr>
      <vt:lpstr>PowerPoint 演示文稿</vt:lpstr>
      <vt:lpstr>Q-Q图检验正态性</vt:lpstr>
      <vt:lpstr>PowerPoint 演示文稿</vt:lpstr>
      <vt:lpstr>卡方分布</vt:lpstr>
      <vt:lpstr>数据分布的偏态</vt:lpstr>
      <vt:lpstr>峰度</vt:lpstr>
      <vt:lpstr>方差分析</vt:lpstr>
      <vt:lpstr>PowerPoint 演示文稿</vt:lpstr>
      <vt:lpstr>差异性分解</vt:lpstr>
      <vt:lpstr>差异性分解</vt:lpstr>
      <vt:lpstr>方差分析的原理</vt:lpstr>
      <vt:lpstr>PowerPoint 演示文稿</vt:lpstr>
      <vt:lpstr>将组内效应和组间效应构成一个用于检验的分布形式</vt:lpstr>
      <vt:lpstr>PowerPoint 演示文稿</vt:lpstr>
      <vt:lpstr>解读数据：</vt:lpstr>
      <vt:lpstr>案例：药效发生作用了吗</vt:lpstr>
      <vt:lpstr>PowerPoint 演示文稿</vt:lpstr>
      <vt:lpstr>方差分析结果</vt:lpstr>
      <vt:lpstr>另一个数据集</vt:lpstr>
      <vt:lpstr>PowerPoint 演示文稿</vt:lpstr>
      <vt:lpstr>PowerPoint 演示文稿</vt:lpstr>
      <vt:lpstr>总结：方差分析</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92</cp:revision>
  <dcterms:created xsi:type="dcterms:W3CDTF">2017-09-07T09:09:19Z</dcterms:created>
  <dcterms:modified xsi:type="dcterms:W3CDTF">2017-10-22T13:21:10Z</dcterms:modified>
</cp:coreProperties>
</file>