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74" r:id="rId8"/>
    <p:sldId id="270" r:id="rId9"/>
    <p:sldId id="272" r:id="rId10"/>
    <p:sldId id="283" r:id="rId11"/>
    <p:sldId id="281" r:id="rId12"/>
    <p:sldId id="282" r:id="rId13"/>
    <p:sldId id="273" r:id="rId14"/>
    <p:sldId id="275" r:id="rId15"/>
    <p:sldId id="277" r:id="rId16"/>
    <p:sldId id="278" r:id="rId17"/>
    <p:sldId id="280" r:id="rId18"/>
    <p:sldId id="279" r:id="rId19"/>
    <p:sldId id="261" r:id="rId20"/>
    <p:sldId id="262" r:id="rId21"/>
    <p:sldId id="263" r:id="rId22"/>
    <p:sldId id="267" r:id="rId23"/>
    <p:sldId id="264" r:id="rId24"/>
    <p:sldId id="265" r:id="rId25"/>
    <p:sldId id="266" r:id="rId26"/>
    <p:sldId id="268" r:id="rId27"/>
    <p:sldId id="26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2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24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28551"/>
          </a:xfrm>
        </p:spPr>
        <p:txBody>
          <a:bodyPr>
            <a:normAutofit/>
          </a:bodyPr>
          <a:lstStyle>
            <a:lvl1pPr marL="0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083" y="1871372"/>
            <a:ext cx="10058400" cy="4023360"/>
          </a:xfrm>
        </p:spPr>
        <p:txBody>
          <a:bodyPr/>
          <a:lstStyle>
            <a:lvl1pPr marL="91440" indent="-9144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1pPr>
            <a:lvl2pPr marL="486918" indent="-285750">
              <a:buClr>
                <a:srgbClr val="002060"/>
              </a:buClr>
              <a:buFont typeface="Calibri" panose="020F0502020204030204" pitchFamily="34" charset="0"/>
              <a:buChar char="—"/>
              <a:defRPr/>
            </a:lvl2pPr>
            <a:lvl3pPr marL="726948" indent="-342900">
              <a:buClr>
                <a:srgbClr val="0070C0"/>
              </a:buClr>
              <a:buFont typeface="+mj-lt"/>
              <a:buAutoNum type="arabicPeriod"/>
              <a:defRPr/>
            </a:lvl3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90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0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95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950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93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10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7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B5609F-EBEC-463B-AA32-A5BE38243DB0}" type="datetimeFigureOut">
              <a:rPr lang="zh-CN" altLang="en-US" smtClean="0"/>
              <a:t>2017/10/5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EB58D2-EEF0-469E-91D9-DFB9C6E3A6F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数据分析技术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zh-CN" altLang="en-US" smtClean="0"/>
              <a:t>探索分析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管理科学与工程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物流管理系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徐宁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ifelse</a:t>
            </a:r>
            <a:r>
              <a:rPr lang="zh-CN" altLang="en-US" dirty="0" smtClean="0"/>
              <a:t>语句进行添加分组变量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9926" y="2272965"/>
            <a:ext cx="5206554" cy="38779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gender = c("M", "M", "F", "M", "F", "F")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age = c(47, 59, 21, 32, 33, 24)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income = c(55000, 88000, 32450, 76500, 123000, 45650)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staff&lt;-data.frame(gender,age,income)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staff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gender age income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M 47 55000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M 59 88000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F 21 32450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M 32 76500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F 33 123000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F 24 45650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staff$over25&lt;-ifelse(staff$age&gt;25,1,0)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staff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gender age income over25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M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55000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M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88000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F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32450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M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76500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F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123000 1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6 F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45650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6994" y="4409038"/>
            <a:ext cx="4680642" cy="28971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5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频数分析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单变量的频数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table</a:t>
            </a:r>
            <a:r>
              <a:rPr lang="zh-CN" altLang="en-US" dirty="0" smtClean="0"/>
              <a:t>返回的频数是个向量，但其属性值有名称，即分类的标尺属性值。可以转化为数据集类型直观看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将频数转变为频率</a:t>
            </a:r>
            <a:endParaRPr lang="zh-CN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61733" y="2156654"/>
            <a:ext cx="232435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a&lt;-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table(Arthritis$Sex)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59 25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61733" y="3883052"/>
            <a:ext cx="176650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as.data.frame(a)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Var1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Freq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Female 59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25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61733" y="5247878"/>
            <a:ext cx="1766509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prop.table(a)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Female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Male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0.702381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0.297619 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6031" y="4774429"/>
            <a:ext cx="261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注意：数据集</a:t>
            </a:r>
            <a:r>
              <a:rPr lang="en-US" altLang="zh-CN" dirty="0" err="1" smtClean="0"/>
              <a:t>Arthristis</a:t>
            </a:r>
            <a:r>
              <a:rPr lang="zh-CN" altLang="en-US" dirty="0" smtClean="0"/>
              <a:t>包含在</a:t>
            </a:r>
            <a:r>
              <a:rPr lang="en-US" altLang="zh-CN" dirty="0" err="1" smtClean="0"/>
              <a:t>vcd</a:t>
            </a:r>
            <a:r>
              <a:rPr lang="zh-CN" altLang="en-US" dirty="0" smtClean="0"/>
              <a:t>包中，前置关联包是</a:t>
            </a:r>
            <a:r>
              <a:rPr lang="en-US" altLang="zh-CN" dirty="0" smtClean="0"/>
              <a:t>grid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39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二维联列表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以一个新的数据集</a:t>
            </a:r>
            <a:r>
              <a:rPr lang="en-US" altLang="zh-CN" dirty="0" smtClean="0"/>
              <a:t>Arthritis</a:t>
            </a:r>
            <a:r>
              <a:rPr lang="zh-CN" altLang="en-US" dirty="0" smtClean="0"/>
              <a:t>为例，对一个变量分组计算频数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当对两个变量同时做分组计算频数时，便形成二维联列表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91" y="3586445"/>
            <a:ext cx="3581400" cy="771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191" y="2443159"/>
            <a:ext cx="190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7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标准化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标准化主要使用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函数进行处理，标准化后的数据均值为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，标准差为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若改变标准差和均值，可以在</a:t>
            </a:r>
            <a:r>
              <a:rPr lang="en-US" altLang="zh-CN" dirty="0" smtClean="0"/>
              <a:t>scale</a:t>
            </a:r>
            <a:r>
              <a:rPr lang="zh-CN" altLang="en-US" dirty="0" smtClean="0"/>
              <a:t>基础上加上系数，如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38" y="2331856"/>
            <a:ext cx="2028825" cy="1724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38" y="4531700"/>
            <a:ext cx="2266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数据处理</a:t>
            </a:r>
            <a:r>
              <a:rPr lang="en-US" altLang="zh-CN" dirty="0" err="1" smtClean="0"/>
              <a:t>package:dplyr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dplyr</a:t>
            </a:r>
            <a:r>
              <a:rPr lang="zh-CN" altLang="en-US" dirty="0" smtClean="0"/>
              <a:t>包是</a:t>
            </a:r>
            <a:r>
              <a:rPr lang="en-US" altLang="zh-CN" dirty="0" smtClean="0"/>
              <a:t>R</a:t>
            </a:r>
            <a:r>
              <a:rPr lang="zh-CN" altLang="en-US" dirty="0" smtClean="0"/>
              <a:t>语言中最常用的工具包之一，其基本思路是以数据集为操作单位进行预处理，包括：</a:t>
            </a:r>
            <a:endParaRPr lang="en-US" altLang="zh-CN" dirty="0" smtClean="0"/>
          </a:p>
          <a:p>
            <a:r>
              <a:rPr lang="zh-CN" altLang="en-US" dirty="0" smtClean="0"/>
              <a:t>筛选</a:t>
            </a:r>
            <a:endParaRPr lang="en-US" altLang="zh-CN" dirty="0" smtClean="0"/>
          </a:p>
          <a:p>
            <a:r>
              <a:rPr lang="zh-CN" altLang="en-US" dirty="0" smtClean="0"/>
              <a:t>融合</a:t>
            </a:r>
            <a:endParaRPr lang="en-US" altLang="zh-CN" dirty="0" smtClean="0"/>
          </a:p>
          <a:p>
            <a:r>
              <a:rPr lang="zh-CN" altLang="en-US" dirty="0" smtClean="0"/>
              <a:t>分组及分组统计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以下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中的函数都是以数据集为操作单位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66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dplyr</a:t>
            </a:r>
            <a:r>
              <a:rPr lang="en-US" altLang="zh-CN" dirty="0" smtClean="0"/>
              <a:t>:: </a:t>
            </a:r>
            <a:r>
              <a:rPr lang="zh-CN" altLang="en-US" dirty="0" smtClean="0"/>
              <a:t>纵向横向操作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083" y="1817914"/>
            <a:ext cx="10058400" cy="4076818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有些函数与基础包</a:t>
            </a:r>
            <a:r>
              <a:rPr lang="en-US" altLang="zh-CN" dirty="0" smtClean="0"/>
              <a:t>base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stats</a:t>
            </a:r>
            <a:r>
              <a:rPr lang="zh-CN" altLang="en-US" dirty="0" smtClean="0"/>
              <a:t>中的函数重名，在使用这类函数时需要额外指出函数来自哪个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。如</a:t>
            </a:r>
            <a:r>
              <a:rPr lang="en-US" altLang="zh-CN" dirty="0" err="1" smtClean="0"/>
              <a:t>flter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函数在 使用时需要写明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与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需要用到双冒号</a:t>
            </a:r>
            <a:r>
              <a:rPr lang="en-US" altLang="zh-CN" dirty="0" smtClean="0"/>
              <a:t>::</a:t>
            </a:r>
            <a:r>
              <a:rPr lang="zh-CN" altLang="en-US" dirty="0" smtClean="0"/>
              <a:t>指明包的出处，不重名函数的则可用也可省</a:t>
            </a:r>
            <a:endParaRPr lang="en-US" altLang="zh-CN" dirty="0" smtClean="0"/>
          </a:p>
          <a:p>
            <a:r>
              <a:rPr lang="zh-CN" altLang="en-US" dirty="0" smtClean="0"/>
              <a:t>数据集排序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中的对象排序，排序的变量依次为</a:t>
            </a:r>
            <a:r>
              <a:rPr lang="en-US" altLang="zh-CN" dirty="0" err="1" smtClean="0"/>
              <a:t>mpg,cyl,disp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变量名上加上</a:t>
            </a:r>
            <a:r>
              <a:rPr lang="en-US" altLang="zh-CN" dirty="0" err="1" smtClean="0"/>
              <a:t>desc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则倒序排列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该函数类似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的效果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3763990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arrange(mtcars,mpg,cyl,disp)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4083" y="2541801"/>
            <a:ext cx="278922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dplyr::filter(mtcars,mpg&gt;20)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4083" y="4644695"/>
            <a:ext cx="3347070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arrange(mtcars,desc(mpg),cyl,disp)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选择列（变量</a:t>
            </a:r>
            <a:r>
              <a:rPr lang="en-US" altLang="zh-CN" dirty="0" smtClean="0"/>
              <a:t>or</a:t>
            </a:r>
            <a:r>
              <a:rPr lang="zh-CN" altLang="en-US" dirty="0" smtClean="0"/>
              <a:t>属性）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在数据集</a:t>
            </a:r>
            <a:r>
              <a:rPr lang="en-US" altLang="zh-CN" dirty="0" err="1" smtClean="0"/>
              <a:t>mtcars</a:t>
            </a:r>
            <a:r>
              <a:rPr lang="zh-CN" altLang="en-US" dirty="0" smtClean="0"/>
              <a:t>中选择</a:t>
            </a:r>
            <a:r>
              <a:rPr lang="en-US" altLang="zh-CN" dirty="0" err="1" smtClean="0"/>
              <a:t>mpg,disp,wt</a:t>
            </a:r>
            <a:r>
              <a:rPr lang="zh-CN" altLang="en-US" dirty="0" smtClean="0"/>
              <a:t>三列数据出来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#</a:t>
            </a:r>
            <a:r>
              <a:rPr lang="zh-CN" altLang="en-US" dirty="0" smtClean="0"/>
              <a:t>属性名可以直接当数字用，连续取出</a:t>
            </a:r>
            <a:r>
              <a:rPr lang="en-US" altLang="zh-CN" dirty="0" smtClean="0"/>
              <a:t>mpg</a:t>
            </a:r>
            <a:r>
              <a:rPr lang="zh-CN" altLang="en-US" dirty="0" smtClean="0"/>
              <a:t>到</a:t>
            </a:r>
            <a:r>
              <a:rPr lang="en-US" altLang="zh-CN" dirty="0" err="1" smtClean="0"/>
              <a:t>wt</a:t>
            </a:r>
            <a:r>
              <a:rPr lang="zh-CN" altLang="en-US" dirty="0" smtClean="0"/>
              <a:t>之间的所有列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与矩阵调用同样原理，既然可以选择性取出，就同样可以选择性去掉</a:t>
            </a:r>
            <a:endParaRPr lang="en-US" altLang="zh-CN" dirty="0" smtClean="0"/>
          </a:p>
          <a:p>
            <a:r>
              <a:rPr lang="zh-CN" altLang="en-US" dirty="0" smtClean="0"/>
              <a:t>属性运算与融合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	#</a:t>
            </a:r>
            <a:r>
              <a:rPr lang="zh-CN" altLang="en-US" dirty="0" smtClean="0"/>
              <a:t>可以想像成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中两个列的加减乘除生成一个新列，注意在函数（）中不要使用赋值符号</a:t>
            </a:r>
            <a:r>
              <a:rPr lang="en-US" altLang="zh-CN" dirty="0" smtClean="0"/>
              <a:t>&lt;-</a:t>
            </a:r>
            <a:r>
              <a:rPr lang="zh-CN" altLang="en-US" dirty="0" smtClean="0"/>
              <a:t>，而一律使用等号。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基础包中存在等效函数</a:t>
            </a:r>
            <a:r>
              <a:rPr lang="en-US" altLang="zh-CN" dirty="0" smtClean="0"/>
              <a:t>transform()</a:t>
            </a:r>
          </a:p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54083" y="2428669"/>
            <a:ext cx="2603277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select(mtcars,mpg,disp,wt)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54083" y="2869553"/>
            <a:ext cx="2138406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select(mtcars,mpg:wt)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4083" y="4190165"/>
            <a:ext cx="3997889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mutate(mtcars,new1=disp/mpg,new2=drat+wt)</a:t>
            </a:r>
            <a:endParaRPr kumimoji="0" lang="zh-CN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423" y="1871372"/>
            <a:ext cx="7785979" cy="4023360"/>
          </a:xfrm>
        </p:spPr>
        <p:txBody>
          <a:bodyPr/>
          <a:lstStyle/>
          <a:p>
            <a:r>
              <a:rPr lang="en-US" altLang="zh-CN" dirty="0" err="1" smtClean="0"/>
              <a:t>dplyr</a:t>
            </a:r>
            <a:r>
              <a:rPr lang="zh-CN" altLang="en-US" dirty="0" smtClean="0"/>
              <a:t>包拥有强大的数据分组操作能力，仍然以数据集为操作对象，通过在数据集上加入分组标识为后续操作提供分组依据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首先用</a:t>
            </a:r>
            <a:r>
              <a:rPr lang="en-US" altLang="zh-CN" dirty="0" err="1" smtClean="0"/>
              <a:t>group_by</a:t>
            </a:r>
            <a:r>
              <a:rPr lang="zh-CN" altLang="en-US" dirty="0" smtClean="0"/>
              <a:t>函数创建一个依据</a:t>
            </a:r>
            <a:r>
              <a:rPr lang="en-US" altLang="zh-CN" dirty="0" smtClean="0"/>
              <a:t>Improved</a:t>
            </a:r>
            <a:r>
              <a:rPr lang="zh-CN" altLang="en-US" dirty="0" smtClean="0"/>
              <a:t>变量值分开的带分组变量，存入</a:t>
            </a:r>
            <a:r>
              <a:rPr lang="en-US" altLang="zh-CN" dirty="0" smtClean="0"/>
              <a:t>g0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然后利用汇总命令</a:t>
            </a:r>
            <a:r>
              <a:rPr lang="en-US" altLang="zh-CN" dirty="0" err="1" smtClean="0"/>
              <a:t>summarise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g0</a:t>
            </a:r>
            <a:r>
              <a:rPr lang="zh-CN" altLang="en-US" dirty="0" smtClean="0"/>
              <a:t>基础上创建分组汇总，按组给出两个变量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mean_age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n()</a:t>
            </a:r>
            <a:r>
              <a:rPr lang="zh-CN" altLang="en-US" dirty="0" smtClean="0"/>
              <a:t>是一个存在于</a:t>
            </a:r>
            <a:r>
              <a:rPr lang="en-US" altLang="zh-CN" dirty="0" err="1" smtClean="0"/>
              <a:t>dplyr</a:t>
            </a:r>
            <a:r>
              <a:rPr lang="zh-CN" altLang="en-US" dirty="0" smtClean="0"/>
              <a:t>包函数中的功能函数，意思是组内对象个数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6" y="2589524"/>
            <a:ext cx="3429000" cy="11620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4846" y="5802399"/>
            <a:ext cx="4463358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barplot(test$count,names.arg = test$Improved)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402" y="3883052"/>
            <a:ext cx="3843018" cy="27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数据集的通道符号</a:t>
            </a:r>
            <a:r>
              <a:rPr lang="en-US" altLang="zh-CN" dirty="0" smtClean="0"/>
              <a:t>%&gt;%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数据集操作的函数中，第一个参数都是数据集，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通道符号可以使得后续代码中省去第一个参数，简化代码复杂程度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以上代码中第一行制定了要对数据集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操作，</a:t>
            </a:r>
            <a:r>
              <a:rPr lang="en-US" altLang="zh-CN" dirty="0" smtClean="0"/>
              <a:t>%&gt;%</a:t>
            </a:r>
            <a:r>
              <a:rPr lang="zh-CN" altLang="en-US" dirty="0" smtClean="0"/>
              <a:t>将该</a:t>
            </a:r>
            <a:r>
              <a:rPr lang="en-US" altLang="zh-CN" dirty="0" smtClean="0"/>
              <a:t>iris</a:t>
            </a:r>
            <a:r>
              <a:rPr lang="zh-CN" altLang="en-US" dirty="0" smtClean="0"/>
              <a:t>传递到了后续函数第一个参数中，因此我们不必再重复写入</a:t>
            </a:r>
            <a:r>
              <a:rPr lang="en-US" altLang="zh-CN" dirty="0" smtClean="0"/>
              <a:t>iris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4514" y="2700440"/>
            <a:ext cx="353301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iris 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group_by(Species)%&gt;%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summarise(avg=mean(Sepal.Width))%&gt;%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+ arrange(avg)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11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数据可视化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基础作图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条形图</a:t>
            </a:r>
            <a:endParaRPr lang="en-US" altLang="zh-CN" dirty="0" smtClean="0"/>
          </a:p>
          <a:p>
            <a:r>
              <a:rPr lang="zh-CN" altLang="en-US" dirty="0"/>
              <a:t>直方图</a:t>
            </a:r>
          </a:p>
          <a:p>
            <a:r>
              <a:rPr lang="zh-CN" altLang="en-US" dirty="0" smtClean="0"/>
              <a:t>饼图</a:t>
            </a:r>
            <a:endParaRPr lang="en-US" altLang="zh-CN" dirty="0" smtClean="0"/>
          </a:p>
          <a:p>
            <a:r>
              <a:rPr lang="zh-CN" altLang="en-US" dirty="0" smtClean="0"/>
              <a:t>箱型图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860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掌握线性回归操作方法</a:t>
            </a:r>
            <a:endParaRPr lang="en-US" altLang="zh-CN" dirty="0" smtClean="0"/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logistic</a:t>
            </a:r>
            <a:r>
              <a:rPr lang="zh-CN" altLang="en-US" dirty="0" smtClean="0"/>
              <a:t>回归操作方法</a:t>
            </a:r>
            <a:endParaRPr lang="en-US" altLang="zh-CN" dirty="0" smtClean="0"/>
          </a:p>
          <a:p>
            <a:r>
              <a:rPr lang="zh-CN" altLang="en-US" dirty="0" smtClean="0"/>
              <a:t>完成回归操作案例的练习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 </a:t>
            </a:r>
            <a:r>
              <a:rPr lang="zh-CN" altLang="en-US" dirty="0"/>
              <a:t>数据可视化</a:t>
            </a:r>
            <a:r>
              <a:rPr lang="en-US" altLang="zh-CN" dirty="0"/>
              <a:t>-</a:t>
            </a:r>
            <a:r>
              <a:rPr lang="zh-CN" altLang="en-US" dirty="0"/>
              <a:t>基础</a:t>
            </a:r>
            <a:r>
              <a:rPr lang="zh-CN" altLang="en-US" dirty="0" smtClean="0"/>
              <a:t>作图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细讲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</a:t>
            </a:r>
            <a:endParaRPr lang="en-US" altLang="zh-CN" dirty="0" smtClean="0"/>
          </a:p>
          <a:p>
            <a:r>
              <a:rPr lang="en-US" altLang="zh-CN" dirty="0" smtClean="0"/>
              <a:t>help(“plot”) # </a:t>
            </a:r>
            <a:r>
              <a:rPr lang="zh-CN" altLang="en-US" dirty="0" smtClean="0"/>
              <a:t>查看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的帮助文档</a:t>
            </a:r>
            <a:endParaRPr lang="en-US" altLang="zh-CN" dirty="0" smtClean="0"/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是一般通用型的画图命令，它可以做出大多数基础类型的数据分析图</a:t>
            </a:r>
            <a:endParaRPr lang="en-US" altLang="zh-CN" dirty="0" smtClean="0"/>
          </a:p>
          <a:p>
            <a:r>
              <a:rPr lang="zh-CN" altLang="en-US" dirty="0" smtClean="0"/>
              <a:t>在做同一个图片时只能出现一个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</a:t>
            </a:r>
            <a:r>
              <a:rPr lang="zh-CN" altLang="en-US" dirty="0" smtClean="0"/>
              <a:t>的参数与大多数画图命令的参数格式是相近甚至相同的，因此详细掌握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参数可以帮助你迅速学会几乎所有类型画图方法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37063"/>
            <a:ext cx="10058400" cy="61331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内置参数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plot(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,……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除变量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是必要输入参数以外，后边的参数均可以省略（即采用默认参数）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主要参数有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type </a:t>
            </a:r>
            <a:r>
              <a:rPr lang="zh-CN" altLang="en-US" dirty="0" smtClean="0"/>
              <a:t>点线类型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“p” </a:t>
            </a:r>
            <a:r>
              <a:rPr lang="zh-CN" altLang="en-US" dirty="0"/>
              <a:t> </a:t>
            </a:r>
            <a:r>
              <a:rPr lang="en-US" altLang="zh-CN" dirty="0" smtClean="0"/>
              <a:t>for points</a:t>
            </a:r>
          </a:p>
          <a:p>
            <a:pPr lvl="1"/>
            <a:r>
              <a:rPr lang="en-US" altLang="zh-CN" dirty="0" smtClean="0"/>
              <a:t>“l” for lines</a:t>
            </a:r>
          </a:p>
          <a:p>
            <a:pPr lvl="1"/>
            <a:r>
              <a:rPr lang="en-US" altLang="zh-CN" dirty="0" smtClean="0"/>
              <a:t>“b” for both</a:t>
            </a:r>
          </a:p>
          <a:p>
            <a:pPr lvl="1"/>
            <a:r>
              <a:rPr lang="en-US" altLang="zh-CN" dirty="0" smtClean="0"/>
              <a:t>“c” for the lines part alone of “b”</a:t>
            </a:r>
          </a:p>
          <a:p>
            <a:pPr lvl="1"/>
            <a:r>
              <a:rPr lang="en-US" altLang="zh-CN" dirty="0" smtClean="0"/>
              <a:t>“h” for ‘histogram’ like vertical lines</a:t>
            </a:r>
          </a:p>
          <a:p>
            <a:pPr lvl="1"/>
            <a:r>
              <a:rPr lang="en-US" altLang="zh-CN" dirty="0" smtClean="0"/>
              <a:t>“s” or “S” for stair steps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25758" y="3300095"/>
            <a:ext cx="267522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main:</a:t>
            </a:r>
            <a:r>
              <a:rPr lang="zh-CN" altLang="en-US" dirty="0" smtClean="0"/>
              <a:t>全局标题</a:t>
            </a:r>
            <a:endParaRPr lang="en-US" altLang="zh-CN" dirty="0" smtClean="0"/>
          </a:p>
          <a:p>
            <a:r>
              <a:rPr lang="en-US" altLang="zh-CN" dirty="0" smtClean="0"/>
              <a:t>sub:</a:t>
            </a:r>
            <a:r>
              <a:rPr lang="zh-CN" altLang="en-US" dirty="0" smtClean="0"/>
              <a:t>次级标题</a:t>
            </a:r>
            <a:endParaRPr lang="en-US" altLang="zh-CN" dirty="0" smtClean="0"/>
          </a:p>
          <a:p>
            <a:r>
              <a:rPr lang="en-US" altLang="zh-CN" dirty="0" smtClean="0"/>
              <a:t>axis:</a:t>
            </a:r>
            <a:r>
              <a:rPr lang="zh-CN" altLang="en-US" dirty="0" smtClean="0"/>
              <a:t>设置坐标轴刻度范围</a:t>
            </a:r>
            <a:endParaRPr lang="en-US" altLang="zh-CN" dirty="0" smtClean="0"/>
          </a:p>
          <a:p>
            <a:r>
              <a:rPr lang="en-US" altLang="zh-CN" dirty="0" err="1" smtClean="0"/>
              <a:t>xlab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x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err="1" smtClean="0"/>
              <a:t>ylab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r>
              <a:rPr lang="en-US" altLang="zh-CN" dirty="0" smtClean="0"/>
              <a:t>legend:</a:t>
            </a:r>
            <a:r>
              <a:rPr lang="zh-CN" altLang="en-US" dirty="0" smtClean="0"/>
              <a:t>图例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6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文本参数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</a:t>
            </a:r>
            <a:endParaRPr lang="en-US" altLang="zh-CN" dirty="0" smtClean="0"/>
          </a:p>
          <a:p>
            <a:pPr lvl="1"/>
            <a:r>
              <a:rPr lang="zh-CN" altLang="en-US" dirty="0"/>
              <a:t>下</a:t>
            </a:r>
            <a:r>
              <a:rPr lang="zh-CN" altLang="en-US" dirty="0" smtClean="0"/>
              <a:t>图中使用了专门给当前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图片添加标题的命令，与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内部参数一致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其中涉及参数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main </a:t>
            </a:r>
            <a:r>
              <a:rPr lang="zh-CN" altLang="en-US" dirty="0" smtClean="0"/>
              <a:t>图片标题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sub </a:t>
            </a:r>
            <a:r>
              <a:rPr lang="zh-CN" altLang="en-US" dirty="0" smtClean="0"/>
              <a:t>图片副标题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en-US" altLang="zh-CN" dirty="0" smtClean="0"/>
              <a:t> x</a:t>
            </a:r>
            <a:r>
              <a:rPr lang="zh-CN" altLang="en-US" dirty="0" smtClean="0"/>
              <a:t>轴和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轴标题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col.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main sub </a:t>
            </a:r>
            <a:r>
              <a:rPr lang="en-US" altLang="zh-CN" dirty="0" err="1" smtClean="0"/>
              <a:t>xlab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ylab</a:t>
            </a:r>
            <a:r>
              <a:rPr lang="zh-CN" altLang="en-US" dirty="0" smtClean="0"/>
              <a:t>等配置颜色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以上参数都可以合并在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命令当中进行</a:t>
            </a:r>
            <a:endParaRPr lang="zh-CN" alt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06135" y="4492757"/>
            <a:ext cx="5680432" cy="95735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&gt;title(main=“main title”, sub=“sub-title”,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label of x”,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=“this is y label”, 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col.main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=“green”,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col.sub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=“red”,</a:t>
            </a:r>
            <a:r>
              <a:rPr lang="en-US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col.lab</a:t>
            </a: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=“blue”)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endParaRPr lang="en-US" sz="1400" dirty="0">
              <a:solidFill>
                <a:srgbClr val="0000FF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98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设置坐标轴范围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0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1078173"/>
            <a:ext cx="10058400" cy="60459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图形参数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 : </a:t>
            </a:r>
            <a:r>
              <a:rPr lang="zh-CN" altLang="en-US" dirty="0" smtClean="0"/>
              <a:t>设置或查看图形参数</a:t>
            </a:r>
            <a:endParaRPr lang="en-US" altLang="zh-CN" dirty="0" smtClean="0"/>
          </a:p>
          <a:p>
            <a:r>
              <a:rPr lang="en-US" altLang="zh-CN" dirty="0" smtClean="0"/>
              <a:t>help(“par”) </a:t>
            </a:r>
            <a:r>
              <a:rPr lang="zh-CN" altLang="en-US" dirty="0" smtClean="0"/>
              <a:t>参看</a:t>
            </a:r>
            <a:r>
              <a:rPr lang="en-US" altLang="zh-CN" dirty="0" smtClean="0"/>
              <a:t>par</a:t>
            </a:r>
            <a:r>
              <a:rPr lang="zh-CN" altLang="en-US" dirty="0" smtClean="0"/>
              <a:t>的说明文档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dev.new</a:t>
            </a:r>
            <a:r>
              <a:rPr lang="en-US" altLang="zh-CN" dirty="0" smtClean="0"/>
              <a:t>() #</a:t>
            </a:r>
            <a:r>
              <a:rPr lang="zh-CN" altLang="en-US" dirty="0" smtClean="0"/>
              <a:t>创建一个新的空白画图板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par() #</a:t>
            </a:r>
            <a:r>
              <a:rPr lang="zh-CN" altLang="en-US" dirty="0" smtClean="0"/>
              <a:t>默认状态下返回当前图形参数设置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optionname</a:t>
            </a:r>
            <a:r>
              <a:rPr lang="en-US" altLang="zh-CN" dirty="0" smtClean="0"/>
              <a:t>=name,……) #</a:t>
            </a:r>
            <a:r>
              <a:rPr lang="zh-CN" altLang="en-US" dirty="0" smtClean="0"/>
              <a:t>修改图形参数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opar</a:t>
            </a:r>
            <a:r>
              <a:rPr lang="en-US" altLang="zh-CN" dirty="0" smtClean="0"/>
              <a:t>&lt;- par(</a:t>
            </a:r>
            <a:r>
              <a:rPr lang="en-US" altLang="zh-CN" dirty="0" err="1" smtClean="0"/>
              <a:t>no.readonly</a:t>
            </a:r>
            <a:r>
              <a:rPr lang="en-US" altLang="zh-CN" dirty="0" smtClean="0"/>
              <a:t>=TRUE) #</a:t>
            </a:r>
            <a:r>
              <a:rPr lang="zh-CN" altLang="en-US" dirty="0" smtClean="0"/>
              <a:t>生成可修改的图形参数，并保存在变量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当中，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par(</a:t>
            </a:r>
            <a:r>
              <a:rPr lang="en-US" altLang="zh-CN" dirty="0" err="1" smtClean="0"/>
              <a:t>opar</a:t>
            </a:r>
            <a:r>
              <a:rPr lang="en-US" altLang="zh-CN" dirty="0" smtClean="0"/>
              <a:t>) #</a:t>
            </a:r>
            <a:r>
              <a:rPr lang="zh-CN" altLang="en-US" dirty="0" smtClean="0"/>
              <a:t>恢复存储在变量</a:t>
            </a:r>
            <a:r>
              <a:rPr lang="en-US" altLang="zh-CN" dirty="0" err="1" smtClean="0"/>
              <a:t>opar</a:t>
            </a:r>
            <a:r>
              <a:rPr lang="zh-CN" altLang="en-US" dirty="0" smtClean="0"/>
              <a:t>中的参数设置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15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界面参数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1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代码分析</a:t>
            </a:r>
            <a:r>
              <a:rPr lang="en-US" altLang="zh-CN" sz="3200" dirty="0" smtClean="0"/>
              <a:t>-par</a:t>
            </a:r>
            <a:r>
              <a:rPr lang="zh-CN" altLang="en-US" sz="3200" dirty="0" smtClean="0"/>
              <a:t>设置界面分割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48" y="2030567"/>
            <a:ext cx="5457825" cy="3743325"/>
          </a:xfr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46049" y="1939128"/>
            <a:ext cx="5680432" cy="4295769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12700" dir="2700000" algn="ctr" rotWithShape="0">
                    <a:schemeClr val="hlink">
                      <a:gamma/>
                      <a:shade val="60000"/>
                      <a:invGamma/>
                      <a:alpha val="75000"/>
                    </a:schemeClr>
                  </a:outerShdw>
                </a:effectLst>
              </a14:hiddenEffects>
            </a:ext>
          </a:extLst>
        </p:spPr>
        <p:txBody>
          <a:bodyPr wrap="square" tIns="90000" bIns="900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&gt;par(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mfrow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=c(2,2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="Colored histogram with 12 bins")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freq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=FALSE,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main="Histogram, rug plot ,density curve")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&gt;rug(jitter(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&gt;lines(density(</a:t>
            </a:r>
            <a:r>
              <a:rPr lang="en-US" sz="1400" dirty="0" err="1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),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mtcars$mpg</a:t>
            </a:r>
            <a:endParaRPr lang="en-US" sz="1400" dirty="0">
              <a:solidFill>
                <a:srgbClr val="0070C0"/>
              </a:solidFill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hist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(x, breaks=12, col="red",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xlab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="Miles Per Gallon", main="Histogram with normal curve and box")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seq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(min(x), max(x), length=40)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dnorm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mean=mean(x),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sd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(x))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 &lt;-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*diff(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h$mids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[1:2])*length(x)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lines(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xfit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yfit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, col="blue", </a:t>
            </a:r>
            <a:r>
              <a:rPr lang="en-US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lwd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=2)</a:t>
            </a:r>
          </a:p>
          <a:p>
            <a:pPr eaLnBrk="0" hangingPunct="0">
              <a:lnSpc>
                <a:spcPct val="120000"/>
              </a:lnSpc>
              <a:defRPr/>
            </a:pP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box()</a:t>
            </a:r>
          </a:p>
        </p:txBody>
      </p:sp>
    </p:spTree>
    <p:extLst>
      <p:ext uri="{BB962C8B-B14F-4D97-AF65-F5344CB8AC3E}">
        <p14:creationId xmlns:p14="http://schemas.microsoft.com/office/powerpoint/2010/main" val="39148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代码分析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数据可视化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4623296" cy="4023360"/>
          </a:xfrm>
        </p:spPr>
        <p:txBody>
          <a:bodyPr/>
          <a:lstStyle/>
          <a:p>
            <a:r>
              <a:rPr lang="zh-CN" altLang="en-US" dirty="0" smtClean="0"/>
              <a:t>仿照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的参数琢磨并完成右侧数据图，注意四幅图是画在同一个页面上</a:t>
            </a:r>
            <a:endParaRPr lang="en-US" altLang="zh-CN" dirty="0" smtClean="0"/>
          </a:p>
          <a:p>
            <a:r>
              <a:rPr lang="zh-CN" altLang="en-US" dirty="0" smtClean="0"/>
              <a:t>调用内置数据集</a:t>
            </a:r>
            <a:r>
              <a:rPr lang="en-US" altLang="zh-CN" dirty="0" err="1" smtClean="0"/>
              <a:t>mtcars</a:t>
            </a:r>
            <a:r>
              <a:rPr lang="en-US" altLang="zh-CN" dirty="0" smtClean="0"/>
              <a:t>,</a:t>
            </a:r>
            <a:r>
              <a:rPr lang="zh-CN" altLang="en-US" dirty="0" smtClean="0"/>
              <a:t>查看数据含义</a:t>
            </a:r>
            <a:endParaRPr lang="en-US" altLang="zh-CN" dirty="0" smtClean="0"/>
          </a:p>
          <a:p>
            <a:r>
              <a:rPr lang="zh-CN" altLang="en-US" dirty="0" smtClean="0"/>
              <a:t>对该数据集内的变量做直方图，并将页面划分为</a:t>
            </a:r>
            <a:r>
              <a:rPr lang="en-US" altLang="zh-CN" dirty="0" smtClean="0"/>
              <a:t>2X2</a:t>
            </a:r>
            <a:r>
              <a:rPr lang="zh-CN" altLang="en-US" dirty="0" smtClean="0"/>
              <a:t>的四份，每一份分别做一个图，效果如右侧所</a:t>
            </a:r>
            <a:r>
              <a:rPr lang="zh-CN" altLang="en-US" dirty="0" smtClean="0"/>
              <a:t>示</a:t>
            </a:r>
            <a:endParaRPr lang="en-US" altLang="zh-CN" dirty="0" smtClean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845734"/>
            <a:ext cx="5457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8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矩阵行列操作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列求和 </a:t>
            </a:r>
            <a:r>
              <a:rPr lang="en-US" altLang="zh-CN" dirty="0" err="1" smtClean="0"/>
              <a:t>colMeans</a:t>
            </a:r>
            <a:endParaRPr lang="en-US" altLang="zh-CN" dirty="0" smtClean="0"/>
          </a:p>
          <a:p>
            <a:r>
              <a:rPr lang="zh-CN" altLang="en-US" dirty="0" smtClean="0"/>
              <a:t>行求和</a:t>
            </a:r>
            <a:r>
              <a:rPr lang="en-US" altLang="zh-CN" dirty="0" err="1" smtClean="0"/>
              <a:t>rowMeans</a:t>
            </a:r>
            <a:endParaRPr lang="en-US" altLang="zh-CN" dirty="0" smtClean="0"/>
          </a:p>
          <a:p>
            <a:r>
              <a:rPr lang="zh-CN" altLang="en-US" dirty="0" smtClean="0"/>
              <a:t>同样适用于数据集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5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 </a:t>
            </a:r>
            <a:r>
              <a:rPr lang="en-US" altLang="zh-CN" sz="3600" dirty="0" smtClean="0"/>
              <a:t>data cleaning-</a:t>
            </a:r>
            <a:r>
              <a:rPr lang="zh-CN" altLang="en-US" sz="3600" dirty="0" smtClean="0"/>
              <a:t>常用方法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打开参数</a:t>
            </a:r>
            <a:r>
              <a:rPr lang="en-US" altLang="zh-CN" dirty="0" smtClean="0"/>
              <a:t>na.rm</a:t>
            </a:r>
            <a:r>
              <a:rPr lang="zh-CN" altLang="en-US" dirty="0" smtClean="0"/>
              <a:t>功能在运算在排除缺失值影响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删除含有缺失值的对象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监测缺失值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97280" y="2381981"/>
            <a:ext cx="1952458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an&lt;-c(1,2,NA)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sum(an,na.rm=TRUE)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3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7280" y="4707995"/>
            <a:ext cx="1952458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is.na(an)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FALSE FALSE TRUE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sum(is.na(an))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280" y="3672748"/>
            <a:ext cx="32528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mynewdata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&lt;-</a:t>
            </a:r>
            <a:r>
              <a:rPr lang="en-US" altLang="zh-CN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na.omit</a:t>
            </a:r>
            <a:r>
              <a:rPr lang="en-US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(leadership) </a:t>
            </a:r>
          </a:p>
        </p:txBody>
      </p:sp>
    </p:spTree>
    <p:extLst>
      <p:ext uri="{BB962C8B-B14F-4D97-AF65-F5344CB8AC3E}">
        <p14:creationId xmlns:p14="http://schemas.microsoft.com/office/powerpoint/2010/main" val="18188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数据清洗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其他方法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删除重复（一行数据全部一样的数据）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&lt;-unique(x)</a:t>
            </a:r>
          </a:p>
          <a:p>
            <a:r>
              <a:rPr lang="zh-CN" altLang="en-US" dirty="0" smtClean="0"/>
              <a:t>删除缺失数据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</a:t>
            </a:r>
            <a:r>
              <a:rPr lang="en-US" altLang="zh-CN" dirty="0" err="1" smtClean="0"/>
              <a:t>na.omit</a:t>
            </a:r>
            <a:r>
              <a:rPr lang="en-US" altLang="zh-CN" dirty="0" smtClean="0"/>
              <a:t>(x)</a:t>
            </a:r>
          </a:p>
          <a:p>
            <a:r>
              <a:rPr lang="zh-CN" altLang="en-US" dirty="0" smtClean="0"/>
              <a:t>清理无用空格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mydata</a:t>
            </a:r>
            <a:r>
              <a:rPr lang="en-US" altLang="zh-CN" dirty="0" smtClean="0"/>
              <a:t>&lt;-trim(x)   </a:t>
            </a:r>
            <a:r>
              <a:rPr lang="zh-CN" altLang="en-US" dirty="0" smtClean="0"/>
              <a:t>需事先载入包</a:t>
            </a:r>
            <a:r>
              <a:rPr lang="en-US" altLang="zh-CN" dirty="0" smtClean="0"/>
              <a:t>raster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50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数据操作</a:t>
            </a:r>
            <a:r>
              <a:rPr lang="en-US" altLang="zh-CN" dirty="0" smtClean="0"/>
              <a:t>-</a:t>
            </a:r>
            <a:r>
              <a:rPr lang="zh-CN" altLang="en-US" dirty="0" smtClean="0"/>
              <a:t>统计描述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峰度和偏度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包：</a:t>
            </a:r>
            <a:r>
              <a:rPr lang="en-US" altLang="zh-CN" dirty="0" smtClean="0"/>
              <a:t>moments(</a:t>
            </a:r>
            <a:r>
              <a:rPr lang="zh-CN" altLang="en-US" dirty="0" smtClean="0"/>
              <a:t>峰度没有减</a:t>
            </a:r>
            <a:r>
              <a:rPr lang="en-US" altLang="zh-CN" dirty="0" smtClean="0"/>
              <a:t>3) </a:t>
            </a:r>
            <a:r>
              <a:rPr lang="zh-CN" altLang="en-US" dirty="0" smtClean="0"/>
              <a:t>或</a:t>
            </a:r>
            <a:r>
              <a:rPr lang="en-US" altLang="zh-CN" dirty="0"/>
              <a:t> </a:t>
            </a:r>
            <a:r>
              <a:rPr lang="en-US" altLang="zh-CN" dirty="0" err="1" smtClean="0"/>
              <a:t>fBasics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偏度 </a:t>
            </a:r>
            <a:r>
              <a:rPr lang="en-US" altLang="zh-CN" dirty="0" smtClean="0"/>
              <a:t>skewness(x)</a:t>
            </a:r>
          </a:p>
          <a:p>
            <a:pPr lvl="1"/>
            <a:r>
              <a:rPr lang="zh-CN" altLang="en-US" dirty="0" smtClean="0"/>
              <a:t>峰度 </a:t>
            </a:r>
            <a:r>
              <a:rPr lang="en-US" altLang="zh-CN" dirty="0" smtClean="0"/>
              <a:t>kurtosis(x)</a:t>
            </a:r>
          </a:p>
          <a:p>
            <a:pPr lvl="1"/>
            <a:r>
              <a:rPr lang="zh-CN" altLang="en-US" dirty="0" smtClean="0"/>
              <a:t>两包都加载时的运算</a:t>
            </a:r>
            <a:endParaRPr lang="en-US" altLang="zh-CN" dirty="0" smtClean="0"/>
          </a:p>
          <a:p>
            <a:pPr marL="201168" lvl="1" indent="0">
              <a:buNone/>
            </a:pPr>
            <a:r>
              <a:rPr lang="en-US" altLang="zh-CN" dirty="0" smtClean="0"/>
              <a:t>moments</a:t>
            </a:r>
            <a:r>
              <a:rPr lang="en-US" altLang="zh-CN" smtClean="0"/>
              <a:t>::skewness(x)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8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对象索引操作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中抽样的原理：抽对象的位置序号等效于抽取对象</a:t>
            </a:r>
            <a:endParaRPr lang="en-US" altLang="zh-CN" dirty="0" smtClean="0"/>
          </a:p>
          <a:p>
            <a:r>
              <a:rPr lang="zh-CN" altLang="en-US" dirty="0" smtClean="0"/>
              <a:t>索引中的序号操作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7912" y="2841315"/>
            <a:ext cx="158056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indices&lt;-1:5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16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71163" y="2703163"/>
            <a:ext cx="2138406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indices2&lt;-rep(1:3,2)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cars[indices2,]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10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3.1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5615" y="2748981"/>
            <a:ext cx="2138406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indice3&lt;-seq(1,10,2)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indice3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 3 5 7 9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cars[indice3,]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speed dist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4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3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4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5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8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16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7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18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9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10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34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325016" y="3204594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936887" y="3200053"/>
            <a:ext cx="844056" cy="66821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54083" y="5150433"/>
            <a:ext cx="7899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能够返回位置的函数并不多但却非常实用，已经学过的有</a:t>
            </a:r>
            <a:r>
              <a:rPr lang="en-US" altLang="zh-CN" dirty="0" smtClean="0"/>
              <a:t>order()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which()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5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随机抽样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随机抽样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放回抽样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*</a:t>
            </a:r>
            <a:r>
              <a:rPr lang="zh-CN" altLang="en-US" dirty="0"/>
              <a:t>复杂抽样可以在</a:t>
            </a:r>
            <a:r>
              <a:rPr lang="en-US" altLang="zh-CN" dirty="0"/>
              <a:t>R</a:t>
            </a:r>
            <a:r>
              <a:rPr lang="zh-CN" altLang="en-US" dirty="0"/>
              <a:t>中调用</a:t>
            </a:r>
            <a:r>
              <a:rPr lang="en-US" altLang="zh-CN" dirty="0"/>
              <a:t>sampling </a:t>
            </a:r>
            <a:r>
              <a:rPr lang="zh-CN" altLang="en-US" dirty="0"/>
              <a:t>或</a:t>
            </a:r>
            <a:r>
              <a:rPr lang="en-US" altLang="zh-CN" dirty="0"/>
              <a:t>survey</a:t>
            </a:r>
            <a:r>
              <a:rPr lang="zh-CN" altLang="en-US" dirty="0"/>
              <a:t>包查看方法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96113" y="2033693"/>
            <a:ext cx="3192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返回的结果是对象位置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01945" y="2310692"/>
            <a:ext cx="260327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s&lt;-sample(1:nrow(iris),10)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&gt; spl&lt;-iris[s</a:t>
            </a:r>
            <a:r>
              <a:rPr lang="zh-CN" altLang="zh-CN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,]</a:t>
            </a:r>
            <a:endParaRPr lang="zh-CN" altLang="zh-CN" sz="1200" dirty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01945" y="3144982"/>
            <a:ext cx="409086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&lt;-sample(1:nrow(spl),12,replace = TRUE)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spl2&lt;-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spl[s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,]</a:t>
            </a:r>
            <a:endParaRPr kumimoji="0" lang="zh-CN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语言中数据分组方法很多，延续上边对象索引操作同样可以分组调用，然后存储在不同的分组变量中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基本思路依然是索引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存入分组变量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2738738"/>
            <a:ext cx="52292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4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Analytics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Analytics" id="{9B10FE8C-EE44-4B7A-A7F3-55C80218B6FD}" vid="{1D246E4A-214B-4D38-8C61-E8E73423A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DataAnalytics</Template>
  <TotalTime>810</TotalTime>
  <Words>1852</Words>
  <Application>Microsoft Office PowerPoint</Application>
  <PresentationFormat>宽屏</PresentationFormat>
  <Paragraphs>261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ＭＳ Ｐゴシック</vt:lpstr>
      <vt:lpstr>宋体</vt:lpstr>
      <vt:lpstr>Arial</vt:lpstr>
      <vt:lpstr>Calibri</vt:lpstr>
      <vt:lpstr>Calibri Light</vt:lpstr>
      <vt:lpstr>Lucida Console</vt:lpstr>
      <vt:lpstr>Times New Roman</vt:lpstr>
      <vt:lpstr>Wingdings</vt:lpstr>
      <vt:lpstr>DataAnalytics</vt:lpstr>
      <vt:lpstr>数据分析技术  探索分析实验</vt:lpstr>
      <vt:lpstr>主要任务</vt:lpstr>
      <vt:lpstr>矩阵行列操作</vt:lpstr>
      <vt:lpstr>数据清洗 data cleaning-常用方法</vt:lpstr>
      <vt:lpstr>数据清洗-其他方法</vt:lpstr>
      <vt:lpstr>4 数据操作-统计描述</vt:lpstr>
      <vt:lpstr>对象索引操作</vt:lpstr>
      <vt:lpstr>随机抽样</vt:lpstr>
      <vt:lpstr>数据分组</vt:lpstr>
      <vt:lpstr>数据分组</vt:lpstr>
      <vt:lpstr>频数分析</vt:lpstr>
      <vt:lpstr>二维联列表</vt:lpstr>
      <vt:lpstr>标准化</vt:lpstr>
      <vt:lpstr>数据处理package:dplyr</vt:lpstr>
      <vt:lpstr>dplyr:: 纵向横向操作</vt:lpstr>
      <vt:lpstr>列操作</vt:lpstr>
      <vt:lpstr>分组操作</vt:lpstr>
      <vt:lpstr>数据集的通道符号%&gt;%</vt:lpstr>
      <vt:lpstr>4 数据可视化-基础作图</vt:lpstr>
      <vt:lpstr>4 数据可视化-基础作图</vt:lpstr>
      <vt:lpstr>内置参数</vt:lpstr>
      <vt:lpstr>文本参数</vt:lpstr>
      <vt:lpstr>设置坐标轴范围</vt:lpstr>
      <vt:lpstr>图形参数</vt:lpstr>
      <vt:lpstr>界面参数</vt:lpstr>
      <vt:lpstr>代码分析-par设置界面分割</vt:lpstr>
      <vt:lpstr>代码分析-数据可视化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数据分析技术  R语言的使用</dc:title>
  <dc:creator>Ning Xu</dc:creator>
  <cp:lastModifiedBy>dell</cp:lastModifiedBy>
  <cp:revision>53</cp:revision>
  <dcterms:created xsi:type="dcterms:W3CDTF">2017-08-23T10:41:21Z</dcterms:created>
  <dcterms:modified xsi:type="dcterms:W3CDTF">2017-10-05T08:34:15Z</dcterms:modified>
</cp:coreProperties>
</file>