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71" r:id="rId4"/>
    <p:sldId id="258" r:id="rId5"/>
    <p:sldId id="273" r:id="rId6"/>
    <p:sldId id="286" r:id="rId7"/>
    <p:sldId id="259" r:id="rId8"/>
    <p:sldId id="274" r:id="rId9"/>
    <p:sldId id="270" r:id="rId10"/>
    <p:sldId id="272" r:id="rId11"/>
    <p:sldId id="283" r:id="rId12"/>
    <p:sldId id="281" r:id="rId13"/>
    <p:sldId id="282" r:id="rId14"/>
    <p:sldId id="285" r:id="rId15"/>
    <p:sldId id="284" r:id="rId16"/>
    <p:sldId id="287" r:id="rId17"/>
    <p:sldId id="289" r:id="rId18"/>
    <p:sldId id="275" r:id="rId19"/>
    <p:sldId id="277" r:id="rId20"/>
    <p:sldId id="278" r:id="rId21"/>
    <p:sldId id="280" r:id="rId22"/>
    <p:sldId id="288" r:id="rId23"/>
    <p:sldId id="279" r:id="rId24"/>
    <p:sldId id="261" r:id="rId25"/>
    <p:sldId id="262" r:id="rId26"/>
    <p:sldId id="263" r:id="rId27"/>
    <p:sldId id="267" r:id="rId28"/>
    <p:sldId id="264" r:id="rId29"/>
    <p:sldId id="265" r:id="rId30"/>
    <p:sldId id="266" r:id="rId31"/>
    <p:sldId id="268" r:id="rId32"/>
    <p:sldId id="269" r:id="rId3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0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5609F-EBEC-463B-AA32-A5BE38243DB0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58D2-EEF0-469E-91D9-DFB9C6E3A6F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2326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5609F-EBEC-463B-AA32-A5BE38243DB0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58D2-EEF0-469E-91D9-DFB9C6E3A6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3244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5609F-EBEC-463B-AA32-A5BE38243DB0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58D2-EEF0-469E-91D9-DFB9C6E3A6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8644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328551"/>
          </a:xfrm>
        </p:spPr>
        <p:txBody>
          <a:bodyPr>
            <a:normAutofit/>
          </a:bodyPr>
          <a:lstStyle>
            <a:lvl1pPr marL="0"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154083" y="1871372"/>
            <a:ext cx="10058400" cy="4023360"/>
          </a:xfrm>
        </p:spPr>
        <p:txBody>
          <a:bodyPr/>
          <a:lstStyle>
            <a:lvl1pPr marL="91440" indent="-91440">
              <a:buClr>
                <a:srgbClr val="7030A0"/>
              </a:buClr>
              <a:buFont typeface="Wingdings" panose="05000000000000000000" pitchFamily="2" charset="2"/>
              <a:buChar char="l"/>
              <a:defRPr/>
            </a:lvl1pPr>
            <a:lvl2pPr marL="486918" indent="-285750">
              <a:buClr>
                <a:srgbClr val="002060"/>
              </a:buClr>
              <a:buFont typeface="Calibri" panose="020F0502020204030204" pitchFamily="34" charset="0"/>
              <a:buChar char="—"/>
              <a:defRPr/>
            </a:lvl2pPr>
            <a:lvl3pPr marL="726948" indent="-342900">
              <a:buClr>
                <a:srgbClr val="0070C0"/>
              </a:buClr>
              <a:buFont typeface="+mj-lt"/>
              <a:buAutoNum type="arabicPeriod"/>
              <a:defRPr/>
            </a:lvl3pPr>
          </a:lstStyle>
          <a:p>
            <a:pPr lvl="0"/>
            <a:r>
              <a:rPr lang="zh-CN" altLang="en-US" dirty="0" smtClean="0"/>
              <a:t> 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5609F-EBEC-463B-AA32-A5BE38243DB0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58D2-EEF0-469E-91D9-DFB9C6E3A6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79082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5609F-EBEC-463B-AA32-A5BE38243DB0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58D2-EEF0-469E-91D9-DFB9C6E3A6F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5606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5609F-EBEC-463B-AA32-A5BE38243DB0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58D2-EEF0-469E-91D9-DFB9C6E3A6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0953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5609F-EBEC-463B-AA32-A5BE38243DB0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58D2-EEF0-469E-91D9-DFB9C6E3A6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1230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5609F-EBEC-463B-AA32-A5BE38243DB0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58D2-EEF0-469E-91D9-DFB9C6E3A6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19507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5609F-EBEC-463B-AA32-A5BE38243DB0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58D2-EEF0-469E-91D9-DFB9C6E3A6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24936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2B5609F-EBEC-463B-AA32-A5BE38243DB0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3EB58D2-EEF0-469E-91D9-DFB9C6E3A6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0103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5609F-EBEC-463B-AA32-A5BE38243DB0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58D2-EEF0-469E-91D9-DFB9C6E3A6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7078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2B5609F-EBEC-463B-AA32-A5BE38243DB0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3EB58D2-EEF0-469E-91D9-DFB9C6E3A6F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4384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if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数据分析技术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>	</a:t>
            </a:r>
            <a:r>
              <a:rPr lang="zh-CN" altLang="en-US" smtClean="0"/>
              <a:t>探索分析</a:t>
            </a:r>
            <a:r>
              <a:rPr lang="zh-CN" altLang="en-US" dirty="0" smtClean="0"/>
              <a:t>实验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管理科学与工程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物流管理系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徐宁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3161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数据分组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</a:t>
            </a:r>
            <a:r>
              <a:rPr lang="zh-CN" altLang="en-US" dirty="0" smtClean="0"/>
              <a:t>语言中数据分组方法很多，延续上边对象索引操作同样可以分组调用，然后存储在不同的分组变量中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基本思路依然是索引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调用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存入分组变量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l="535"/>
          <a:stretch/>
        </p:blipFill>
        <p:spPr>
          <a:xfrm>
            <a:off x="1182029" y="2738738"/>
            <a:ext cx="5201279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346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数据分组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利用</a:t>
            </a:r>
            <a:r>
              <a:rPr lang="en-US" altLang="zh-CN" dirty="0" err="1" smtClean="0"/>
              <a:t>ifelse</a:t>
            </a:r>
            <a:r>
              <a:rPr lang="zh-CN" altLang="en-US" dirty="0" smtClean="0"/>
              <a:t>语句进行添加分组变量</a:t>
            </a:r>
            <a:endParaRPr lang="zh-CN" altLang="en-US" dirty="0"/>
          </a:p>
        </p:txBody>
      </p:sp>
      <p:grpSp>
        <p:nvGrpSpPr>
          <p:cNvPr id="7" name="组合 6"/>
          <p:cNvGrpSpPr/>
          <p:nvPr/>
        </p:nvGrpSpPr>
        <p:grpSpPr>
          <a:xfrm>
            <a:off x="6640171" y="4282330"/>
            <a:ext cx="4680642" cy="1691361"/>
            <a:chOff x="435841" y="3351593"/>
            <a:chExt cx="4680642" cy="1691361"/>
          </a:xfrm>
        </p:grpSpPr>
        <p:sp>
          <p:nvSpPr>
            <p:cNvPr id="4" name="Rectangle 1"/>
            <p:cNvSpPr>
              <a:spLocks noChangeArrowheads="1"/>
            </p:cNvSpPr>
            <p:nvPr/>
          </p:nvSpPr>
          <p:spPr bwMode="auto">
            <a:xfrm>
              <a:off x="919926" y="3380961"/>
              <a:ext cx="3811941" cy="166199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2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Lucida Console" panose="020B0609040504020204" pitchFamily="49" charset="0"/>
                </a:rPr>
                <a:t>&gt; staff$over25&lt;-ifelse(staff$age&gt;25,1,0) </a:t>
              </a:r>
              <a:endPara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2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Lucida Console" panose="020B0609040504020204" pitchFamily="49" charset="0"/>
                </a:rPr>
                <a:t>&gt; staff </a:t>
              </a:r>
              <a:endPara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ucida Console" panose="020B0609040504020204" pitchFamily="49" charset="0"/>
                </a:rPr>
                <a:t>  </a:t>
              </a:r>
              <a:r>
                <a:rPr kumimoji="0" lang="zh-CN" altLang="zh-CN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ucida Console" panose="020B0609040504020204" pitchFamily="49" charset="0"/>
                </a:rPr>
                <a:t>gender age income over25 </a:t>
              </a:r>
              <a:endPara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ucida Console" panose="020B0609040504020204" pitchFamily="49" charset="0"/>
                </a:rPr>
                <a:t>1 M </a:t>
              </a:r>
              <a:r>
                <a:rPr kumimoji="0" lang="en-US" altLang="zh-CN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ucida Console" panose="020B0609040504020204" pitchFamily="49" charset="0"/>
                </a:rPr>
                <a:t>     </a:t>
              </a:r>
              <a:r>
                <a:rPr kumimoji="0" lang="zh-CN" altLang="zh-CN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ucida Console" panose="020B0609040504020204" pitchFamily="49" charset="0"/>
                </a:rPr>
                <a:t>47 </a:t>
              </a:r>
              <a:r>
                <a:rPr kumimoji="0" lang="en-US" altLang="zh-CN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ucida Console" panose="020B0609040504020204" pitchFamily="49" charset="0"/>
                </a:rPr>
                <a:t> </a:t>
              </a:r>
              <a:r>
                <a:rPr kumimoji="0" lang="zh-CN" altLang="zh-CN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ucida Console" panose="020B0609040504020204" pitchFamily="49" charset="0"/>
                </a:rPr>
                <a:t>55000 </a:t>
              </a:r>
              <a:r>
                <a:rPr kumimoji="0" lang="en-US" altLang="zh-CN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ucida Console" panose="020B0609040504020204" pitchFamily="49" charset="0"/>
                </a:rPr>
                <a:t> </a:t>
              </a:r>
              <a:r>
                <a:rPr kumimoji="0" lang="zh-CN" altLang="zh-CN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ucida Console" panose="020B0609040504020204" pitchFamily="49" charset="0"/>
                </a:rPr>
                <a:t>1 </a:t>
              </a:r>
              <a:endPara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ucida Console" panose="020B0609040504020204" pitchFamily="49" charset="0"/>
                </a:rPr>
                <a:t>2 M </a:t>
              </a:r>
              <a:r>
                <a:rPr kumimoji="0" lang="en-US" altLang="zh-CN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ucida Console" panose="020B0609040504020204" pitchFamily="49" charset="0"/>
                </a:rPr>
                <a:t>     </a:t>
              </a:r>
              <a:r>
                <a:rPr kumimoji="0" lang="zh-CN" altLang="zh-CN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ucida Console" panose="020B0609040504020204" pitchFamily="49" charset="0"/>
                </a:rPr>
                <a:t>59 </a:t>
              </a:r>
              <a:r>
                <a:rPr kumimoji="0" lang="en-US" altLang="zh-CN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ucida Console" panose="020B0609040504020204" pitchFamily="49" charset="0"/>
                </a:rPr>
                <a:t> </a:t>
              </a:r>
              <a:r>
                <a:rPr kumimoji="0" lang="zh-CN" altLang="zh-CN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ucida Console" panose="020B0609040504020204" pitchFamily="49" charset="0"/>
                </a:rPr>
                <a:t>88000 </a:t>
              </a:r>
              <a:r>
                <a:rPr kumimoji="0" lang="en-US" altLang="zh-CN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ucida Console" panose="020B0609040504020204" pitchFamily="49" charset="0"/>
                </a:rPr>
                <a:t> </a:t>
              </a:r>
              <a:r>
                <a:rPr kumimoji="0" lang="zh-CN" altLang="zh-CN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ucida Console" panose="020B0609040504020204" pitchFamily="49" charset="0"/>
                </a:rPr>
                <a:t>1 </a:t>
              </a:r>
              <a:endPara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ucida Console" panose="020B0609040504020204" pitchFamily="49" charset="0"/>
                </a:rPr>
                <a:t>3 F </a:t>
              </a:r>
              <a:r>
                <a:rPr kumimoji="0" lang="en-US" altLang="zh-CN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ucida Console" panose="020B0609040504020204" pitchFamily="49" charset="0"/>
                </a:rPr>
                <a:t>     </a:t>
              </a:r>
              <a:r>
                <a:rPr kumimoji="0" lang="zh-CN" altLang="zh-CN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ucida Console" panose="020B0609040504020204" pitchFamily="49" charset="0"/>
                </a:rPr>
                <a:t>21 </a:t>
              </a:r>
              <a:r>
                <a:rPr kumimoji="0" lang="en-US" altLang="zh-CN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ucida Console" panose="020B0609040504020204" pitchFamily="49" charset="0"/>
                </a:rPr>
                <a:t> </a:t>
              </a:r>
              <a:r>
                <a:rPr kumimoji="0" lang="zh-CN" altLang="zh-CN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ucida Console" panose="020B0609040504020204" pitchFamily="49" charset="0"/>
                </a:rPr>
                <a:t>32450 </a:t>
              </a:r>
              <a:r>
                <a:rPr kumimoji="0" lang="en-US" altLang="zh-CN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ucida Console" panose="020B0609040504020204" pitchFamily="49" charset="0"/>
                </a:rPr>
                <a:t> </a:t>
              </a:r>
              <a:r>
                <a:rPr kumimoji="0" lang="zh-CN" altLang="zh-CN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ucida Console" panose="020B0609040504020204" pitchFamily="49" charset="0"/>
                </a:rPr>
                <a:t>0 </a:t>
              </a:r>
              <a:endPara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ucida Console" panose="020B0609040504020204" pitchFamily="49" charset="0"/>
                </a:rPr>
                <a:t>4 M </a:t>
              </a:r>
              <a:r>
                <a:rPr kumimoji="0" lang="en-US" altLang="zh-CN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ucida Console" panose="020B0609040504020204" pitchFamily="49" charset="0"/>
                </a:rPr>
                <a:t>     </a:t>
              </a:r>
              <a:r>
                <a:rPr kumimoji="0" lang="zh-CN" altLang="zh-CN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ucida Console" panose="020B0609040504020204" pitchFamily="49" charset="0"/>
                </a:rPr>
                <a:t>32 </a:t>
              </a:r>
              <a:r>
                <a:rPr kumimoji="0" lang="en-US" altLang="zh-CN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ucida Console" panose="020B0609040504020204" pitchFamily="49" charset="0"/>
                </a:rPr>
                <a:t> </a:t>
              </a:r>
              <a:r>
                <a:rPr kumimoji="0" lang="zh-CN" altLang="zh-CN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ucida Console" panose="020B0609040504020204" pitchFamily="49" charset="0"/>
                </a:rPr>
                <a:t>76500 </a:t>
              </a:r>
              <a:r>
                <a:rPr kumimoji="0" lang="en-US" altLang="zh-CN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ucida Console" panose="020B0609040504020204" pitchFamily="49" charset="0"/>
                </a:rPr>
                <a:t> </a:t>
              </a:r>
              <a:r>
                <a:rPr kumimoji="0" lang="zh-CN" altLang="zh-CN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ucida Console" panose="020B0609040504020204" pitchFamily="49" charset="0"/>
                </a:rPr>
                <a:t>1 </a:t>
              </a:r>
              <a:endPara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ucida Console" panose="020B0609040504020204" pitchFamily="49" charset="0"/>
                </a:rPr>
                <a:t>5 F </a:t>
              </a:r>
              <a:r>
                <a:rPr kumimoji="0" lang="en-US" altLang="zh-CN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ucida Console" panose="020B0609040504020204" pitchFamily="49" charset="0"/>
                </a:rPr>
                <a:t>     </a:t>
              </a:r>
              <a:r>
                <a:rPr kumimoji="0" lang="zh-CN" altLang="zh-CN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ucida Console" panose="020B0609040504020204" pitchFamily="49" charset="0"/>
                </a:rPr>
                <a:t>33 </a:t>
              </a:r>
              <a:r>
                <a:rPr kumimoji="0" lang="en-US" altLang="zh-CN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ucida Console" panose="020B0609040504020204" pitchFamily="49" charset="0"/>
                </a:rPr>
                <a:t> </a:t>
              </a:r>
              <a:r>
                <a:rPr kumimoji="0" lang="zh-CN" altLang="zh-CN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ucida Console" panose="020B0609040504020204" pitchFamily="49" charset="0"/>
                </a:rPr>
                <a:t>123000 1 </a:t>
              </a:r>
              <a:endPara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ucida Console" panose="020B0609040504020204" pitchFamily="49" charset="0"/>
                </a:rPr>
                <a:t>6 F </a:t>
              </a:r>
              <a:r>
                <a:rPr kumimoji="0" lang="en-US" altLang="zh-CN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ucida Console" panose="020B0609040504020204" pitchFamily="49" charset="0"/>
                </a:rPr>
                <a:t>     </a:t>
              </a:r>
              <a:r>
                <a:rPr kumimoji="0" lang="zh-CN" altLang="zh-CN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ucida Console" panose="020B0609040504020204" pitchFamily="49" charset="0"/>
                </a:rPr>
                <a:t>24</a:t>
              </a:r>
              <a:r>
                <a:rPr kumimoji="0" lang="en-US" altLang="zh-CN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ucida Console" panose="020B0609040504020204" pitchFamily="49" charset="0"/>
                </a:rPr>
                <a:t> </a:t>
              </a:r>
              <a:r>
                <a:rPr kumimoji="0" lang="zh-CN" altLang="zh-CN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ucida Console" panose="020B0609040504020204" pitchFamily="49" charset="0"/>
                </a:rPr>
                <a:t> 45650 </a:t>
              </a:r>
              <a:r>
                <a:rPr kumimoji="0" lang="en-US" altLang="zh-CN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ucida Console" panose="020B0609040504020204" pitchFamily="49" charset="0"/>
                </a:rPr>
                <a:t> </a:t>
              </a:r>
              <a:r>
                <a:rPr kumimoji="0" lang="zh-CN" altLang="zh-CN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ucida Console" panose="020B0609040504020204" pitchFamily="49" charset="0"/>
                </a:rPr>
                <a:t>0</a:t>
              </a:r>
              <a:endPara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435841" y="3351593"/>
              <a:ext cx="4680642" cy="250251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" name="矩形 5"/>
          <p:cNvSpPr/>
          <p:nvPr/>
        </p:nvSpPr>
        <p:spPr>
          <a:xfrm>
            <a:off x="6981834" y="2011673"/>
            <a:ext cx="5055787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0000FF"/>
                </a:solidFill>
                <a:latin typeface="Lucida Console" panose="020B0609040504020204" pitchFamily="49" charset="0"/>
              </a:rPr>
              <a:t>&gt; gender = c("M", "M", "F", "M", "F", "F") </a:t>
            </a:r>
            <a:endParaRPr lang="en-US" altLang="zh-CN" sz="1100" dirty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0000FF"/>
                </a:solidFill>
                <a:latin typeface="Lucida Console" panose="020B0609040504020204" pitchFamily="49" charset="0"/>
              </a:rPr>
              <a:t>&gt; age = c(47, 59, 21, 32, 33, 24) </a:t>
            </a:r>
            <a:endParaRPr lang="en-US" altLang="zh-CN" sz="1100" dirty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0000FF"/>
                </a:solidFill>
                <a:latin typeface="Lucida Console" panose="020B0609040504020204" pitchFamily="49" charset="0"/>
              </a:rPr>
              <a:t>&gt; income = c(55000, 88000, 32450, 76500, 123000, 45650) </a:t>
            </a:r>
            <a:endParaRPr lang="en-US" altLang="zh-CN" sz="1100" dirty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0000FF"/>
                </a:solidFill>
                <a:latin typeface="Lucida Console" panose="020B0609040504020204" pitchFamily="49" charset="0"/>
              </a:rPr>
              <a:t>&gt; staff&lt;-data.frame(gender,age,income) </a:t>
            </a:r>
            <a:endParaRPr lang="en-US" altLang="zh-CN" sz="1100" dirty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0000FF"/>
                </a:solidFill>
                <a:latin typeface="Lucida Console" panose="020B0609040504020204" pitchFamily="49" charset="0"/>
              </a:rPr>
              <a:t>&gt; staff </a:t>
            </a:r>
            <a:endParaRPr lang="en-US" altLang="zh-CN" sz="1100" dirty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100" dirty="0">
                <a:solidFill>
                  <a:srgbClr val="000000"/>
                </a:solidFill>
                <a:latin typeface="Lucida Console" panose="020B0609040504020204" pitchFamily="49" charset="0"/>
              </a:rPr>
              <a:t>  </a:t>
            </a:r>
            <a:r>
              <a:rPr lang="zh-CN" altLang="zh-CN" sz="1100" dirty="0">
                <a:solidFill>
                  <a:srgbClr val="000000"/>
                </a:solidFill>
                <a:latin typeface="Lucida Console" panose="020B0609040504020204" pitchFamily="49" charset="0"/>
              </a:rPr>
              <a:t>gender age income </a:t>
            </a:r>
            <a:endParaRPr lang="en-US" altLang="zh-CN" sz="110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000000"/>
                </a:solidFill>
                <a:latin typeface="Lucida Console" panose="020B0609040504020204" pitchFamily="49" charset="0"/>
              </a:rPr>
              <a:t>1 M </a:t>
            </a:r>
            <a:r>
              <a:rPr lang="en-US" altLang="zh-CN" sz="110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     </a:t>
            </a:r>
            <a:r>
              <a:rPr lang="zh-CN" altLang="zh-CN" sz="110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47 </a:t>
            </a:r>
            <a:r>
              <a:rPr lang="en-US" altLang="zh-CN" sz="110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zh-CN" altLang="zh-CN" sz="110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55000 </a:t>
            </a:r>
            <a:endParaRPr lang="en-US" altLang="zh-CN" sz="110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000000"/>
                </a:solidFill>
                <a:latin typeface="Lucida Console" panose="020B0609040504020204" pitchFamily="49" charset="0"/>
              </a:rPr>
              <a:t>2 M </a:t>
            </a:r>
            <a:r>
              <a:rPr lang="en-US" altLang="zh-CN" sz="110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     </a:t>
            </a:r>
            <a:r>
              <a:rPr lang="zh-CN" altLang="zh-CN" sz="110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59 </a:t>
            </a:r>
            <a:r>
              <a:rPr lang="en-US" altLang="zh-CN" sz="110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zh-CN" altLang="zh-CN" sz="110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88000 </a:t>
            </a:r>
            <a:endParaRPr lang="en-US" altLang="zh-CN" sz="110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000000"/>
                </a:solidFill>
                <a:latin typeface="Lucida Console" panose="020B0609040504020204" pitchFamily="49" charset="0"/>
              </a:rPr>
              <a:t>3 F </a:t>
            </a:r>
            <a:r>
              <a:rPr lang="en-US" altLang="zh-CN" sz="110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     </a:t>
            </a:r>
            <a:r>
              <a:rPr lang="zh-CN" altLang="zh-CN" sz="110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21 </a:t>
            </a:r>
            <a:r>
              <a:rPr lang="en-US" altLang="zh-CN" sz="110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zh-CN" altLang="zh-CN" sz="110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32450 </a:t>
            </a:r>
            <a:endParaRPr lang="en-US" altLang="zh-CN" sz="110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000000"/>
                </a:solidFill>
                <a:latin typeface="Lucida Console" panose="020B0609040504020204" pitchFamily="49" charset="0"/>
              </a:rPr>
              <a:t>4 M </a:t>
            </a:r>
            <a:r>
              <a:rPr lang="en-US" altLang="zh-CN" sz="110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     </a:t>
            </a:r>
            <a:r>
              <a:rPr lang="zh-CN" altLang="zh-CN" sz="110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32 </a:t>
            </a:r>
            <a:r>
              <a:rPr lang="en-US" altLang="zh-CN" sz="110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zh-CN" altLang="zh-CN" sz="110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76500 </a:t>
            </a:r>
            <a:endParaRPr lang="en-US" altLang="zh-CN" sz="110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000000"/>
                </a:solidFill>
                <a:latin typeface="Lucida Console" panose="020B0609040504020204" pitchFamily="49" charset="0"/>
              </a:rPr>
              <a:t>5 F </a:t>
            </a:r>
            <a:r>
              <a:rPr lang="en-US" altLang="zh-CN" sz="110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     </a:t>
            </a:r>
            <a:r>
              <a:rPr lang="zh-CN" altLang="zh-CN" sz="110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33 </a:t>
            </a:r>
            <a:r>
              <a:rPr lang="en-US" altLang="zh-CN" sz="110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zh-CN" altLang="zh-CN" sz="110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123000 </a:t>
            </a:r>
            <a:endParaRPr lang="en-US" altLang="zh-CN" sz="110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000000"/>
                </a:solidFill>
                <a:latin typeface="Lucida Console" panose="020B0609040504020204" pitchFamily="49" charset="0"/>
              </a:rPr>
              <a:t>6 F </a:t>
            </a:r>
            <a:r>
              <a:rPr lang="en-US" altLang="zh-CN" sz="110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     </a:t>
            </a:r>
            <a:r>
              <a:rPr lang="zh-CN" altLang="zh-CN" sz="110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24 </a:t>
            </a:r>
            <a:r>
              <a:rPr lang="en-US" altLang="zh-CN" sz="110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zh-CN" altLang="zh-CN" sz="110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45650 </a:t>
            </a:r>
            <a:endParaRPr lang="en-US" altLang="zh-CN" sz="110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045753" y="2366181"/>
            <a:ext cx="4183838" cy="5539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tes&lt;-mtcars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tes$new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&lt;-ifelse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(mtcars$cyl==6,"yes","no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")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tes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98536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频数分析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54083" y="1871372"/>
            <a:ext cx="6941702" cy="4023360"/>
          </a:xfrm>
        </p:spPr>
        <p:txBody>
          <a:bodyPr/>
          <a:lstStyle/>
          <a:p>
            <a:r>
              <a:rPr lang="zh-CN" altLang="en-US" dirty="0" smtClean="0"/>
              <a:t>单变量的频数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table</a:t>
            </a:r>
            <a:r>
              <a:rPr lang="zh-CN" altLang="en-US" dirty="0" smtClean="0"/>
              <a:t>返回的频数是个向量，但其属性值有名称，即分类的标尺属性值。可以转化为数据集类型直观看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 smtClean="0"/>
              <a:t>将频数转变为频率</a:t>
            </a:r>
            <a:endParaRPr lang="zh-CN" altLang="en-US" dirty="0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1261733" y="2156654"/>
            <a:ext cx="2324354" cy="73866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a&lt;-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table(Arthritis$Sex)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a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Female Male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59 25 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261733" y="3883052"/>
            <a:ext cx="1766509" cy="73866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as.data.frame(a)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Var1 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Freq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1 Female 59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2 Male 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25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1261733" y="5247878"/>
            <a:ext cx="1766509" cy="5539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prop.table(a)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Female 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Male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0.702381 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0.297619 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596031" y="4774429"/>
            <a:ext cx="26164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注意：数据集</a:t>
            </a:r>
            <a:r>
              <a:rPr lang="en-US" altLang="zh-CN" dirty="0" err="1" smtClean="0"/>
              <a:t>Arthristis</a:t>
            </a:r>
            <a:r>
              <a:rPr lang="zh-CN" altLang="en-US" dirty="0" smtClean="0"/>
              <a:t>包含在</a:t>
            </a:r>
            <a:r>
              <a:rPr lang="en-US" altLang="zh-CN" dirty="0" err="1" smtClean="0"/>
              <a:t>vcd</a:t>
            </a:r>
            <a:r>
              <a:rPr lang="zh-CN" altLang="en-US" dirty="0" smtClean="0"/>
              <a:t>包中，前置关联包是</a:t>
            </a:r>
            <a:r>
              <a:rPr lang="en-US" altLang="zh-CN" dirty="0" smtClean="0"/>
              <a:t>grid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73980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交叉表（列联表）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以一个新的数据集</a:t>
            </a:r>
            <a:r>
              <a:rPr lang="en-US" altLang="zh-CN" dirty="0" smtClean="0"/>
              <a:t>Arthritis</a:t>
            </a:r>
            <a:r>
              <a:rPr lang="zh-CN" altLang="en-US" dirty="0" smtClean="0"/>
              <a:t>为例，对一个变量分组计算频数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当对两个变量同时做分组计算频数时，便形成二维交叉表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交叉表的边际概念</a:t>
            </a:r>
            <a:r>
              <a:rPr lang="en-US" altLang="zh-CN" dirty="0" smtClean="0"/>
              <a:t>margin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2412" y="2205537"/>
            <a:ext cx="1905000" cy="5715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6160" y="4489039"/>
            <a:ext cx="4724400" cy="86677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6160" y="3275850"/>
            <a:ext cx="3724275" cy="71437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20435" y="5250545"/>
            <a:ext cx="1752600" cy="114300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8879305" y="2715662"/>
            <a:ext cx="310414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提示：</a:t>
            </a:r>
            <a:r>
              <a:rPr lang="en-US" altLang="zh-CN" sz="16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addmargins</a:t>
            </a:r>
            <a:r>
              <a:rPr lang="zh-CN" altLang="en-US" sz="1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函数默认是为行列都创建边际和，但其实它是有参数控制创建边际和行为的，如：</a:t>
            </a:r>
            <a:r>
              <a:rPr lang="en-US" altLang="zh-CN" sz="16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addmargins</a:t>
            </a:r>
            <a:r>
              <a:rPr lang="en-US" altLang="zh-CN" sz="1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(a,1) </a:t>
            </a:r>
            <a:r>
              <a:rPr lang="zh-CN" altLang="en-US" sz="1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创建添加格列边际和</a:t>
            </a:r>
            <a:endParaRPr lang="zh-CN" altLang="en-US" sz="1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13" name="直接箭头连接符 12"/>
          <p:cNvCxnSpPr>
            <a:endCxn id="11" idx="1"/>
          </p:cNvCxnSpPr>
          <p:nvPr/>
        </p:nvCxnSpPr>
        <p:spPr>
          <a:xfrm flipV="1">
            <a:off x="5996735" y="3377382"/>
            <a:ext cx="2882570" cy="1111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15717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深入理解函数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为了继续后边的学习，我们需要先理解一个新的概念：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函数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dirty="0" smtClean="0"/>
              <a:t>正常的函数如：</a:t>
            </a:r>
            <a:r>
              <a:rPr lang="en-US" altLang="zh-CN" dirty="0" smtClean="0"/>
              <a:t>	     </a:t>
            </a:r>
            <a:r>
              <a:rPr lang="zh-CN" altLang="en-US" dirty="0"/>
              <a:t> </a:t>
            </a:r>
            <a:r>
              <a:rPr lang="zh-CN" altLang="en-US" dirty="0" smtClean="0"/>
              <a:t>   都是  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函数名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参数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)    </a:t>
            </a:r>
            <a:r>
              <a:rPr lang="zh-CN" altLang="en-US" dirty="0" smtClean="0"/>
              <a:t>的形式。由于</a:t>
            </a:r>
            <a:r>
              <a:rPr lang="en-US" altLang="zh-CN" dirty="0" smtClean="0"/>
              <a:t>R</a:t>
            </a:r>
            <a:r>
              <a:rPr lang="zh-CN" altLang="en-US" dirty="0" smtClean="0"/>
              <a:t>是开源软件，所有函数都可以自己修改，并且可以自己创造新的函数。</a:t>
            </a:r>
            <a:endParaRPr lang="en-US" altLang="zh-CN" dirty="0" smtClean="0"/>
          </a:p>
          <a:p>
            <a:r>
              <a:rPr lang="en-US" altLang="zh-CN" dirty="0" smtClean="0"/>
              <a:t>R</a:t>
            </a:r>
            <a:r>
              <a:rPr lang="zh-CN" altLang="en-US" dirty="0" smtClean="0"/>
              <a:t>中另一种常见的运算符号其实也是函数：</a:t>
            </a:r>
            <a:r>
              <a:rPr lang="en-US" altLang="zh-CN" dirty="0" smtClean="0"/>
              <a:t>+ - </a:t>
            </a:r>
            <a:r>
              <a:rPr lang="zh-CN" altLang="en-US" dirty="0" smtClean="0"/>
              <a:t>* </a:t>
            </a:r>
            <a:r>
              <a:rPr lang="en-US" altLang="zh-CN" dirty="0" smtClean="0"/>
              <a:t>^  </a:t>
            </a:r>
            <a:r>
              <a:rPr lang="zh-CN" altLang="en-US" dirty="0" smtClean="0"/>
              <a:t>甚至包括许多想不到的符号，如括号</a:t>
            </a:r>
            <a:r>
              <a:rPr lang="en-US" altLang="zh-CN" dirty="0" smtClean="0"/>
              <a:t>( </a:t>
            </a:r>
            <a:r>
              <a:rPr lang="zh-CN" altLang="en-US" dirty="0" smtClean="0"/>
              <a:t>，都是函数，只是这些函数形式并非我们通常理解的左侧函数名右侧参数的形式，而是函数名在数据中间，将两边数据作为其参数。</a:t>
            </a:r>
            <a:endParaRPr lang="en-US" altLang="zh-CN" dirty="0" smtClean="0"/>
          </a:p>
          <a:p>
            <a:r>
              <a:rPr lang="zh-CN" altLang="en-US" dirty="0" smtClean="0"/>
              <a:t>建立在此基础上，理解一个新的运算符函数：创建公式的符号  </a:t>
            </a:r>
            <a:r>
              <a:rPr lang="en-US" altLang="zh-CN" dirty="0" smtClean="0"/>
              <a:t>~</a:t>
            </a:r>
          </a:p>
          <a:p>
            <a:r>
              <a:rPr lang="zh-CN" altLang="en-US" dirty="0" smtClean="0"/>
              <a:t>该函数作用为创建公式，一般右侧为自变量、或称为依据变量，而左侧则为响应变量或被决定变量，在</a:t>
            </a:r>
            <a:r>
              <a:rPr lang="en-US" altLang="zh-CN" dirty="0" smtClean="0"/>
              <a:t>~</a:t>
            </a:r>
            <a:r>
              <a:rPr lang="zh-CN" altLang="en-US" dirty="0" smtClean="0"/>
              <a:t>的函数体系当中，左右侧都被视为创建公式的参数，左侧参数根据环境有时可以空缺，而右侧参数多数不可省。如：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6114" y="2330867"/>
            <a:ext cx="1266825" cy="295275"/>
          </a:xfrm>
          <a:prstGeom prst="rect">
            <a:avLst/>
          </a:prstGeom>
        </p:spPr>
      </p:pic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6369987" y="5184617"/>
            <a:ext cx="1022716" cy="5539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fm&lt;-~x+y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fm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~x + y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99919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交叉表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xtabs</a:t>
            </a:r>
            <a:r>
              <a:rPr lang="zh-CN" altLang="en-US" dirty="0" smtClean="0"/>
              <a:t>创建更为复杂的交叉表，其中分组方式需要用</a:t>
            </a:r>
            <a:r>
              <a:rPr lang="en-US" altLang="zh-CN" dirty="0" smtClean="0"/>
              <a:t>~</a:t>
            </a:r>
            <a:r>
              <a:rPr lang="zh-CN" altLang="en-US" dirty="0" smtClean="0"/>
              <a:t>创建分组公式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0108" y="2273327"/>
            <a:ext cx="3933825" cy="32194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1140" y="3870418"/>
            <a:ext cx="3524250" cy="111442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920478" y="3090980"/>
            <a:ext cx="41740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此处为了显示的更为紧凑，用</a:t>
            </a:r>
            <a:r>
              <a:rPr lang="en-US" altLang="zh-CN" sz="1400" dirty="0" err="1" smtClean="0"/>
              <a:t>ftable</a:t>
            </a:r>
            <a:r>
              <a:rPr lang="zh-CN" altLang="en-US" sz="1400" dirty="0" smtClean="0"/>
              <a:t>将分组后的表扁平化处理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8373717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交叉表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利用</a:t>
            </a:r>
            <a:r>
              <a:rPr lang="en-US" altLang="zh-CN" dirty="0" err="1" smtClean="0"/>
              <a:t>xtabs</a:t>
            </a:r>
            <a:r>
              <a:rPr lang="zh-CN" altLang="en-US" dirty="0" smtClean="0"/>
              <a:t>在创建交叉表是做取子集操作，以方便我们抽取更为详细的数据做对比分析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需要注意的是</a:t>
            </a:r>
            <a:r>
              <a:rPr lang="en-US" altLang="zh-CN" dirty="0" err="1" smtClean="0"/>
              <a:t>xtabs</a:t>
            </a:r>
            <a:r>
              <a:rPr lang="zh-CN" altLang="en-US" dirty="0" smtClean="0"/>
              <a:t>里的</a:t>
            </a:r>
            <a:r>
              <a:rPr lang="en-US" altLang="zh-CN" dirty="0" smtClean="0"/>
              <a:t>subset</a:t>
            </a:r>
            <a:r>
              <a:rPr lang="zh-CN" altLang="en-US" dirty="0" smtClean="0"/>
              <a:t>是参数而非内部函数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083" y="2381557"/>
            <a:ext cx="5305425" cy="762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858001" y="5073805"/>
            <a:ext cx="50977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补充学习，</a:t>
            </a:r>
            <a:r>
              <a:rPr lang="en-US" altLang="zh-CN" dirty="0" err="1" smtClean="0"/>
              <a:t>gmodels</a:t>
            </a:r>
            <a:r>
              <a:rPr lang="zh-CN" altLang="en-US" dirty="0" smtClean="0"/>
              <a:t>包中的</a:t>
            </a:r>
            <a:r>
              <a:rPr lang="en-US" altLang="zh-CN" dirty="0" err="1" smtClean="0"/>
              <a:t>CrossTable</a:t>
            </a:r>
            <a:r>
              <a:rPr lang="en-US" altLang="zh-CN" dirty="0" smtClean="0"/>
              <a:t>()</a:t>
            </a:r>
            <a:r>
              <a:rPr lang="zh-CN" altLang="en-US" dirty="0" smtClean="0"/>
              <a:t>是可以模仿</a:t>
            </a:r>
            <a:r>
              <a:rPr lang="en-US" altLang="zh-CN" dirty="0" smtClean="0"/>
              <a:t>SPSS</a:t>
            </a:r>
            <a:r>
              <a:rPr lang="zh-CN" altLang="en-US" dirty="0" smtClean="0"/>
              <a:t>和</a:t>
            </a:r>
            <a:r>
              <a:rPr lang="en-US" altLang="zh-CN" dirty="0" smtClean="0"/>
              <a:t>SAS</a:t>
            </a:r>
            <a:r>
              <a:rPr lang="zh-CN" altLang="en-US" dirty="0" smtClean="0"/>
              <a:t>软件中交叉表的函数，课外可以自行下载该</a:t>
            </a:r>
            <a:r>
              <a:rPr lang="en-US" altLang="zh-CN" dirty="0" smtClean="0"/>
              <a:t>package</a:t>
            </a:r>
            <a:r>
              <a:rPr lang="zh-CN" altLang="en-US" dirty="0" smtClean="0"/>
              <a:t>学习使用。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92115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955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package:dplyr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更为复杂的数据分析需要用到一些加载包，常用的如：</a:t>
            </a:r>
            <a:r>
              <a:rPr lang="en-US" altLang="zh-CN" dirty="0" smtClean="0"/>
              <a:t>dplyr,reshape,reshape2,Hmisc,pastecs,psych,doBy</a:t>
            </a:r>
            <a:r>
              <a:rPr lang="zh-CN" altLang="en-US" dirty="0" smtClean="0"/>
              <a:t>等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dplyr</a:t>
            </a:r>
            <a:r>
              <a:rPr lang="zh-CN" altLang="en-US" dirty="0" smtClean="0"/>
              <a:t>包是</a:t>
            </a:r>
            <a:r>
              <a:rPr lang="en-US" altLang="zh-CN" dirty="0" smtClean="0"/>
              <a:t>R</a:t>
            </a:r>
            <a:r>
              <a:rPr lang="zh-CN" altLang="en-US" dirty="0" smtClean="0"/>
              <a:t>语言中最常用的工具包之一，其基本思路是以数据集为操作单位进行预处理，包括：</a:t>
            </a:r>
            <a:endParaRPr lang="en-US" altLang="zh-CN" dirty="0" smtClean="0"/>
          </a:p>
          <a:p>
            <a:r>
              <a:rPr lang="zh-CN" altLang="en-US" dirty="0" smtClean="0"/>
              <a:t>筛选</a:t>
            </a:r>
            <a:endParaRPr lang="en-US" altLang="zh-CN" dirty="0" smtClean="0"/>
          </a:p>
          <a:p>
            <a:r>
              <a:rPr lang="zh-CN" altLang="en-US" dirty="0" smtClean="0"/>
              <a:t>融合</a:t>
            </a:r>
            <a:endParaRPr lang="en-US" altLang="zh-CN" dirty="0" smtClean="0"/>
          </a:p>
          <a:p>
            <a:r>
              <a:rPr lang="zh-CN" altLang="en-US" dirty="0" smtClean="0"/>
              <a:t>分组</a:t>
            </a:r>
            <a:endParaRPr lang="en-US" altLang="zh-CN" dirty="0" smtClean="0"/>
          </a:p>
          <a:p>
            <a:r>
              <a:rPr lang="zh-CN" altLang="en-US" dirty="0" smtClean="0"/>
              <a:t>分组下的统计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以下</a:t>
            </a:r>
            <a:r>
              <a:rPr lang="en-US" altLang="zh-CN" dirty="0" err="1" smtClean="0"/>
              <a:t>dplyr</a:t>
            </a:r>
            <a:r>
              <a:rPr lang="zh-CN" altLang="en-US" dirty="0" smtClean="0"/>
              <a:t>中的函数都是以数据集为操作单位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1665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dplyr</a:t>
            </a:r>
            <a:r>
              <a:rPr lang="en-US" altLang="zh-CN" dirty="0" smtClean="0"/>
              <a:t>:: </a:t>
            </a:r>
            <a:r>
              <a:rPr lang="zh-CN" altLang="en-US" dirty="0" smtClean="0"/>
              <a:t>纵向横向操作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54083" y="1817914"/>
            <a:ext cx="10058400" cy="4076818"/>
          </a:xfrm>
        </p:spPr>
        <p:txBody>
          <a:bodyPr>
            <a:normAutofit lnSpcReduction="10000"/>
          </a:bodyPr>
          <a:lstStyle/>
          <a:p>
            <a:r>
              <a:rPr lang="en-US" altLang="zh-CN" dirty="0" err="1" smtClean="0"/>
              <a:t>dplyr</a:t>
            </a:r>
            <a:r>
              <a:rPr lang="zh-CN" altLang="en-US" dirty="0" smtClean="0"/>
              <a:t>有些函数与基础包</a:t>
            </a:r>
            <a:r>
              <a:rPr lang="en-US" altLang="zh-CN" dirty="0" smtClean="0"/>
              <a:t>base</a:t>
            </a:r>
            <a:r>
              <a:rPr lang="zh-CN" altLang="en-US" dirty="0" smtClean="0"/>
              <a:t>和</a:t>
            </a:r>
            <a:r>
              <a:rPr lang="en-US" altLang="zh-CN" dirty="0" smtClean="0"/>
              <a:t>stats</a:t>
            </a:r>
            <a:r>
              <a:rPr lang="zh-CN" altLang="en-US" dirty="0" smtClean="0"/>
              <a:t>中的函数重名，在使用这类函数时需要额外指出函数来自哪个</a:t>
            </a:r>
            <a:r>
              <a:rPr lang="en-US" altLang="zh-CN" dirty="0" smtClean="0"/>
              <a:t>package</a:t>
            </a:r>
            <a:r>
              <a:rPr lang="zh-CN" altLang="en-US" dirty="0" smtClean="0"/>
              <a:t>。如</a:t>
            </a:r>
            <a:r>
              <a:rPr lang="en-US" altLang="zh-CN" dirty="0" err="1" smtClean="0"/>
              <a:t>flter</a:t>
            </a:r>
            <a:r>
              <a:rPr lang="en-US" altLang="zh-CN" dirty="0" smtClean="0"/>
              <a:t>()</a:t>
            </a:r>
            <a:r>
              <a:rPr lang="zh-CN" altLang="en-US" dirty="0" smtClean="0"/>
              <a:t>函数在 使用时需要写明</a:t>
            </a:r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与</a:t>
            </a:r>
            <a:r>
              <a:rPr lang="en-US" altLang="zh-CN" dirty="0" smtClean="0"/>
              <a:t>subset</a:t>
            </a:r>
            <a:r>
              <a:rPr lang="zh-CN" altLang="en-US" dirty="0" smtClean="0"/>
              <a:t>等效</a:t>
            </a:r>
            <a:r>
              <a:rPr lang="en-US" altLang="zh-CN" dirty="0" smtClean="0"/>
              <a:t>,</a:t>
            </a:r>
            <a:r>
              <a:rPr lang="zh-CN" altLang="en-US" dirty="0" smtClean="0"/>
              <a:t>需要用到双冒号</a:t>
            </a:r>
            <a:r>
              <a:rPr lang="en-US" altLang="zh-CN" dirty="0" smtClean="0"/>
              <a:t>::</a:t>
            </a:r>
            <a:r>
              <a:rPr lang="zh-CN" altLang="en-US" dirty="0" smtClean="0"/>
              <a:t>指明包的出处，不重名函数的则可用也可省</a:t>
            </a:r>
            <a:endParaRPr lang="en-US" altLang="zh-CN" dirty="0" smtClean="0"/>
          </a:p>
          <a:p>
            <a:r>
              <a:rPr lang="zh-CN" altLang="en-US" dirty="0" smtClean="0"/>
              <a:t>数据集排序</a:t>
            </a:r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对</a:t>
            </a:r>
            <a:r>
              <a:rPr lang="en-US" altLang="zh-CN" dirty="0" err="1" smtClean="0"/>
              <a:t>mtcars</a:t>
            </a:r>
            <a:r>
              <a:rPr lang="zh-CN" altLang="en-US" dirty="0" smtClean="0"/>
              <a:t>中的对象排序，排序的变量依次为</a:t>
            </a:r>
            <a:r>
              <a:rPr lang="en-US" altLang="zh-CN" dirty="0" err="1" smtClean="0"/>
              <a:t>mpg,cyl,disp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变量名上加上</a:t>
            </a:r>
            <a:r>
              <a:rPr lang="en-US" altLang="zh-CN" dirty="0" err="1" smtClean="0"/>
              <a:t>desc</a:t>
            </a:r>
            <a:r>
              <a:rPr lang="en-US" altLang="zh-CN" dirty="0" smtClean="0"/>
              <a:t>()</a:t>
            </a:r>
            <a:r>
              <a:rPr lang="zh-CN" altLang="en-US" dirty="0" smtClean="0"/>
              <a:t>则倒序排列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该函数类似</a:t>
            </a:r>
            <a:r>
              <a:rPr lang="en-US" altLang="zh-CN" dirty="0" smtClean="0"/>
              <a:t>order</a:t>
            </a:r>
            <a:r>
              <a:rPr lang="zh-CN" altLang="en-US" dirty="0" smtClean="0"/>
              <a:t>的效果</a:t>
            </a:r>
            <a:endParaRPr lang="zh-CN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154083" y="3763990"/>
            <a:ext cx="2789225" cy="1846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arrange(mtcars,mpg,cyl,disp)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154083" y="2541801"/>
            <a:ext cx="2789225" cy="1846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dplyr::filter(mtcars,mpg&gt;20)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154083" y="4644695"/>
            <a:ext cx="3347070" cy="1846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arrange(mtcars,desc(mpg),cyl,disp)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2539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用到的案例数据集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cars #</a:t>
            </a:r>
            <a:r>
              <a:rPr lang="zh-CN" altLang="en-US" dirty="0" smtClean="0"/>
              <a:t>车速和刹车距离</a:t>
            </a:r>
            <a:endParaRPr lang="en-US" altLang="zh-CN" dirty="0" smtClean="0"/>
          </a:p>
          <a:p>
            <a:r>
              <a:rPr lang="en-US" altLang="zh-CN" dirty="0" err="1" smtClean="0"/>
              <a:t>mtcars</a:t>
            </a:r>
            <a:r>
              <a:rPr lang="en-US" altLang="zh-CN" dirty="0" smtClean="0"/>
              <a:t>  #1974</a:t>
            </a:r>
            <a:r>
              <a:rPr lang="zh-CN" altLang="en-US" dirty="0" smtClean="0"/>
              <a:t>年美国某杂志收集的机动车油耗以及其他</a:t>
            </a:r>
            <a:r>
              <a:rPr lang="en-US" altLang="zh-CN" dirty="0" smtClean="0"/>
              <a:t>10</a:t>
            </a:r>
            <a:r>
              <a:rPr lang="zh-CN" altLang="en-US" dirty="0" smtClean="0"/>
              <a:t>个方面的表现情况，</a:t>
            </a:r>
            <a:r>
              <a:rPr lang="en-US" altLang="zh-CN" dirty="0" smtClean="0"/>
              <a:t>32</a:t>
            </a:r>
            <a:r>
              <a:rPr lang="zh-CN" altLang="en-US" dirty="0" smtClean="0"/>
              <a:t>个对象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iris  #R</a:t>
            </a:r>
            <a:r>
              <a:rPr lang="zh-CN" altLang="en-US" dirty="0" smtClean="0"/>
              <a:t>语言基础包中的案例数据，一种名为</a:t>
            </a:r>
            <a:r>
              <a:rPr lang="en-US" altLang="zh-CN" dirty="0" smtClean="0"/>
              <a:t>iris</a:t>
            </a:r>
            <a:r>
              <a:rPr lang="zh-CN" altLang="en-US" dirty="0" smtClean="0"/>
              <a:t>的花朵测量数据，</a:t>
            </a:r>
            <a:r>
              <a:rPr lang="en-US" altLang="zh-CN" dirty="0" smtClean="0"/>
              <a:t>150</a:t>
            </a:r>
            <a:r>
              <a:rPr lang="zh-CN" altLang="en-US" dirty="0" smtClean="0"/>
              <a:t>个对象</a:t>
            </a:r>
            <a:r>
              <a:rPr lang="en-US" altLang="zh-CN" dirty="0" smtClean="0"/>
              <a:t>5</a:t>
            </a:r>
            <a:r>
              <a:rPr lang="zh-CN" altLang="en-US" dirty="0" smtClean="0"/>
              <a:t>个变量</a:t>
            </a:r>
            <a:endParaRPr lang="en-US" altLang="zh-CN" dirty="0" smtClean="0"/>
          </a:p>
          <a:p>
            <a:r>
              <a:rPr lang="en-US" altLang="zh-CN" dirty="0" smtClean="0"/>
              <a:t>Arthritis #</a:t>
            </a:r>
            <a:r>
              <a:rPr lang="zh-CN" altLang="en-US" dirty="0"/>
              <a:t>一项双盲临床试验研究类风湿性关节炎的新</a:t>
            </a:r>
            <a:r>
              <a:rPr lang="zh-CN" altLang="en-US" dirty="0" smtClean="0"/>
              <a:t>疗法效果数据，</a:t>
            </a:r>
            <a:r>
              <a:rPr lang="en-US" altLang="zh-CN" dirty="0" err="1" smtClean="0"/>
              <a:t>vcd</a:t>
            </a:r>
            <a:r>
              <a:rPr lang="zh-CN" altLang="en-US" dirty="0" smtClean="0"/>
              <a:t>包中的案例数据</a:t>
            </a:r>
            <a:r>
              <a:rPr lang="en-US" altLang="zh-CN" dirty="0" smtClean="0"/>
              <a:t>84</a:t>
            </a:r>
            <a:r>
              <a:rPr lang="zh-CN" altLang="en-US" dirty="0" smtClean="0"/>
              <a:t>个对象</a:t>
            </a:r>
            <a:r>
              <a:rPr lang="en-US" altLang="zh-CN" dirty="0" smtClean="0"/>
              <a:t>5</a:t>
            </a:r>
            <a:r>
              <a:rPr lang="zh-CN" altLang="en-US" dirty="0" smtClean="0"/>
              <a:t>个变量</a:t>
            </a:r>
            <a:endParaRPr lang="zh-CN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154083" y="2697924"/>
            <a:ext cx="6508192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names(mtcars)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[1] "mpg" "cyl" "disp" "hp" "drat" "wt" "qsec" "vs" "am" "gear" "carb"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5126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列操作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选择列（变量</a:t>
            </a:r>
            <a:r>
              <a:rPr lang="en-US" altLang="zh-CN" dirty="0" smtClean="0"/>
              <a:t>or</a:t>
            </a:r>
            <a:r>
              <a:rPr lang="zh-CN" altLang="en-US" dirty="0" smtClean="0"/>
              <a:t>属性）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	#</a:t>
            </a:r>
            <a:r>
              <a:rPr lang="zh-CN" altLang="en-US" dirty="0" smtClean="0"/>
              <a:t>在数据集</a:t>
            </a:r>
            <a:r>
              <a:rPr lang="en-US" altLang="zh-CN" dirty="0" err="1" smtClean="0"/>
              <a:t>mtcars</a:t>
            </a:r>
            <a:r>
              <a:rPr lang="zh-CN" altLang="en-US" dirty="0" smtClean="0"/>
              <a:t>中选择</a:t>
            </a:r>
            <a:r>
              <a:rPr lang="en-US" altLang="zh-CN" dirty="0" err="1" smtClean="0"/>
              <a:t>mpg,disp,wt</a:t>
            </a:r>
            <a:r>
              <a:rPr lang="zh-CN" altLang="en-US" dirty="0" smtClean="0"/>
              <a:t>三列数据出来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	#</a:t>
            </a:r>
            <a:r>
              <a:rPr lang="zh-CN" altLang="en-US" dirty="0" smtClean="0"/>
              <a:t>属性名可以直接当数字用，连续取出</a:t>
            </a:r>
            <a:r>
              <a:rPr lang="en-US" altLang="zh-CN" dirty="0" smtClean="0"/>
              <a:t>mpg</a:t>
            </a:r>
            <a:r>
              <a:rPr lang="zh-CN" altLang="en-US" dirty="0" smtClean="0"/>
              <a:t>到</a:t>
            </a:r>
            <a:r>
              <a:rPr lang="en-US" altLang="zh-CN" dirty="0" err="1" smtClean="0"/>
              <a:t>wt</a:t>
            </a:r>
            <a:r>
              <a:rPr lang="zh-CN" altLang="en-US" dirty="0" smtClean="0"/>
              <a:t>之间的所有列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与矩阵调用同样原理，既然可以选择性取出，就同样可以选择性去掉</a:t>
            </a:r>
            <a:endParaRPr lang="en-US" altLang="zh-CN" dirty="0" smtClean="0"/>
          </a:p>
          <a:p>
            <a:r>
              <a:rPr lang="zh-CN" altLang="en-US" dirty="0" smtClean="0"/>
              <a:t>属性运算与融合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				#</a:t>
            </a:r>
            <a:r>
              <a:rPr lang="zh-CN" altLang="en-US" dirty="0" smtClean="0"/>
              <a:t>可以想像成</a:t>
            </a:r>
            <a:r>
              <a:rPr lang="en-US" altLang="zh-CN" dirty="0" smtClean="0"/>
              <a:t>excel</a:t>
            </a:r>
            <a:r>
              <a:rPr lang="zh-CN" altLang="en-US" dirty="0" smtClean="0"/>
              <a:t>中两个列的加减乘除生成一个新列，注意在函数（）中不要使用赋值符号</a:t>
            </a:r>
            <a:r>
              <a:rPr lang="en-US" altLang="zh-CN" dirty="0" smtClean="0"/>
              <a:t>&lt;-</a:t>
            </a:r>
            <a:r>
              <a:rPr lang="zh-CN" altLang="en-US" dirty="0" smtClean="0"/>
              <a:t>，而一律使用等号。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基础包中存在等效函数</a:t>
            </a:r>
            <a:r>
              <a:rPr lang="en-US" altLang="zh-CN" dirty="0" smtClean="0"/>
              <a:t>transform()</a:t>
            </a:r>
          </a:p>
          <a:p>
            <a:endParaRPr lang="zh-CN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154083" y="2428669"/>
            <a:ext cx="2603277" cy="1846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select(mtcars,mpg,disp,wt)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154083" y="2869553"/>
            <a:ext cx="2138406" cy="1846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select(mtcars,mpg:wt)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154083" y="4190165"/>
            <a:ext cx="3997889" cy="1846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mutate(mtcars,new1=disp/mpg,new2=drat+wt)</a:t>
            </a:r>
            <a:endParaRPr kumimoji="0" lang="zh-CN" altLang="zh-CN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0234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分组操作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9423" y="1871372"/>
            <a:ext cx="7663315" cy="4023360"/>
          </a:xfrm>
        </p:spPr>
        <p:txBody>
          <a:bodyPr>
            <a:normAutofit/>
          </a:bodyPr>
          <a:lstStyle/>
          <a:p>
            <a:r>
              <a:rPr lang="en-US" altLang="zh-CN" sz="1800" dirty="0" err="1" smtClean="0"/>
              <a:t>dplyr</a:t>
            </a:r>
            <a:r>
              <a:rPr lang="zh-CN" altLang="en-US" sz="1800" dirty="0" smtClean="0"/>
              <a:t>包拥有强大的数据分组操作能力，仍然以数据集为操作对象，通过在数据集上加入分组标识为后续操作提供分组依据</a:t>
            </a:r>
            <a:endParaRPr lang="en-US" altLang="zh-CN" sz="1800" dirty="0" smtClean="0"/>
          </a:p>
          <a:p>
            <a:endParaRPr lang="en-US" altLang="zh-CN" sz="1800" dirty="0"/>
          </a:p>
          <a:p>
            <a:endParaRPr lang="en-US" altLang="zh-CN" sz="1800" dirty="0" smtClean="0"/>
          </a:p>
          <a:p>
            <a:endParaRPr lang="en-US" altLang="zh-CN" sz="1800" dirty="0"/>
          </a:p>
          <a:p>
            <a:pPr marL="0" indent="0">
              <a:buNone/>
            </a:pPr>
            <a:r>
              <a:rPr lang="zh-CN" altLang="en-US" sz="1800" dirty="0" smtClean="0"/>
              <a:t>首先用</a:t>
            </a:r>
            <a:r>
              <a:rPr lang="en-US" altLang="zh-CN" sz="1800" dirty="0" err="1" smtClean="0"/>
              <a:t>group_by</a:t>
            </a:r>
            <a:r>
              <a:rPr lang="zh-CN" altLang="en-US" sz="1800" dirty="0" smtClean="0"/>
              <a:t>函数创建一个依据</a:t>
            </a:r>
            <a:r>
              <a:rPr lang="en-US" altLang="zh-CN" sz="1800" dirty="0" smtClean="0"/>
              <a:t>Improved</a:t>
            </a:r>
            <a:r>
              <a:rPr lang="zh-CN" altLang="en-US" sz="1800" dirty="0" smtClean="0"/>
              <a:t>变量值分开的带分组变量，存入</a:t>
            </a:r>
            <a:r>
              <a:rPr lang="en-US" altLang="zh-CN" sz="1800" dirty="0" smtClean="0"/>
              <a:t>g0</a:t>
            </a:r>
            <a:r>
              <a:rPr lang="zh-CN" altLang="en-US" sz="1800" dirty="0" smtClean="0"/>
              <a:t>中；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zh-CN" altLang="en-US" sz="1800" dirty="0" smtClean="0"/>
              <a:t>然后利用</a:t>
            </a:r>
            <a:r>
              <a:rPr lang="en-US" altLang="zh-CN" sz="1800" dirty="0" err="1" smtClean="0"/>
              <a:t>summarise</a:t>
            </a:r>
            <a:r>
              <a:rPr lang="zh-CN" altLang="en-US" sz="1800" dirty="0" smtClean="0"/>
              <a:t>函数在</a:t>
            </a:r>
            <a:r>
              <a:rPr lang="en-US" altLang="zh-CN" sz="1800" dirty="0" smtClean="0"/>
              <a:t>g0</a:t>
            </a:r>
            <a:r>
              <a:rPr lang="zh-CN" altLang="en-US" sz="1800" dirty="0" smtClean="0"/>
              <a:t>基础上设定如何操作分组数据，上例中按组给出两个变量</a:t>
            </a:r>
            <a:r>
              <a:rPr lang="en-US" altLang="zh-CN" sz="1800" dirty="0" smtClean="0"/>
              <a:t>count</a:t>
            </a:r>
            <a:r>
              <a:rPr lang="zh-CN" altLang="en-US" sz="1800" dirty="0" smtClean="0"/>
              <a:t>和</a:t>
            </a:r>
            <a:r>
              <a:rPr lang="en-US" altLang="zh-CN" sz="1800" dirty="0" err="1" smtClean="0"/>
              <a:t>mean_age</a:t>
            </a:r>
            <a:r>
              <a:rPr lang="zh-CN" altLang="en-US" sz="1800" dirty="0" smtClean="0"/>
              <a:t>，</a:t>
            </a:r>
            <a:r>
              <a:rPr lang="en-US" altLang="zh-CN" sz="1800" dirty="0" smtClean="0"/>
              <a:t>n()</a:t>
            </a:r>
            <a:r>
              <a:rPr lang="zh-CN" altLang="en-US" sz="1800" dirty="0" smtClean="0"/>
              <a:t>是一个存在于</a:t>
            </a:r>
            <a:r>
              <a:rPr lang="en-US" altLang="zh-CN" sz="1800" dirty="0" err="1" smtClean="0"/>
              <a:t>dplyr</a:t>
            </a:r>
            <a:r>
              <a:rPr lang="zh-CN" altLang="en-US" sz="1800" dirty="0" smtClean="0"/>
              <a:t>包函数中的功能函数，意思是组内对象个数，</a:t>
            </a:r>
            <a:r>
              <a:rPr lang="en-US" altLang="zh-CN" sz="1800" dirty="0" err="1" smtClean="0"/>
              <a:t>mean_age</a:t>
            </a:r>
            <a:r>
              <a:rPr lang="zh-CN" altLang="en-US" sz="1800" dirty="0" smtClean="0"/>
              <a:t>则存放一个由我们指定操作的函数生成的新的分析数据，此处是用均值函数计算各组的平均年龄。</a:t>
            </a:r>
            <a:endParaRPr lang="zh-CN" altLang="en-US" sz="18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846" y="2589524"/>
            <a:ext cx="3429000" cy="1162050"/>
          </a:xfrm>
          <a:prstGeom prst="rect">
            <a:avLst/>
          </a:prstGeom>
        </p:spPr>
      </p:pic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714846" y="5661198"/>
            <a:ext cx="4463358" cy="1846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barplot(test$count,names.arg = test$Improved)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2738" y="3593120"/>
            <a:ext cx="3843018" cy="2721179"/>
          </a:xfrm>
          <a:prstGeom prst="rect">
            <a:avLst/>
          </a:prstGeom>
        </p:spPr>
      </p:pic>
      <p:cxnSp>
        <p:nvCxnSpPr>
          <p:cNvPr id="8" name="直接箭头连接符 7"/>
          <p:cNvCxnSpPr/>
          <p:nvPr/>
        </p:nvCxnSpPr>
        <p:spPr>
          <a:xfrm>
            <a:off x="5441795" y="5754029"/>
            <a:ext cx="25647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4589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dplyr</a:t>
            </a:r>
            <a:r>
              <a:rPr lang="zh-CN" altLang="en-US" dirty="0" smtClean="0"/>
              <a:t>中的实用函数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内部函数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n() #</a:t>
            </a:r>
            <a:r>
              <a:rPr lang="zh-CN" altLang="en-US" dirty="0" smtClean="0"/>
              <a:t>仅用于</a:t>
            </a:r>
            <a:r>
              <a:rPr lang="en-US" altLang="zh-CN" dirty="0" err="1" smtClean="0"/>
              <a:t>summarise</a:t>
            </a:r>
            <a:r>
              <a:rPr lang="en-US" altLang="zh-CN" dirty="0" smtClean="0"/>
              <a:t>() mutate() filter() </a:t>
            </a:r>
            <a:r>
              <a:rPr lang="zh-CN" altLang="en-US" dirty="0" smtClean="0"/>
              <a:t>三个函数的参数当中，取对象个数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desc</a:t>
            </a:r>
            <a:r>
              <a:rPr lang="en-US" altLang="zh-CN" dirty="0" smtClean="0"/>
              <a:t>() #</a:t>
            </a:r>
            <a:r>
              <a:rPr lang="zh-CN" altLang="en-US" dirty="0" smtClean="0"/>
              <a:t>主要用于</a:t>
            </a:r>
            <a:r>
              <a:rPr lang="en-US" altLang="zh-CN" dirty="0" smtClean="0"/>
              <a:t>arrange() </a:t>
            </a:r>
            <a:r>
              <a:rPr lang="zh-CN" altLang="en-US" dirty="0" smtClean="0"/>
              <a:t>令排序对象逆向排序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通用函数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na_if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x,y</a:t>
            </a:r>
            <a:r>
              <a:rPr lang="en-US" altLang="zh-CN" dirty="0" smtClean="0"/>
              <a:t>) #x</a:t>
            </a:r>
            <a:r>
              <a:rPr lang="zh-CN" altLang="en-US" dirty="0" smtClean="0"/>
              <a:t>中哪个数与</a:t>
            </a:r>
            <a:r>
              <a:rPr lang="en-US" altLang="zh-CN" dirty="0" smtClean="0"/>
              <a:t>y</a:t>
            </a:r>
            <a:r>
              <a:rPr lang="zh-CN" altLang="en-US" dirty="0" smtClean="0"/>
              <a:t>相等就将哪个数变成空缺值</a:t>
            </a:r>
            <a:r>
              <a:rPr lang="en-US" altLang="zh-CN" dirty="0" smtClean="0"/>
              <a:t>NA</a:t>
            </a:r>
          </a:p>
          <a:p>
            <a:pPr marL="0" indent="0">
              <a:buNone/>
            </a:pPr>
            <a:r>
              <a:rPr lang="en-US" altLang="zh-CN" dirty="0" smtClean="0"/>
              <a:t>coalesce(</a:t>
            </a:r>
            <a:r>
              <a:rPr lang="en-US" altLang="zh-CN" dirty="0" err="1" smtClean="0"/>
              <a:t>x,y</a:t>
            </a:r>
            <a:r>
              <a:rPr lang="en-US" altLang="zh-CN" dirty="0" smtClean="0"/>
              <a:t>) #</a:t>
            </a:r>
            <a:r>
              <a:rPr lang="zh-CN" altLang="en-US" dirty="0" smtClean="0"/>
              <a:t>将</a:t>
            </a:r>
            <a:r>
              <a:rPr lang="en-US" altLang="zh-CN" dirty="0" smtClean="0"/>
              <a:t>x</a:t>
            </a:r>
            <a:r>
              <a:rPr lang="zh-CN" altLang="en-US" dirty="0" smtClean="0"/>
              <a:t>中的</a:t>
            </a:r>
            <a:r>
              <a:rPr lang="en-US" altLang="zh-CN" dirty="0" smtClean="0"/>
              <a:t>NA</a:t>
            </a:r>
            <a:r>
              <a:rPr lang="zh-CN" altLang="en-US" dirty="0" smtClean="0"/>
              <a:t>替换成</a:t>
            </a:r>
            <a:r>
              <a:rPr lang="en-US" altLang="zh-CN" dirty="0" smtClean="0"/>
              <a:t>y</a:t>
            </a:r>
          </a:p>
          <a:p>
            <a:pPr marL="0" indent="0">
              <a:buNone/>
            </a:pPr>
            <a:r>
              <a:rPr lang="en-US" altLang="zh-CN" dirty="0" smtClean="0"/>
              <a:t>distinct(</a:t>
            </a:r>
            <a:r>
              <a:rPr lang="en-US" altLang="zh-CN" dirty="0" err="1" smtClean="0"/>
              <a:t>df</a:t>
            </a:r>
            <a:r>
              <a:rPr lang="en-US" altLang="zh-CN" dirty="0" smtClean="0"/>
              <a:t>) #</a:t>
            </a:r>
            <a:r>
              <a:rPr lang="zh-CN" altLang="en-US" dirty="0" smtClean="0"/>
              <a:t>对于数据集</a:t>
            </a:r>
            <a:r>
              <a:rPr lang="en-US" altLang="zh-CN" dirty="0" err="1" smtClean="0"/>
              <a:t>df</a:t>
            </a:r>
            <a:r>
              <a:rPr lang="zh-CN" altLang="en-US" dirty="0" smtClean="0"/>
              <a:t>，去掉重复的对象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64000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数据集的通道符号</a:t>
            </a:r>
            <a:r>
              <a:rPr lang="en-US" altLang="zh-CN" dirty="0" smtClean="0"/>
              <a:t>%&gt;%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数据集操作的函数中，第一个参数都是数据集，</a:t>
            </a:r>
            <a:r>
              <a:rPr lang="en-US" altLang="zh-CN" dirty="0" smtClean="0"/>
              <a:t>%&gt;%</a:t>
            </a:r>
            <a:r>
              <a:rPr lang="zh-CN" altLang="en-US" dirty="0" smtClean="0"/>
              <a:t>通道符号可以使得后续代码中省去第一个参数，简化代码复杂程度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以上代码中第一行制定了要对数据集</a:t>
            </a:r>
            <a:r>
              <a:rPr lang="en-US" altLang="zh-CN" dirty="0" smtClean="0"/>
              <a:t>iris</a:t>
            </a:r>
            <a:r>
              <a:rPr lang="zh-CN" altLang="en-US" dirty="0" smtClean="0"/>
              <a:t>操作，</a:t>
            </a:r>
            <a:r>
              <a:rPr lang="en-US" altLang="zh-CN" dirty="0" smtClean="0"/>
              <a:t>%&gt;%</a:t>
            </a:r>
            <a:r>
              <a:rPr lang="zh-CN" altLang="en-US" dirty="0" smtClean="0"/>
              <a:t>将该</a:t>
            </a:r>
            <a:r>
              <a:rPr lang="en-US" altLang="zh-CN" dirty="0" smtClean="0"/>
              <a:t>iris</a:t>
            </a:r>
            <a:r>
              <a:rPr lang="zh-CN" altLang="en-US" dirty="0" smtClean="0"/>
              <a:t>传递到了后续函数第一个参数中，因此我们不必再重复写入</a:t>
            </a:r>
            <a:r>
              <a:rPr lang="en-US" altLang="zh-CN" dirty="0" smtClean="0"/>
              <a:t>iris</a:t>
            </a:r>
            <a:endParaRPr lang="zh-CN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284514" y="2700440"/>
            <a:ext cx="2789225" cy="73866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</a:t>
            </a:r>
            <a:r>
              <a:rPr lang="en-US" altLang="zh-CN" sz="12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Arthritis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 %&gt;%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+ group_by(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Treatment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)%&gt;%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+ summarise(avg=mean(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Age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))%&gt;%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+ arrange(avg)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3113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第三次实验机动内容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</a:t>
            </a:r>
            <a:r>
              <a:rPr lang="zh-CN" altLang="en-US" dirty="0" smtClean="0"/>
              <a:t>数据可视化</a:t>
            </a:r>
            <a:r>
              <a:rPr lang="en-US" altLang="zh-CN" dirty="0" smtClean="0"/>
              <a:t>-</a:t>
            </a:r>
            <a:r>
              <a:rPr lang="zh-CN" altLang="en-US" dirty="0" smtClean="0"/>
              <a:t>基础作图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条形图</a:t>
            </a:r>
            <a:endParaRPr lang="en-US" altLang="zh-CN" dirty="0" smtClean="0"/>
          </a:p>
          <a:p>
            <a:r>
              <a:rPr lang="zh-CN" altLang="en-US" dirty="0"/>
              <a:t>直方图</a:t>
            </a:r>
          </a:p>
          <a:p>
            <a:r>
              <a:rPr lang="zh-CN" altLang="en-US" dirty="0" smtClean="0"/>
              <a:t>饼图</a:t>
            </a:r>
            <a:endParaRPr lang="en-US" altLang="zh-CN" dirty="0" smtClean="0"/>
          </a:p>
          <a:p>
            <a:r>
              <a:rPr lang="zh-CN" altLang="en-US" dirty="0" smtClean="0"/>
              <a:t>箱型图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078605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 </a:t>
            </a:r>
            <a:r>
              <a:rPr lang="zh-CN" altLang="en-US" dirty="0"/>
              <a:t>数据可视化</a:t>
            </a:r>
            <a:r>
              <a:rPr lang="en-US" altLang="zh-CN" dirty="0"/>
              <a:t>-</a:t>
            </a:r>
            <a:r>
              <a:rPr lang="zh-CN" altLang="en-US" dirty="0"/>
              <a:t>基础</a:t>
            </a:r>
            <a:r>
              <a:rPr lang="zh-CN" altLang="en-US" dirty="0" smtClean="0"/>
              <a:t>作图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细讲</a:t>
            </a:r>
            <a:r>
              <a:rPr lang="en-US" altLang="zh-CN" dirty="0" smtClean="0"/>
              <a:t>plot</a:t>
            </a:r>
            <a:r>
              <a:rPr lang="zh-CN" altLang="en-US" dirty="0" smtClean="0"/>
              <a:t>的参数</a:t>
            </a:r>
            <a:endParaRPr lang="en-US" altLang="zh-CN" dirty="0" smtClean="0"/>
          </a:p>
          <a:p>
            <a:r>
              <a:rPr lang="en-US" altLang="zh-CN" dirty="0" smtClean="0"/>
              <a:t>help(“plot”) # </a:t>
            </a:r>
            <a:r>
              <a:rPr lang="zh-CN" altLang="en-US" dirty="0" smtClean="0"/>
              <a:t>查看</a:t>
            </a:r>
            <a:r>
              <a:rPr lang="en-US" altLang="zh-CN" dirty="0" smtClean="0"/>
              <a:t>plot</a:t>
            </a:r>
            <a:r>
              <a:rPr lang="zh-CN" altLang="en-US" dirty="0" smtClean="0"/>
              <a:t>的帮助文档</a:t>
            </a:r>
            <a:endParaRPr lang="en-US" altLang="zh-CN" dirty="0" smtClean="0"/>
          </a:p>
          <a:p>
            <a:r>
              <a:rPr lang="en-US" altLang="zh-CN" dirty="0" smtClean="0"/>
              <a:t>plot</a:t>
            </a:r>
            <a:r>
              <a:rPr lang="zh-CN" altLang="en-US" dirty="0" smtClean="0"/>
              <a:t>是一般通用型的画图命令，它可以做出大多数基础类型的数据分析图</a:t>
            </a:r>
            <a:endParaRPr lang="en-US" altLang="zh-CN" dirty="0" smtClean="0"/>
          </a:p>
          <a:p>
            <a:r>
              <a:rPr lang="zh-CN" altLang="en-US" dirty="0" smtClean="0"/>
              <a:t>在做同一个图片时只能出现一个</a:t>
            </a:r>
            <a:r>
              <a:rPr lang="en-US" altLang="zh-CN" dirty="0" smtClean="0"/>
              <a:t>plot</a:t>
            </a:r>
          </a:p>
          <a:p>
            <a:r>
              <a:rPr lang="en-US" altLang="zh-CN" dirty="0" smtClean="0"/>
              <a:t>plot</a:t>
            </a:r>
            <a:r>
              <a:rPr lang="zh-CN" altLang="en-US" dirty="0" smtClean="0"/>
              <a:t>的参数与大多数画图命令的参数格式是相近甚至相同的，因此详细掌握</a:t>
            </a:r>
            <a:r>
              <a:rPr lang="en-US" altLang="zh-CN" dirty="0" smtClean="0"/>
              <a:t>plot</a:t>
            </a:r>
            <a:r>
              <a:rPr lang="zh-CN" altLang="en-US" dirty="0" smtClean="0"/>
              <a:t>参数可以帮助你迅速学会几乎所有类型画图方法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9304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7280" y="1037063"/>
            <a:ext cx="10058400" cy="613317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内置参数</a:t>
            </a:r>
            <a:endParaRPr lang="zh-CN" altLang="en-US" sz="2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plot(</a:t>
            </a:r>
            <a:r>
              <a:rPr lang="en-US" altLang="zh-CN" dirty="0" err="1" smtClean="0"/>
              <a:t>x,y</a:t>
            </a:r>
            <a:r>
              <a:rPr lang="en-US" altLang="zh-CN" dirty="0" smtClean="0"/>
              <a:t>,……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除变量</a:t>
            </a:r>
            <a:r>
              <a:rPr lang="en-US" altLang="zh-CN" dirty="0" smtClean="0"/>
              <a:t>x</a:t>
            </a:r>
            <a:r>
              <a:rPr lang="zh-CN" altLang="en-US" dirty="0" smtClean="0"/>
              <a:t>和</a:t>
            </a:r>
            <a:r>
              <a:rPr lang="en-US" altLang="zh-CN" dirty="0" smtClean="0"/>
              <a:t>y</a:t>
            </a:r>
            <a:r>
              <a:rPr lang="zh-CN" altLang="en-US" dirty="0" smtClean="0"/>
              <a:t>是必要输入参数以外，后边的参数均可以省略（即采用默认参数）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主要参数有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type </a:t>
            </a:r>
            <a:r>
              <a:rPr lang="zh-CN" altLang="en-US" dirty="0" smtClean="0"/>
              <a:t>点线类型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“p” </a:t>
            </a:r>
            <a:r>
              <a:rPr lang="zh-CN" altLang="en-US" dirty="0"/>
              <a:t> </a:t>
            </a:r>
            <a:r>
              <a:rPr lang="en-US" altLang="zh-CN" dirty="0" smtClean="0"/>
              <a:t>for points</a:t>
            </a:r>
          </a:p>
          <a:p>
            <a:pPr lvl="1"/>
            <a:r>
              <a:rPr lang="en-US" altLang="zh-CN" dirty="0" smtClean="0"/>
              <a:t>“l” for lines</a:t>
            </a:r>
          </a:p>
          <a:p>
            <a:pPr lvl="1"/>
            <a:r>
              <a:rPr lang="en-US" altLang="zh-CN" dirty="0" smtClean="0"/>
              <a:t>“b” for both</a:t>
            </a:r>
          </a:p>
          <a:p>
            <a:pPr lvl="1"/>
            <a:r>
              <a:rPr lang="en-US" altLang="zh-CN" dirty="0" smtClean="0"/>
              <a:t>“c” for the lines part alone of “b”</a:t>
            </a:r>
          </a:p>
          <a:p>
            <a:pPr lvl="1"/>
            <a:r>
              <a:rPr lang="en-US" altLang="zh-CN" dirty="0" smtClean="0"/>
              <a:t>“h” for ‘histogram’ like vertical lines</a:t>
            </a:r>
          </a:p>
          <a:p>
            <a:pPr lvl="1"/>
            <a:r>
              <a:rPr lang="en-US" altLang="zh-CN" dirty="0" smtClean="0"/>
              <a:t>“s” or “S” for stair steps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925758" y="3300095"/>
            <a:ext cx="267522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main:</a:t>
            </a:r>
            <a:r>
              <a:rPr lang="zh-CN" altLang="en-US" dirty="0" smtClean="0"/>
              <a:t>全局标题</a:t>
            </a:r>
            <a:endParaRPr lang="en-US" altLang="zh-CN" dirty="0" smtClean="0"/>
          </a:p>
          <a:p>
            <a:r>
              <a:rPr lang="en-US" altLang="zh-CN" dirty="0" smtClean="0"/>
              <a:t>sub:</a:t>
            </a:r>
            <a:r>
              <a:rPr lang="zh-CN" altLang="en-US" dirty="0" smtClean="0"/>
              <a:t>次级标题</a:t>
            </a:r>
            <a:endParaRPr lang="en-US" altLang="zh-CN" dirty="0" smtClean="0"/>
          </a:p>
          <a:p>
            <a:r>
              <a:rPr lang="en-US" altLang="zh-CN" dirty="0" smtClean="0"/>
              <a:t>axis:</a:t>
            </a:r>
            <a:r>
              <a:rPr lang="zh-CN" altLang="en-US" dirty="0" smtClean="0"/>
              <a:t>设置坐标轴刻度范围</a:t>
            </a:r>
            <a:endParaRPr lang="en-US" altLang="zh-CN" dirty="0" smtClean="0"/>
          </a:p>
          <a:p>
            <a:r>
              <a:rPr lang="en-US" altLang="zh-CN" dirty="0" err="1" smtClean="0"/>
              <a:t>xlab</a:t>
            </a:r>
            <a:r>
              <a:rPr lang="zh-CN" altLang="en-US" dirty="0" smtClean="0"/>
              <a:t>： </a:t>
            </a:r>
            <a:r>
              <a:rPr lang="en-US" altLang="zh-CN" dirty="0" smtClean="0"/>
              <a:t>x</a:t>
            </a:r>
            <a:r>
              <a:rPr lang="zh-CN" altLang="en-US" dirty="0" smtClean="0"/>
              <a:t>轴标题</a:t>
            </a:r>
            <a:endParaRPr lang="en-US" altLang="zh-CN" dirty="0" smtClean="0"/>
          </a:p>
          <a:p>
            <a:r>
              <a:rPr lang="en-US" altLang="zh-CN" dirty="0" err="1" smtClean="0"/>
              <a:t>ylab</a:t>
            </a:r>
            <a:r>
              <a:rPr lang="zh-CN" altLang="en-US" dirty="0" smtClean="0"/>
              <a:t>：</a:t>
            </a:r>
            <a:r>
              <a:rPr lang="en-US" altLang="zh-CN" dirty="0" smtClean="0"/>
              <a:t>y</a:t>
            </a:r>
            <a:r>
              <a:rPr lang="zh-CN" altLang="en-US" dirty="0" smtClean="0"/>
              <a:t>轴标题</a:t>
            </a:r>
            <a:endParaRPr lang="en-US" altLang="zh-CN" dirty="0" smtClean="0"/>
          </a:p>
          <a:p>
            <a:r>
              <a:rPr lang="en-US" altLang="zh-CN" dirty="0" smtClean="0"/>
              <a:t>legend:</a:t>
            </a:r>
            <a:r>
              <a:rPr lang="zh-CN" altLang="en-US" dirty="0" smtClean="0"/>
              <a:t>图例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4602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内置</a:t>
            </a:r>
            <a:r>
              <a:rPr lang="zh-CN" altLang="en-US" dirty="0" smtClean="0"/>
              <a:t>参数</a:t>
            </a:r>
            <a:r>
              <a:rPr lang="en-US" altLang="zh-CN" dirty="0" smtClean="0"/>
              <a:t>-</a:t>
            </a:r>
            <a:r>
              <a:rPr lang="zh-CN" altLang="en-US" dirty="0" smtClean="0"/>
              <a:t>文本</a:t>
            </a:r>
            <a:r>
              <a:rPr lang="zh-CN" altLang="en-US" sz="3600" dirty="0" smtClean="0"/>
              <a:t>参数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标题</a:t>
            </a:r>
            <a:endParaRPr lang="en-US" altLang="zh-CN" dirty="0" smtClean="0"/>
          </a:p>
          <a:p>
            <a:pPr lvl="1"/>
            <a:r>
              <a:rPr lang="zh-CN" altLang="en-US" dirty="0"/>
              <a:t>下</a:t>
            </a:r>
            <a:r>
              <a:rPr lang="zh-CN" altLang="en-US" dirty="0" smtClean="0"/>
              <a:t>图中使用了专门给当前</a:t>
            </a:r>
            <a:r>
              <a:rPr lang="en-US" altLang="zh-CN" dirty="0" smtClean="0"/>
              <a:t>active</a:t>
            </a:r>
            <a:r>
              <a:rPr lang="zh-CN" altLang="en-US" dirty="0" smtClean="0"/>
              <a:t>图片添加标题的命令，与</a:t>
            </a:r>
            <a:r>
              <a:rPr lang="en-US" altLang="zh-CN" dirty="0" smtClean="0"/>
              <a:t>plot</a:t>
            </a:r>
            <a:r>
              <a:rPr lang="zh-CN" altLang="en-US" dirty="0" smtClean="0"/>
              <a:t>内部参数一致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其中涉及参数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main </a:t>
            </a:r>
            <a:r>
              <a:rPr lang="zh-CN" altLang="en-US" dirty="0" smtClean="0"/>
              <a:t>图片标题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sub </a:t>
            </a:r>
            <a:r>
              <a:rPr lang="zh-CN" altLang="en-US" dirty="0" smtClean="0"/>
              <a:t>图片副标题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xlab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ylab</a:t>
            </a:r>
            <a:r>
              <a:rPr lang="en-US" altLang="zh-CN" dirty="0" smtClean="0"/>
              <a:t> x</a:t>
            </a:r>
            <a:r>
              <a:rPr lang="zh-CN" altLang="en-US" dirty="0" smtClean="0"/>
              <a:t>轴和</a:t>
            </a:r>
            <a:r>
              <a:rPr lang="en-US" altLang="zh-CN" dirty="0" smtClean="0"/>
              <a:t>y</a:t>
            </a:r>
            <a:r>
              <a:rPr lang="zh-CN" altLang="en-US" dirty="0" smtClean="0"/>
              <a:t>轴标题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col. </a:t>
            </a:r>
            <a:r>
              <a:rPr lang="zh-CN" altLang="en-US" dirty="0" smtClean="0"/>
              <a:t>为</a:t>
            </a:r>
            <a:r>
              <a:rPr lang="en-US" altLang="zh-CN" dirty="0" smtClean="0"/>
              <a:t>main sub </a:t>
            </a:r>
            <a:r>
              <a:rPr lang="en-US" altLang="zh-CN" dirty="0" err="1" smtClean="0"/>
              <a:t>xlab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ylab</a:t>
            </a:r>
            <a:r>
              <a:rPr lang="zh-CN" altLang="en-US" dirty="0" smtClean="0"/>
              <a:t>等配置颜色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以上参数都可以合并在</a:t>
            </a:r>
            <a:r>
              <a:rPr lang="en-US" altLang="zh-CN" dirty="0" smtClean="0"/>
              <a:t>plot</a:t>
            </a:r>
            <a:r>
              <a:rPr lang="zh-CN" altLang="en-US" dirty="0" smtClean="0"/>
              <a:t>命令当中进行</a:t>
            </a:r>
            <a:endParaRPr lang="zh-CN" altLang="en-US" dirty="0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1706135" y="4492757"/>
            <a:ext cx="5680432" cy="957355"/>
          </a:xfrm>
          <a:prstGeom prst="rect">
            <a:avLst/>
          </a:prstGeom>
          <a:noFill/>
          <a:ln w="1905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lc="http://schemas.openxmlformats.org/drawingml/2006/lockedCanvas" xmlns:a14="http://schemas.microsoft.com/office/drawing/2010/main" xmlns="">
                <a:effectLst>
                  <a:outerShdw blurRad="63500" dist="12700" dir="2700000" algn="ctr" rotWithShape="0">
                    <a:schemeClr val="hlink">
                      <a:gamma/>
                      <a:shade val="60000"/>
                      <a:invGamma/>
                      <a:alpha val="75000"/>
                    </a:schemeClr>
                  </a:outerShdw>
                </a:effectLst>
              </a14:hiddenEffects>
            </a:ext>
          </a:extLst>
        </p:spPr>
        <p:txBody>
          <a:bodyPr wrap="square" tIns="90000" bIns="9000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eaLnBrk="0" hangingPunct="0">
              <a:lnSpc>
                <a:spcPct val="120000"/>
              </a:lnSpc>
              <a:defRPr/>
            </a:pPr>
            <a:r>
              <a:rPr lang="en-US" sz="1400" dirty="0" smtClean="0">
                <a:solidFill>
                  <a:srgbClr val="0000FF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&gt;title(main=“main title”, sub=“sub-title”, </a:t>
            </a:r>
            <a:r>
              <a:rPr lang="en-US" sz="140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xlab</a:t>
            </a:r>
            <a:r>
              <a:rPr lang="en-US" sz="1400" dirty="0" smtClean="0">
                <a:solidFill>
                  <a:srgbClr val="0000FF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=“This is label of x”, </a:t>
            </a:r>
            <a:r>
              <a:rPr lang="en-US" sz="140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ylab</a:t>
            </a:r>
            <a:r>
              <a:rPr lang="en-US" sz="1400" dirty="0" smtClean="0">
                <a:solidFill>
                  <a:srgbClr val="0000FF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=“this is y label”, </a:t>
            </a:r>
            <a:r>
              <a:rPr lang="en-US" sz="140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col.main</a:t>
            </a:r>
            <a:r>
              <a:rPr lang="en-US" sz="1400" dirty="0" smtClean="0">
                <a:solidFill>
                  <a:srgbClr val="0000FF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=“green”,</a:t>
            </a:r>
            <a:r>
              <a:rPr lang="en-US" sz="140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col.sub</a:t>
            </a:r>
            <a:r>
              <a:rPr lang="en-US" sz="1400" dirty="0" smtClean="0">
                <a:solidFill>
                  <a:srgbClr val="0000FF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=“red”,</a:t>
            </a:r>
            <a:r>
              <a:rPr lang="en-US" sz="140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col.lab</a:t>
            </a:r>
            <a:r>
              <a:rPr lang="en-US" sz="1400" dirty="0" smtClean="0">
                <a:solidFill>
                  <a:srgbClr val="0000FF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=“blue”)</a:t>
            </a:r>
            <a:endParaRPr lang="en-US" sz="1400" dirty="0">
              <a:solidFill>
                <a:srgbClr val="0000FF"/>
              </a:solidFill>
              <a:latin typeface="Times New Roman" panose="02020603050405020304" pitchFamily="18" charset="0"/>
              <a:ea typeface="ＭＳ Ｐゴシック" charset="0"/>
              <a:cs typeface="Times New Roman" panose="02020603050405020304" pitchFamily="18" charset="0"/>
            </a:endParaRPr>
          </a:p>
          <a:p>
            <a:pPr eaLnBrk="0" hangingPunct="0">
              <a:lnSpc>
                <a:spcPct val="120000"/>
              </a:lnSpc>
              <a:defRPr/>
            </a:pPr>
            <a:r>
              <a:rPr lang="en-US" sz="1400" dirty="0" smtClean="0">
                <a:solidFill>
                  <a:srgbClr val="0000FF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&gt;</a:t>
            </a:r>
            <a:endParaRPr lang="en-US" sz="1400" dirty="0">
              <a:solidFill>
                <a:srgbClr val="0000FF"/>
              </a:solidFill>
              <a:latin typeface="Times New Roman" panose="02020603050405020304" pitchFamily="18" charset="0"/>
              <a:ea typeface="ＭＳ Ｐゴシック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0989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内置</a:t>
            </a:r>
            <a:r>
              <a:rPr lang="zh-CN" altLang="en-US" sz="2800" dirty="0" smtClean="0"/>
              <a:t>参数</a:t>
            </a:r>
            <a:r>
              <a:rPr lang="en-US" altLang="zh-CN" sz="2800" dirty="0" smtClean="0"/>
              <a:t>-</a:t>
            </a:r>
            <a:r>
              <a:rPr lang="zh-CN" altLang="en-US" sz="2800" dirty="0" smtClean="0"/>
              <a:t>设置坐标轴范围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6073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7280" y="1078173"/>
            <a:ext cx="10058400" cy="604596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图形参数</a:t>
            </a:r>
            <a:endParaRPr lang="zh-CN" altLang="en-US" sz="2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par : </a:t>
            </a:r>
            <a:r>
              <a:rPr lang="zh-CN" altLang="en-US" dirty="0" smtClean="0"/>
              <a:t>设置或查看图形参数</a:t>
            </a:r>
            <a:endParaRPr lang="en-US" altLang="zh-CN" dirty="0" smtClean="0"/>
          </a:p>
          <a:p>
            <a:r>
              <a:rPr lang="en-US" altLang="zh-CN" dirty="0" smtClean="0"/>
              <a:t>help(“par”) </a:t>
            </a:r>
            <a:r>
              <a:rPr lang="zh-CN" altLang="en-US" dirty="0" smtClean="0"/>
              <a:t>参看</a:t>
            </a:r>
            <a:r>
              <a:rPr lang="en-US" altLang="zh-CN" dirty="0" smtClean="0"/>
              <a:t>par</a:t>
            </a:r>
            <a:r>
              <a:rPr lang="zh-CN" altLang="en-US" dirty="0" smtClean="0"/>
              <a:t>的说明文档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dev.new</a:t>
            </a:r>
            <a:r>
              <a:rPr lang="en-US" altLang="zh-CN" dirty="0" smtClean="0"/>
              <a:t>() #</a:t>
            </a:r>
            <a:r>
              <a:rPr lang="zh-CN" altLang="en-US" dirty="0" smtClean="0"/>
              <a:t>创建一个新的空白画图板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par() #</a:t>
            </a:r>
            <a:r>
              <a:rPr lang="zh-CN" altLang="en-US" dirty="0" smtClean="0"/>
              <a:t>默认状态下返回当前图形参数设置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par(</a:t>
            </a:r>
            <a:r>
              <a:rPr lang="en-US" altLang="zh-CN" dirty="0" err="1" smtClean="0"/>
              <a:t>optionname</a:t>
            </a:r>
            <a:r>
              <a:rPr lang="en-US" altLang="zh-CN" dirty="0" smtClean="0"/>
              <a:t>=name,……) #</a:t>
            </a:r>
            <a:r>
              <a:rPr lang="zh-CN" altLang="en-US" dirty="0" smtClean="0"/>
              <a:t>修改图形参数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opar</a:t>
            </a:r>
            <a:r>
              <a:rPr lang="en-US" altLang="zh-CN" dirty="0" smtClean="0"/>
              <a:t>&lt;- par(</a:t>
            </a:r>
            <a:r>
              <a:rPr lang="en-US" altLang="zh-CN" dirty="0" err="1" smtClean="0"/>
              <a:t>no.readonly</a:t>
            </a:r>
            <a:r>
              <a:rPr lang="en-US" altLang="zh-CN" dirty="0" smtClean="0"/>
              <a:t>=TRUE) #</a:t>
            </a:r>
            <a:r>
              <a:rPr lang="zh-CN" altLang="en-US" dirty="0" smtClean="0"/>
              <a:t>生成可修改的图形参数，并保存在变量</a:t>
            </a:r>
            <a:r>
              <a:rPr lang="en-US" altLang="zh-CN" dirty="0" err="1" smtClean="0"/>
              <a:t>opar</a:t>
            </a:r>
            <a:r>
              <a:rPr lang="zh-CN" altLang="en-US" dirty="0" smtClean="0"/>
              <a:t>当中，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par(</a:t>
            </a:r>
            <a:r>
              <a:rPr lang="en-US" altLang="zh-CN" dirty="0" err="1" smtClean="0"/>
              <a:t>opar</a:t>
            </a:r>
            <a:r>
              <a:rPr lang="en-US" altLang="zh-CN" dirty="0" smtClean="0"/>
              <a:t>) #</a:t>
            </a:r>
            <a:r>
              <a:rPr lang="zh-CN" altLang="en-US" dirty="0" smtClean="0"/>
              <a:t>恢复存储在变量</a:t>
            </a:r>
            <a:r>
              <a:rPr lang="en-US" altLang="zh-CN" dirty="0" err="1" smtClean="0"/>
              <a:t>opar</a:t>
            </a:r>
            <a:r>
              <a:rPr lang="zh-CN" altLang="en-US" dirty="0" smtClean="0"/>
              <a:t>中的参数设置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7153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矩阵行列操作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列求和 </a:t>
            </a:r>
            <a:r>
              <a:rPr lang="en-US" altLang="zh-CN" dirty="0" err="1" smtClean="0"/>
              <a:t>colMeans</a:t>
            </a:r>
            <a:endParaRPr lang="en-US" altLang="zh-CN" dirty="0" smtClean="0"/>
          </a:p>
          <a:p>
            <a:r>
              <a:rPr lang="zh-CN" altLang="en-US" dirty="0" smtClean="0"/>
              <a:t>行求和</a:t>
            </a:r>
            <a:r>
              <a:rPr lang="en-US" altLang="zh-CN" dirty="0" err="1" smtClean="0"/>
              <a:t>rowMeans</a:t>
            </a:r>
            <a:endParaRPr lang="en-US" altLang="zh-CN" dirty="0" smtClean="0"/>
          </a:p>
          <a:p>
            <a:r>
              <a:rPr lang="zh-CN" altLang="en-US" dirty="0" smtClean="0"/>
              <a:t>同样适用于数据集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1597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图形</a:t>
            </a:r>
            <a:r>
              <a:rPr lang="zh-CN" altLang="en-US" sz="3200" dirty="0" smtClean="0"/>
              <a:t>参数</a:t>
            </a:r>
            <a:r>
              <a:rPr lang="en-US" altLang="zh-CN" sz="3200" dirty="0" smtClean="0"/>
              <a:t>-</a:t>
            </a:r>
            <a:r>
              <a:rPr lang="zh-CN" altLang="en-US" sz="3200" dirty="0" smtClean="0"/>
              <a:t>界面参数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415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/>
              <a:t>代码分析</a:t>
            </a:r>
            <a:r>
              <a:rPr lang="en-US" altLang="zh-CN" sz="3200" dirty="0" smtClean="0"/>
              <a:t>-par</a:t>
            </a:r>
            <a:r>
              <a:rPr lang="zh-CN" altLang="en-US" sz="3200" dirty="0" smtClean="0"/>
              <a:t>设置界面分割</a:t>
            </a:r>
            <a:endParaRPr lang="zh-CN" altLang="en-US" sz="3200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3748" y="2030567"/>
            <a:ext cx="5457825" cy="3743325"/>
          </a:xfrm>
        </p:spPr>
      </p:pic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446049" y="1939128"/>
            <a:ext cx="5680432" cy="4295769"/>
          </a:xfrm>
          <a:prstGeom prst="rect">
            <a:avLst/>
          </a:prstGeom>
          <a:noFill/>
          <a:ln w="1905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lc="http://schemas.openxmlformats.org/drawingml/2006/lockedCanvas" xmlns:a14="http://schemas.microsoft.com/office/drawing/2010/main" xmlns="">
                <a:effectLst>
                  <a:outerShdw blurRad="63500" dist="12700" dir="2700000" algn="ctr" rotWithShape="0">
                    <a:schemeClr val="hlink">
                      <a:gamma/>
                      <a:shade val="60000"/>
                      <a:invGamma/>
                      <a:alpha val="75000"/>
                    </a:schemeClr>
                  </a:outerShdw>
                </a:effectLst>
              </a14:hiddenEffects>
            </a:ext>
          </a:extLst>
        </p:spPr>
        <p:txBody>
          <a:bodyPr wrap="square" tIns="90000" bIns="9000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eaLnBrk="0" hangingPunct="0">
              <a:lnSpc>
                <a:spcPct val="120000"/>
              </a:lnSpc>
              <a:defRPr/>
            </a:pPr>
            <a:r>
              <a:rPr lang="en-US" sz="1400" dirty="0" smtClean="0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&gt;par(</a:t>
            </a:r>
            <a:r>
              <a:rPr lang="en-US" sz="1400" dirty="0" err="1" smtClean="0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mfrow</a:t>
            </a:r>
            <a:r>
              <a:rPr lang="en-US" sz="1400" dirty="0" smtClean="0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=c(2,2</a:t>
            </a:r>
            <a:r>
              <a:rPr lang="en-US" sz="1400" dirty="0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))</a:t>
            </a:r>
          </a:p>
          <a:p>
            <a:pPr eaLnBrk="0" hangingPunct="0">
              <a:lnSpc>
                <a:spcPct val="120000"/>
              </a:lnSpc>
              <a:defRPr/>
            </a:pPr>
            <a:r>
              <a:rPr lang="en-US" sz="1400" dirty="0" smtClean="0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&gt;</a:t>
            </a:r>
            <a:r>
              <a:rPr lang="en-US" sz="1400" dirty="0" err="1" smtClean="0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hist</a:t>
            </a:r>
            <a:r>
              <a:rPr lang="en-US" sz="1400" dirty="0" smtClean="0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(</a:t>
            </a:r>
            <a:r>
              <a:rPr lang="en-US" sz="1400" dirty="0" err="1" smtClean="0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mtcars$mpg</a:t>
            </a:r>
            <a:r>
              <a:rPr lang="en-US" sz="1400" dirty="0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)</a:t>
            </a:r>
          </a:p>
          <a:p>
            <a:pPr eaLnBrk="0" hangingPunct="0">
              <a:lnSpc>
                <a:spcPct val="120000"/>
              </a:lnSpc>
              <a:defRPr/>
            </a:pPr>
            <a:r>
              <a:rPr lang="en-US" sz="1400" dirty="0" smtClean="0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&gt;</a:t>
            </a:r>
            <a:r>
              <a:rPr lang="en-US" sz="1400" dirty="0" err="1" smtClean="0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hist</a:t>
            </a:r>
            <a:r>
              <a:rPr lang="en-US" sz="1400" dirty="0" smtClean="0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(</a:t>
            </a:r>
            <a:r>
              <a:rPr lang="en-US" sz="1400" dirty="0" err="1" smtClean="0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mtcars$mpg</a:t>
            </a:r>
            <a:r>
              <a:rPr lang="en-US" sz="1400" dirty="0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, breaks=12, col="red", </a:t>
            </a:r>
            <a:r>
              <a:rPr lang="en-US" sz="1400" dirty="0" err="1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xlab</a:t>
            </a:r>
            <a:r>
              <a:rPr lang="en-US" sz="1400" dirty="0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="Miles Per Gallon", </a:t>
            </a:r>
            <a:r>
              <a:rPr lang="en-US" sz="1400" dirty="0" smtClean="0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main</a:t>
            </a:r>
            <a:r>
              <a:rPr lang="en-US" sz="1400" dirty="0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="Colored histogram with 12 bins")</a:t>
            </a:r>
          </a:p>
          <a:p>
            <a:pPr eaLnBrk="0" hangingPunct="0">
              <a:lnSpc>
                <a:spcPct val="120000"/>
              </a:lnSpc>
              <a:defRPr/>
            </a:pPr>
            <a:r>
              <a:rPr lang="en-US" sz="1400" dirty="0" smtClean="0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&gt;</a:t>
            </a:r>
            <a:r>
              <a:rPr lang="en-US" sz="1400" dirty="0" err="1" smtClean="0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hist</a:t>
            </a:r>
            <a:r>
              <a:rPr lang="en-US" sz="1400" dirty="0" smtClean="0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(</a:t>
            </a:r>
            <a:r>
              <a:rPr lang="en-US" sz="1400" dirty="0" err="1" smtClean="0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mtcars$mpg</a:t>
            </a:r>
            <a:r>
              <a:rPr lang="en-US" sz="1400" dirty="0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freq</a:t>
            </a:r>
            <a:r>
              <a:rPr lang="en-US" sz="1400" dirty="0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=FALSE, breaks=12, col="red", </a:t>
            </a:r>
            <a:r>
              <a:rPr lang="en-US" sz="1400" dirty="0" err="1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xlab</a:t>
            </a:r>
            <a:r>
              <a:rPr lang="en-US" sz="1400" dirty="0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="Miles Per Gallon", main="Histogram, rug plot ,density curve")</a:t>
            </a:r>
          </a:p>
          <a:p>
            <a:pPr eaLnBrk="0" hangingPunct="0">
              <a:lnSpc>
                <a:spcPct val="120000"/>
              </a:lnSpc>
              <a:defRPr/>
            </a:pPr>
            <a:r>
              <a:rPr lang="en-US" sz="1400" dirty="0" smtClean="0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&gt;rug(jitter(</a:t>
            </a:r>
            <a:r>
              <a:rPr lang="en-US" sz="1400" dirty="0" err="1" smtClean="0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mtcars$mpg</a:t>
            </a:r>
            <a:r>
              <a:rPr lang="en-US" sz="1400" dirty="0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))</a:t>
            </a:r>
          </a:p>
          <a:p>
            <a:pPr eaLnBrk="0" hangingPunct="0">
              <a:lnSpc>
                <a:spcPct val="120000"/>
              </a:lnSpc>
              <a:defRPr/>
            </a:pPr>
            <a:r>
              <a:rPr lang="en-US" sz="1400" dirty="0" smtClean="0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&gt;lines(density(</a:t>
            </a:r>
            <a:r>
              <a:rPr lang="en-US" sz="1400" dirty="0" err="1" smtClean="0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mtcars$mpg</a:t>
            </a:r>
            <a:r>
              <a:rPr lang="en-US" sz="1400" dirty="0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), col="blue", </a:t>
            </a:r>
            <a:r>
              <a:rPr lang="en-US" sz="1400" dirty="0" err="1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lwd</a:t>
            </a:r>
            <a:r>
              <a:rPr lang="en-US" sz="1400" dirty="0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=2)</a:t>
            </a:r>
          </a:p>
          <a:p>
            <a:pPr eaLnBrk="0" hangingPunct="0">
              <a:lnSpc>
                <a:spcPct val="120000"/>
              </a:lnSpc>
              <a:defRPr/>
            </a:pPr>
            <a:r>
              <a:rPr lang="en-US" sz="1400" dirty="0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x &lt;- </a:t>
            </a:r>
            <a:r>
              <a:rPr lang="en-US" sz="1400" dirty="0" err="1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mtcars$mpg</a:t>
            </a:r>
            <a:endParaRPr lang="en-US" sz="1400" dirty="0">
              <a:solidFill>
                <a:srgbClr val="0070C0"/>
              </a:solidFill>
              <a:latin typeface="Times New Roman" panose="02020603050405020304" pitchFamily="18" charset="0"/>
              <a:ea typeface="ＭＳ Ｐゴシック" charset="0"/>
              <a:cs typeface="Times New Roman" panose="02020603050405020304" pitchFamily="18" charset="0"/>
            </a:endParaRPr>
          </a:p>
          <a:p>
            <a:pPr eaLnBrk="0" hangingPunct="0">
              <a:lnSpc>
                <a:spcPct val="120000"/>
              </a:lnSpc>
              <a:defRPr/>
            </a:pPr>
            <a:r>
              <a:rPr lang="en-US" sz="1400" dirty="0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h &lt;- </a:t>
            </a:r>
            <a:r>
              <a:rPr lang="en-US" sz="1400" dirty="0" err="1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hist</a:t>
            </a:r>
            <a:r>
              <a:rPr lang="en-US" sz="1400" dirty="0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(x, breaks=12, col="red", </a:t>
            </a:r>
            <a:r>
              <a:rPr lang="en-US" sz="1400" dirty="0" err="1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xlab</a:t>
            </a:r>
            <a:r>
              <a:rPr lang="en-US" sz="1400" dirty="0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="Miles Per Gallon", main="Histogram with normal curve and box")</a:t>
            </a:r>
          </a:p>
          <a:p>
            <a:pPr eaLnBrk="0" hangingPunct="0">
              <a:lnSpc>
                <a:spcPct val="120000"/>
              </a:lnSpc>
              <a:defRPr/>
            </a:pPr>
            <a:r>
              <a:rPr lang="en-US" sz="1400" dirty="0" err="1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xfit</a:t>
            </a:r>
            <a:r>
              <a:rPr lang="en-US" sz="1400" dirty="0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 &lt;- </a:t>
            </a:r>
            <a:r>
              <a:rPr lang="en-US" sz="1400" dirty="0" err="1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seq</a:t>
            </a:r>
            <a:r>
              <a:rPr lang="en-US" sz="1400" dirty="0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(min(x), max(x), length=40)</a:t>
            </a:r>
          </a:p>
          <a:p>
            <a:pPr eaLnBrk="0" hangingPunct="0">
              <a:lnSpc>
                <a:spcPct val="120000"/>
              </a:lnSpc>
              <a:defRPr/>
            </a:pPr>
            <a:r>
              <a:rPr lang="en-US" sz="1400" dirty="0" err="1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yfit</a:t>
            </a:r>
            <a:r>
              <a:rPr lang="en-US" sz="1400" dirty="0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 &lt;- </a:t>
            </a:r>
            <a:r>
              <a:rPr lang="en-US" sz="1400" dirty="0" err="1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dnorm</a:t>
            </a:r>
            <a:r>
              <a:rPr lang="en-US" sz="1400" dirty="0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xfit</a:t>
            </a:r>
            <a:r>
              <a:rPr lang="en-US" sz="1400" dirty="0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, mean=mean(x), </a:t>
            </a:r>
            <a:r>
              <a:rPr lang="en-US" sz="1400" dirty="0" err="1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sd</a:t>
            </a:r>
            <a:r>
              <a:rPr lang="en-US" sz="1400" dirty="0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=</a:t>
            </a:r>
            <a:r>
              <a:rPr lang="en-US" sz="1400" dirty="0" err="1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sd</a:t>
            </a:r>
            <a:r>
              <a:rPr lang="en-US" sz="1400" dirty="0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(x))</a:t>
            </a:r>
          </a:p>
          <a:p>
            <a:pPr eaLnBrk="0" hangingPunct="0">
              <a:lnSpc>
                <a:spcPct val="120000"/>
              </a:lnSpc>
              <a:defRPr/>
            </a:pPr>
            <a:r>
              <a:rPr lang="en-US" sz="1400" dirty="0" err="1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yfit</a:t>
            </a:r>
            <a:r>
              <a:rPr lang="en-US" sz="1400" dirty="0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 &lt;- </a:t>
            </a:r>
            <a:r>
              <a:rPr lang="en-US" sz="1400" dirty="0" err="1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yfit</a:t>
            </a:r>
            <a:r>
              <a:rPr lang="en-US" sz="1400" dirty="0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*diff(</a:t>
            </a:r>
            <a:r>
              <a:rPr lang="en-US" sz="1400" dirty="0" err="1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h$mids</a:t>
            </a:r>
            <a:r>
              <a:rPr lang="en-US" sz="1400" dirty="0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[1:2])*length(x)</a:t>
            </a:r>
          </a:p>
          <a:p>
            <a:pPr eaLnBrk="0" hangingPunct="0">
              <a:lnSpc>
                <a:spcPct val="120000"/>
              </a:lnSpc>
              <a:defRPr/>
            </a:pPr>
            <a:r>
              <a:rPr lang="en-US" sz="1400" dirty="0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lines(</a:t>
            </a:r>
            <a:r>
              <a:rPr lang="en-US" sz="1400" dirty="0" err="1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xfit</a:t>
            </a:r>
            <a:r>
              <a:rPr lang="en-US" sz="1400" dirty="0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yfit</a:t>
            </a:r>
            <a:r>
              <a:rPr lang="en-US" sz="1400" dirty="0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, col="blue", </a:t>
            </a:r>
            <a:r>
              <a:rPr lang="en-US" sz="1400" dirty="0" err="1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lwd</a:t>
            </a:r>
            <a:r>
              <a:rPr lang="en-US" sz="1400" dirty="0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=2)</a:t>
            </a:r>
          </a:p>
          <a:p>
            <a:pPr eaLnBrk="0" hangingPunct="0">
              <a:lnSpc>
                <a:spcPct val="120000"/>
              </a:lnSpc>
              <a:defRPr/>
            </a:pPr>
            <a:r>
              <a:rPr lang="en-US" sz="1400" dirty="0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box()</a:t>
            </a:r>
          </a:p>
        </p:txBody>
      </p:sp>
    </p:spTree>
    <p:extLst>
      <p:ext uri="{BB962C8B-B14F-4D97-AF65-F5344CB8AC3E}">
        <p14:creationId xmlns:p14="http://schemas.microsoft.com/office/powerpoint/2010/main" val="3914895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代码分析</a:t>
            </a:r>
            <a:r>
              <a:rPr lang="en-US" altLang="zh-CN" dirty="0" smtClean="0"/>
              <a:t>-</a:t>
            </a:r>
            <a:r>
              <a:rPr lang="zh-CN" altLang="en-US" dirty="0" smtClean="0"/>
              <a:t>数据可视化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845734"/>
            <a:ext cx="4623296" cy="4023360"/>
          </a:xfrm>
        </p:spPr>
        <p:txBody>
          <a:bodyPr/>
          <a:lstStyle/>
          <a:p>
            <a:r>
              <a:rPr lang="zh-CN" altLang="en-US" dirty="0" smtClean="0"/>
              <a:t>仿照</a:t>
            </a:r>
            <a:r>
              <a:rPr lang="en-US" altLang="zh-CN" dirty="0" smtClean="0"/>
              <a:t>plot</a:t>
            </a:r>
            <a:r>
              <a:rPr lang="zh-CN" altLang="en-US" dirty="0" smtClean="0"/>
              <a:t>的参数琢磨并完成右侧数据图，注意四幅图是画在同一个页面上</a:t>
            </a:r>
            <a:endParaRPr lang="en-US" altLang="zh-CN" dirty="0" smtClean="0"/>
          </a:p>
          <a:p>
            <a:r>
              <a:rPr lang="zh-CN" altLang="en-US" dirty="0" smtClean="0"/>
              <a:t>调用内置数据集</a:t>
            </a:r>
            <a:r>
              <a:rPr lang="en-US" altLang="zh-CN" dirty="0" err="1" smtClean="0"/>
              <a:t>mtcars</a:t>
            </a:r>
            <a:r>
              <a:rPr lang="en-US" altLang="zh-CN" dirty="0" smtClean="0"/>
              <a:t>,</a:t>
            </a:r>
            <a:r>
              <a:rPr lang="zh-CN" altLang="en-US" dirty="0" smtClean="0"/>
              <a:t>查看数据含义</a:t>
            </a:r>
            <a:endParaRPr lang="en-US" altLang="zh-CN" dirty="0" smtClean="0"/>
          </a:p>
          <a:p>
            <a:r>
              <a:rPr lang="zh-CN" altLang="en-US" dirty="0" smtClean="0"/>
              <a:t>对该数据集内的变量做直方图，并将页面划分为</a:t>
            </a:r>
            <a:r>
              <a:rPr lang="en-US" altLang="zh-CN" dirty="0" smtClean="0"/>
              <a:t>2X2</a:t>
            </a:r>
            <a:r>
              <a:rPr lang="zh-CN" altLang="en-US" dirty="0" smtClean="0"/>
              <a:t>的四份，每一份分别做一个图，效果如右侧所示</a:t>
            </a:r>
            <a:endParaRPr lang="en-US" altLang="zh-CN" dirty="0" smtClean="0"/>
          </a:p>
        </p:txBody>
      </p:sp>
      <p:pic>
        <p:nvPicPr>
          <p:cNvPr id="4" name="内容占位符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0" y="1845734"/>
            <a:ext cx="5457825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580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/>
              <a:t>数据清洗 </a:t>
            </a:r>
            <a:r>
              <a:rPr lang="en-US" altLang="zh-CN" sz="3600" dirty="0" smtClean="0"/>
              <a:t>data cleaning-</a:t>
            </a:r>
            <a:r>
              <a:rPr lang="zh-CN" altLang="en-US" sz="3600" dirty="0" smtClean="0"/>
              <a:t>常用方法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打开参数</a:t>
            </a:r>
            <a:r>
              <a:rPr lang="en-US" altLang="zh-CN" dirty="0" smtClean="0"/>
              <a:t>na.rm</a:t>
            </a:r>
            <a:r>
              <a:rPr lang="zh-CN" altLang="en-US" dirty="0" smtClean="0"/>
              <a:t>功能在运算在排除缺失值影响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删除含有缺失值的对象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监测缺失值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097280" y="2381981"/>
            <a:ext cx="1952458" cy="5539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an&lt;-c(1,2,NA)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sum(an,na.rm=TRUE)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[1] 3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97280" y="4707995"/>
            <a:ext cx="1952458" cy="73866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is.na(an)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[1] FALSE FALSE TRUE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sum(is.na(an))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[1] 1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97280" y="3672748"/>
            <a:ext cx="32528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t"/>
            <a:r>
              <a:rPr lang="en-US" altLang="zh-CN" sz="1200" dirty="0">
                <a:solidFill>
                  <a:srgbClr val="0000FF"/>
                </a:solidFill>
                <a:latin typeface="Lucida Console" panose="020B0609040504020204" pitchFamily="49" charset="0"/>
              </a:rPr>
              <a:t>&gt; </a:t>
            </a:r>
            <a:r>
              <a:rPr lang="en-US" altLang="zh-CN" sz="12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mynewdata</a:t>
            </a:r>
            <a:r>
              <a:rPr lang="en-US" altLang="zh-CN" sz="1200" dirty="0">
                <a:solidFill>
                  <a:srgbClr val="0000FF"/>
                </a:solidFill>
                <a:latin typeface="Lucida Console" panose="020B0609040504020204" pitchFamily="49" charset="0"/>
              </a:rPr>
              <a:t>&lt;-</a:t>
            </a:r>
            <a:r>
              <a:rPr lang="en-US" altLang="zh-CN" sz="12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na.omit</a:t>
            </a:r>
            <a:r>
              <a:rPr lang="en-US" altLang="zh-CN" sz="1200" dirty="0">
                <a:solidFill>
                  <a:srgbClr val="0000FF"/>
                </a:solidFill>
                <a:latin typeface="Lucida Console" panose="020B0609040504020204" pitchFamily="49" charset="0"/>
              </a:rPr>
              <a:t>(leadership) </a:t>
            </a:r>
          </a:p>
        </p:txBody>
      </p:sp>
    </p:spTree>
    <p:extLst>
      <p:ext uri="{BB962C8B-B14F-4D97-AF65-F5344CB8AC3E}">
        <p14:creationId xmlns:p14="http://schemas.microsoft.com/office/powerpoint/2010/main" val="1818824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/>
              <a:t>标准化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标准化主要使用</a:t>
            </a:r>
            <a:r>
              <a:rPr lang="en-US" altLang="zh-CN" dirty="0" smtClean="0"/>
              <a:t>scale</a:t>
            </a:r>
            <a:r>
              <a:rPr lang="zh-CN" altLang="en-US" dirty="0" smtClean="0"/>
              <a:t>函数进行处理，标准化后的数据均值为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，标准差为</a:t>
            </a:r>
            <a:r>
              <a:rPr lang="en-US" altLang="zh-CN" dirty="0" smtClean="0"/>
              <a:t>1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若改变标准差和均值，可以在</a:t>
            </a:r>
            <a:r>
              <a:rPr lang="en-US" altLang="zh-CN" dirty="0" smtClean="0"/>
              <a:t>scale</a:t>
            </a:r>
            <a:r>
              <a:rPr lang="zh-CN" altLang="en-US" dirty="0" smtClean="0"/>
              <a:t>基础上加上系数，如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238" y="2331856"/>
            <a:ext cx="2028825" cy="17240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6238" y="4531700"/>
            <a:ext cx="2266950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272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描述性统计量计算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集中性统计量：算术均值 </a:t>
            </a:r>
            <a:r>
              <a:rPr lang="en-US" altLang="zh-CN" dirty="0" smtClean="0"/>
              <a:t>mean   </a:t>
            </a:r>
            <a:r>
              <a:rPr lang="zh-CN" altLang="en-US" dirty="0" smtClean="0"/>
              <a:t>几何均值 </a:t>
            </a:r>
            <a:r>
              <a:rPr lang="en-US" altLang="zh-CN" dirty="0" smtClean="0"/>
              <a:t>psych::</a:t>
            </a:r>
            <a:r>
              <a:rPr lang="en-US" altLang="zh-CN" dirty="0" err="1" smtClean="0"/>
              <a:t>geometric.mean</a:t>
            </a:r>
            <a:endParaRPr lang="en-US" altLang="zh-CN" dirty="0" smtClean="0"/>
          </a:p>
          <a:p>
            <a:r>
              <a:rPr lang="zh-CN" altLang="en-US" dirty="0" smtClean="0"/>
              <a:t>差异性统计量：极差</a:t>
            </a:r>
            <a:r>
              <a:rPr lang="en-US" altLang="zh-CN" dirty="0" smtClean="0"/>
              <a:t>range </a:t>
            </a:r>
            <a:r>
              <a:rPr lang="zh-CN" altLang="en-US" dirty="0" smtClean="0"/>
              <a:t>方差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</a:t>
            </a:r>
            <a:r>
              <a:rPr lang="zh-CN" altLang="en-US" dirty="0" smtClean="0"/>
              <a:t>标准差 </a:t>
            </a:r>
            <a:r>
              <a:rPr lang="en-US" altLang="zh-CN" dirty="0" err="1" smtClean="0"/>
              <a:t>sd</a:t>
            </a:r>
            <a:endParaRPr lang="en-US" altLang="zh-CN" dirty="0"/>
          </a:p>
          <a:p>
            <a:r>
              <a:rPr lang="zh-CN" altLang="en-US" dirty="0" smtClean="0"/>
              <a:t>分位数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quantile</a:t>
            </a:r>
          </a:p>
          <a:p>
            <a:pPr lvl="1"/>
            <a:r>
              <a:rPr lang="en-US" altLang="zh-CN" dirty="0" err="1" smtClean="0"/>
              <a:t>fivenum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766561" y="5504619"/>
            <a:ext cx="49720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基本的统计量计算是数据分析的基础，在</a:t>
            </a:r>
            <a:r>
              <a:rPr lang="en-US" altLang="zh-CN" sz="1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R</a:t>
            </a:r>
            <a:r>
              <a:rPr lang="zh-CN" altLang="en-US" sz="1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语言中也非常简单。更多统计量计算参见</a:t>
            </a:r>
            <a:r>
              <a:rPr lang="zh-CN" altLang="en-US" sz="16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附录</a:t>
            </a:r>
            <a:r>
              <a:rPr lang="en-US" altLang="zh-CN" sz="16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endParaRPr lang="zh-CN" altLang="en-US" sz="16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483654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/>
              <a:t>数据清洗</a:t>
            </a:r>
            <a:r>
              <a:rPr lang="en-US" altLang="zh-CN" sz="3600" dirty="0" smtClean="0"/>
              <a:t>-</a:t>
            </a:r>
            <a:r>
              <a:rPr lang="zh-CN" altLang="en-US" sz="3600" dirty="0" smtClean="0"/>
              <a:t>其他方法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删除重复（一行数据全部一样的数据）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mydata</a:t>
            </a:r>
            <a:r>
              <a:rPr lang="en-US" altLang="zh-CN" dirty="0" smtClean="0"/>
              <a:t>&lt;-unique(x)</a:t>
            </a:r>
          </a:p>
          <a:p>
            <a:r>
              <a:rPr lang="zh-CN" altLang="en-US" dirty="0" smtClean="0"/>
              <a:t>删除缺失数据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mydata</a:t>
            </a:r>
            <a:r>
              <a:rPr lang="en-US" altLang="zh-CN" dirty="0" smtClean="0"/>
              <a:t>&lt;-</a:t>
            </a:r>
            <a:r>
              <a:rPr lang="en-US" altLang="zh-CN" dirty="0" err="1" smtClean="0"/>
              <a:t>na.omit</a:t>
            </a:r>
            <a:r>
              <a:rPr lang="en-US" altLang="zh-CN" dirty="0" smtClean="0"/>
              <a:t>(x)</a:t>
            </a:r>
          </a:p>
          <a:p>
            <a:r>
              <a:rPr lang="zh-CN" altLang="en-US" dirty="0" smtClean="0"/>
              <a:t>清理无用空格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mydata</a:t>
            </a:r>
            <a:r>
              <a:rPr lang="en-US" altLang="zh-CN" dirty="0" smtClean="0"/>
              <a:t>&lt;-trim(x)   </a:t>
            </a:r>
            <a:r>
              <a:rPr lang="zh-CN" altLang="en-US" dirty="0" smtClean="0"/>
              <a:t>需事先载入包</a:t>
            </a:r>
            <a:r>
              <a:rPr lang="en-US" altLang="zh-CN" dirty="0" smtClean="0"/>
              <a:t>raster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7500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对象索引操作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</a:t>
            </a:r>
            <a:r>
              <a:rPr lang="zh-CN" altLang="en-US" dirty="0" smtClean="0"/>
              <a:t>中抽样的原理：抽对象的位置序号等效于抽取对象</a:t>
            </a:r>
            <a:endParaRPr lang="en-US" altLang="zh-CN" dirty="0" smtClean="0"/>
          </a:p>
          <a:p>
            <a:r>
              <a:rPr lang="zh-CN" altLang="en-US" dirty="0" smtClean="0"/>
              <a:t>索引中的序号操作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337912" y="2841315"/>
            <a:ext cx="1580561" cy="147732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indices&lt;-1:5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cars[indices,]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speed dist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1 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4 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2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2 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4 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10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3 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7 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4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4 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7 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22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5 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8 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16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8371163" y="2703163"/>
            <a:ext cx="2138406" cy="166199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indices2&lt;-rep(1:3,2)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cars[indices2,]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speed dist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1 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4 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2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2 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4 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10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3 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7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4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1.1 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4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2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2.1 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4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10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3.1 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7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4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4575615" y="2748981"/>
            <a:ext cx="2138406" cy="18466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indice3&lt;-seq(1,10,2)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indice3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[1] 1 3 5 7 9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cars[indice3,]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speed dist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1 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4 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2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3 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7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4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5 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8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16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7 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10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18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9 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10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34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右箭头 7"/>
          <p:cNvSpPr/>
          <p:nvPr/>
        </p:nvSpPr>
        <p:spPr>
          <a:xfrm>
            <a:off x="3325016" y="3204594"/>
            <a:ext cx="844056" cy="66821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右箭头 8"/>
          <p:cNvSpPr/>
          <p:nvPr/>
        </p:nvSpPr>
        <p:spPr>
          <a:xfrm>
            <a:off x="6936887" y="3200053"/>
            <a:ext cx="844056" cy="66821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154083" y="4694563"/>
            <a:ext cx="78990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能够返回位置的函数并不多但却非常实用，已经学过的有</a:t>
            </a:r>
            <a:r>
              <a:rPr lang="en-US" altLang="zh-CN" dirty="0" smtClean="0"/>
              <a:t>order()</a:t>
            </a:r>
            <a:r>
              <a:rPr lang="zh-CN" altLang="en-US" dirty="0" smtClean="0"/>
              <a:t>，</a:t>
            </a:r>
            <a:r>
              <a:rPr lang="en-US" altLang="zh-CN" dirty="0" smtClean="0"/>
              <a:t>which()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3053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/>
              <a:t>随机抽样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随机抽样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放回抽样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 smtClean="0"/>
              <a:t>*</a:t>
            </a:r>
            <a:r>
              <a:rPr lang="en-US" altLang="zh-CN" dirty="0" err="1" smtClean="0"/>
              <a:t>dplyr</a:t>
            </a:r>
            <a:r>
              <a:rPr lang="zh-CN" altLang="en-US" dirty="0" smtClean="0"/>
              <a:t>包中有类似功能的函数语句，复杂</a:t>
            </a:r>
            <a:r>
              <a:rPr lang="zh-CN" altLang="en-US" dirty="0"/>
              <a:t>抽样可以在</a:t>
            </a:r>
            <a:r>
              <a:rPr lang="en-US" altLang="zh-CN" dirty="0"/>
              <a:t>R</a:t>
            </a:r>
            <a:r>
              <a:rPr lang="zh-CN" altLang="en-US" dirty="0"/>
              <a:t>中调用</a:t>
            </a:r>
            <a:r>
              <a:rPr lang="en-US" altLang="zh-CN" dirty="0"/>
              <a:t>sampling </a:t>
            </a:r>
            <a:r>
              <a:rPr lang="zh-CN" altLang="en-US" dirty="0"/>
              <a:t>或</a:t>
            </a:r>
            <a:r>
              <a:rPr lang="en-US" altLang="zh-CN" dirty="0"/>
              <a:t>survey</a:t>
            </a:r>
            <a:r>
              <a:rPr lang="zh-CN" altLang="en-US" dirty="0"/>
              <a:t>包查看方法</a:t>
            </a:r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796113" y="2033693"/>
            <a:ext cx="31928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注意：</a:t>
            </a:r>
            <a:r>
              <a:rPr lang="en-US" altLang="zh-CN" dirty="0" smtClean="0"/>
              <a:t>sample</a:t>
            </a:r>
            <a:r>
              <a:rPr lang="zh-CN" altLang="en-US" dirty="0" smtClean="0"/>
              <a:t>返回的结果是对象位置</a:t>
            </a:r>
            <a:endParaRPr lang="zh-CN" alt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201945" y="2310692"/>
            <a:ext cx="2603277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s&lt;-sample(1:nrow(iris),10)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200" dirty="0">
                <a:solidFill>
                  <a:srgbClr val="0000FF"/>
                </a:solidFill>
                <a:latin typeface="Lucida Console" panose="020B0609040504020204" pitchFamily="49" charset="0"/>
              </a:rPr>
              <a:t>&gt; spl&lt;-iris[s</a:t>
            </a:r>
            <a:r>
              <a:rPr lang="zh-CN" altLang="zh-CN" sz="12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,]</a:t>
            </a:r>
            <a:endParaRPr lang="zh-CN" altLang="zh-CN" sz="1200" dirty="0">
              <a:solidFill>
                <a:srgbClr val="0000FF"/>
              </a:solidFill>
              <a:latin typeface="Lucida Console" panose="020B0609040504020204" pitchFamily="49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201945" y="3144982"/>
            <a:ext cx="4090863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s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2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&lt;-sample(1:nrow(spl),12,replace = TRUE)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spl2&lt;-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spl[s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2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,]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3936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ataAnalytics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taAnalytics" id="{9B10FE8C-EE44-4B7A-A7F3-55C80218B6FD}" vid="{1D246E4A-214B-4D38-8C61-E8E73423A77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DataAnalytics</Template>
  <TotalTime>1291</TotalTime>
  <Words>2333</Words>
  <Application>Microsoft Office PowerPoint</Application>
  <PresentationFormat>宽屏</PresentationFormat>
  <Paragraphs>303</Paragraphs>
  <Slides>32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2" baseType="lpstr">
      <vt:lpstr>ＭＳ Ｐゴシック</vt:lpstr>
      <vt:lpstr>华文楷体</vt:lpstr>
      <vt:lpstr>宋体</vt:lpstr>
      <vt:lpstr>Arial</vt:lpstr>
      <vt:lpstr>Calibri</vt:lpstr>
      <vt:lpstr>Calibri Light</vt:lpstr>
      <vt:lpstr>Lucida Console</vt:lpstr>
      <vt:lpstr>Times New Roman</vt:lpstr>
      <vt:lpstr>Wingdings</vt:lpstr>
      <vt:lpstr>DataAnalytics</vt:lpstr>
      <vt:lpstr>数据分析技术  探索分析实验</vt:lpstr>
      <vt:lpstr>用到的案例数据集</vt:lpstr>
      <vt:lpstr>矩阵行列操作</vt:lpstr>
      <vt:lpstr>数据清洗 data cleaning-常用方法</vt:lpstr>
      <vt:lpstr>标准化</vt:lpstr>
      <vt:lpstr>描述性统计量计算</vt:lpstr>
      <vt:lpstr>数据清洗-其他方法</vt:lpstr>
      <vt:lpstr>对象索引操作</vt:lpstr>
      <vt:lpstr>随机抽样</vt:lpstr>
      <vt:lpstr>数据分组</vt:lpstr>
      <vt:lpstr>数据分组</vt:lpstr>
      <vt:lpstr>频数分析</vt:lpstr>
      <vt:lpstr>交叉表（列联表）</vt:lpstr>
      <vt:lpstr>深入理解函数</vt:lpstr>
      <vt:lpstr>交叉表</vt:lpstr>
      <vt:lpstr>交叉表</vt:lpstr>
      <vt:lpstr>PowerPoint 演示文稿</vt:lpstr>
      <vt:lpstr>package:dplyr</vt:lpstr>
      <vt:lpstr>dplyr:: 纵向横向操作</vt:lpstr>
      <vt:lpstr>列操作</vt:lpstr>
      <vt:lpstr>分组操作</vt:lpstr>
      <vt:lpstr>dplyr中的实用函数</vt:lpstr>
      <vt:lpstr>数据集的通道符号%&gt;%</vt:lpstr>
      <vt:lpstr>第三次实验机动内容  数据可视化-基础作图</vt:lpstr>
      <vt:lpstr>4 数据可视化-基础作图</vt:lpstr>
      <vt:lpstr>内置参数</vt:lpstr>
      <vt:lpstr>内置参数-文本参数</vt:lpstr>
      <vt:lpstr>内置参数-设置坐标轴范围</vt:lpstr>
      <vt:lpstr>图形参数</vt:lpstr>
      <vt:lpstr>图形参数-界面参数</vt:lpstr>
      <vt:lpstr>代码分析-par设置界面分割</vt:lpstr>
      <vt:lpstr>代码分析-数据可视化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数据分析技术  R语言的使用</dc:title>
  <dc:creator>Ning Xu</dc:creator>
  <cp:lastModifiedBy>dell</cp:lastModifiedBy>
  <cp:revision>83</cp:revision>
  <dcterms:created xsi:type="dcterms:W3CDTF">2017-08-23T10:41:21Z</dcterms:created>
  <dcterms:modified xsi:type="dcterms:W3CDTF">2017-10-12T04:41:43Z</dcterms:modified>
</cp:coreProperties>
</file>