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2" r:id="rId3"/>
    <p:sldId id="267" r:id="rId4"/>
    <p:sldId id="271" r:id="rId5"/>
    <p:sldId id="270" r:id="rId6"/>
    <p:sldId id="273" r:id="rId7"/>
    <p:sldId id="263" r:id="rId8"/>
    <p:sldId id="277" r:id="rId9"/>
    <p:sldId id="278" r:id="rId10"/>
    <p:sldId id="282" r:id="rId11"/>
    <p:sldId id="276" r:id="rId12"/>
    <p:sldId id="280" r:id="rId13"/>
    <p:sldId id="283" r:id="rId14"/>
    <p:sldId id="266" r:id="rId15"/>
    <p:sldId id="258" r:id="rId16"/>
    <p:sldId id="281" r:id="rId17"/>
    <p:sldId id="2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7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4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0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3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1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6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BF184E-AA76-4B73-80BF-0FB427DC7AC1}" type="datetimeFigureOut">
              <a:rPr lang="zh-CN" altLang="en-US" smtClean="0"/>
              <a:t>2017/11/5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8CE62C-E615-431E-8AB6-3270F341C0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数据分析与处理技术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管理科学与工程学院</a:t>
            </a:r>
            <a:endParaRPr lang="en-US" altLang="zh-CN" b="1" dirty="0" smtClean="0"/>
          </a:p>
          <a:p>
            <a:r>
              <a:rPr lang="zh-CN" altLang="en-US" b="1" dirty="0" smtClean="0"/>
              <a:t>物流管理系</a:t>
            </a:r>
            <a:endParaRPr lang="en-US" altLang="zh-CN" b="1" dirty="0" smtClean="0"/>
          </a:p>
          <a:p>
            <a:r>
              <a:rPr lang="zh-CN" altLang="en-US" b="1" dirty="0" smtClean="0"/>
              <a:t>徐宁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25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994" y="286603"/>
            <a:ext cx="3893880" cy="145075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高维数据可视化原理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994" y="1845734"/>
            <a:ext cx="3711921" cy="4023360"/>
          </a:xfrm>
        </p:spPr>
        <p:txBody>
          <a:bodyPr/>
          <a:lstStyle/>
          <a:p>
            <a:r>
              <a:rPr lang="zh-CN" altLang="en-US" dirty="0" smtClean="0"/>
              <a:t>右侧图中第三维度体现在哪里？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74" y="0"/>
            <a:ext cx="7791126" cy="6301350"/>
          </a:xfrm>
          <a:prstGeom prst="rect">
            <a:avLst/>
          </a:prstGeom>
        </p:spPr>
      </p:pic>
      <p:graphicFrame>
        <p:nvGraphicFramePr>
          <p:cNvPr id="5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724131"/>
              </p:ext>
            </p:extLst>
          </p:nvPr>
        </p:nvGraphicFramePr>
        <p:xfrm>
          <a:off x="581232" y="2745363"/>
          <a:ext cx="28320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626739225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987394365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73266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三维散点图案例</a:t>
            </a:r>
            <a:r>
              <a:rPr lang="en-US" altLang="zh-CN" sz="3600" dirty="0" smtClean="0"/>
              <a:t>:IRIS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2" y="2213533"/>
            <a:ext cx="5065233" cy="336207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854712" y="1845734"/>
            <a:ext cx="2634963" cy="4131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805" y="0"/>
            <a:ext cx="5213195" cy="52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9857" y="523592"/>
            <a:ext cx="1894852" cy="1130778"/>
          </a:xfrm>
        </p:spPr>
        <p:txBody>
          <a:bodyPr/>
          <a:lstStyle/>
          <a:p>
            <a:r>
              <a:rPr lang="zh-CN" altLang="en-US" dirty="0" smtClean="0"/>
              <a:t>映射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7539"/>
          <a:stretch/>
        </p:blipFill>
        <p:spPr>
          <a:xfrm>
            <a:off x="334867" y="2148061"/>
            <a:ext cx="2657265" cy="3362076"/>
          </a:xfrm>
          <a:prstGeom prst="rect">
            <a:avLst/>
          </a:prstGeom>
        </p:spPr>
      </p:pic>
      <p:graphicFrame>
        <p:nvGraphicFramePr>
          <p:cNvPr id="5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287848"/>
              </p:ext>
            </p:extLst>
          </p:nvPr>
        </p:nvGraphicFramePr>
        <p:xfrm>
          <a:off x="3599475" y="2339931"/>
          <a:ext cx="11328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79171"/>
              </p:ext>
            </p:extLst>
          </p:nvPr>
        </p:nvGraphicFramePr>
        <p:xfrm>
          <a:off x="4732285" y="2345739"/>
          <a:ext cx="278838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63">
                  <a:extLst>
                    <a:ext uri="{9D8B030D-6E8A-4147-A177-3AD203B41FA5}">
                      <a16:colId xmlns:a16="http://schemas.microsoft.com/office/drawing/2014/main" val="453585412"/>
                    </a:ext>
                  </a:extLst>
                </a:gridCol>
                <a:gridCol w="929463">
                  <a:extLst>
                    <a:ext uri="{9D8B030D-6E8A-4147-A177-3AD203B41FA5}">
                      <a16:colId xmlns:a16="http://schemas.microsoft.com/office/drawing/2014/main" val="2522112313"/>
                    </a:ext>
                  </a:extLst>
                </a:gridCol>
                <a:gridCol w="929463">
                  <a:extLst>
                    <a:ext uri="{9D8B030D-6E8A-4147-A177-3AD203B41FA5}">
                      <a16:colId xmlns:a16="http://schemas.microsoft.com/office/drawing/2014/main" val="32488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setosa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setosa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5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setosa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9886"/>
                  </a:ext>
                </a:extLst>
              </a:tr>
            </a:tbl>
          </a:graphicData>
        </a:graphic>
      </p:graphicFrame>
      <p:graphicFrame>
        <p:nvGraphicFramePr>
          <p:cNvPr id="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482719"/>
              </p:ext>
            </p:extLst>
          </p:nvPr>
        </p:nvGraphicFramePr>
        <p:xfrm>
          <a:off x="8098785" y="2339931"/>
          <a:ext cx="11328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9657"/>
              </p:ext>
            </p:extLst>
          </p:nvPr>
        </p:nvGraphicFramePr>
        <p:xfrm>
          <a:off x="9231595" y="2345739"/>
          <a:ext cx="278838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463">
                  <a:extLst>
                    <a:ext uri="{9D8B030D-6E8A-4147-A177-3AD203B41FA5}">
                      <a16:colId xmlns:a16="http://schemas.microsoft.com/office/drawing/2014/main" val="453585412"/>
                    </a:ext>
                  </a:extLst>
                </a:gridCol>
                <a:gridCol w="929463">
                  <a:extLst>
                    <a:ext uri="{9D8B030D-6E8A-4147-A177-3AD203B41FA5}">
                      <a16:colId xmlns:a16="http://schemas.microsoft.com/office/drawing/2014/main" val="2522112313"/>
                    </a:ext>
                  </a:extLst>
                </a:gridCol>
                <a:gridCol w="929463">
                  <a:extLst>
                    <a:ext uri="{9D8B030D-6E8A-4147-A177-3AD203B41FA5}">
                      <a16:colId xmlns:a16="http://schemas.microsoft.com/office/drawing/2014/main" val="32488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5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red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9886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 flipV="1">
            <a:off x="2992132" y="3823291"/>
            <a:ext cx="607343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1"/>
          </p:cNvCxnSpPr>
          <p:nvPr/>
        </p:nvCxnSpPr>
        <p:spPr>
          <a:xfrm flipV="1">
            <a:off x="7523430" y="3823291"/>
            <a:ext cx="575355" cy="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8465293" y="523592"/>
            <a:ext cx="1538786" cy="1130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标度</a:t>
            </a:r>
            <a:endParaRPr lang="zh-CN" altLang="en-US" dirty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068308" y="523592"/>
            <a:ext cx="1531508" cy="1130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3" idx="3"/>
            <a:endCxn id="2" idx="1"/>
          </p:cNvCxnSpPr>
          <p:nvPr/>
        </p:nvCxnSpPr>
        <p:spPr>
          <a:xfrm>
            <a:off x="2599816" y="1088981"/>
            <a:ext cx="206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12" idx="1"/>
          </p:cNvCxnSpPr>
          <p:nvPr/>
        </p:nvCxnSpPr>
        <p:spPr>
          <a:xfrm>
            <a:off x="6554709" y="1088981"/>
            <a:ext cx="1910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3"/>
          </p:cNvCxnSpPr>
          <p:nvPr/>
        </p:nvCxnSpPr>
        <p:spPr>
          <a:xfrm>
            <a:off x="10004079" y="1088981"/>
            <a:ext cx="1439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3" idx="1"/>
          </p:cNvCxnSpPr>
          <p:nvPr/>
        </p:nvCxnSpPr>
        <p:spPr>
          <a:xfrm>
            <a:off x="135802" y="1088981"/>
            <a:ext cx="932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散点图中的高维方式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2447" y="1845734"/>
            <a:ext cx="5792592" cy="4023360"/>
          </a:xfrm>
        </p:spPr>
        <p:txBody>
          <a:bodyPr/>
          <a:lstStyle/>
          <a:p>
            <a:r>
              <a:rPr lang="zh-CN" altLang="en-US" dirty="0" smtClean="0"/>
              <a:t>三维散点图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ggplot2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51" y="0"/>
            <a:ext cx="6400800" cy="6400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61" y="89581"/>
            <a:ext cx="6389277" cy="63892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295" y="0"/>
            <a:ext cx="6400800" cy="640080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2447" y="2416020"/>
            <a:ext cx="540750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&gt;library(scatterplot3d)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&gt;scatterplot3d(mtcars$wt,mtcars$disp,mtcars$mpg,main="Basic 3D scatter plot test")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42447" y="3699748"/>
            <a:ext cx="51135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library(ggplot2)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ggplot(mtcars,aes(mpg,wt,colour=cyl))+geom_point()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2447" y="4289452"/>
            <a:ext cx="3811941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p1&lt;-p+geom_point(aes(size=mtcars$qsec))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566" y="517416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本页面的作图函数建议自学，不做强制要求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01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条形图</a:t>
            </a:r>
            <a:endParaRPr lang="en-US" altLang="zh-CN" dirty="0" smtClean="0"/>
          </a:p>
          <a:p>
            <a:r>
              <a:rPr lang="zh-CN" altLang="en-US" dirty="0" smtClean="0"/>
              <a:t>散点图</a:t>
            </a:r>
            <a:endParaRPr lang="en-US" altLang="zh-CN" dirty="0" smtClean="0"/>
          </a:p>
          <a:p>
            <a:r>
              <a:rPr lang="zh-CN" altLang="en-US" dirty="0" smtClean="0"/>
              <a:t>饼图</a:t>
            </a:r>
            <a:endParaRPr lang="en-US" altLang="zh-CN" dirty="0" smtClean="0"/>
          </a:p>
          <a:p>
            <a:r>
              <a:rPr lang="zh-CN" altLang="en-US" dirty="0" smtClean="0"/>
              <a:t>等高图</a:t>
            </a:r>
            <a:endParaRPr lang="en-US" altLang="zh-CN" dirty="0" smtClean="0"/>
          </a:p>
          <a:p>
            <a:r>
              <a:rPr lang="zh-CN" altLang="en-US" dirty="0" smtClean="0"/>
              <a:t>地图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直方图</a:t>
            </a:r>
            <a:endParaRPr lang="en-US" altLang="zh-CN" dirty="0" smtClean="0"/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箱图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2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分位面 </a:t>
            </a:r>
            <a:r>
              <a:rPr lang="en-US" altLang="zh-CN" dirty="0" smtClean="0"/>
              <a:t>facet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图形窗口的分割法则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矩阵分割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74" y="126749"/>
            <a:ext cx="6400800" cy="6400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351" y="6488668"/>
            <a:ext cx="435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参考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《R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语言实战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》58P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，图形的组合一节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634873"/>
              </p:ext>
            </p:extLst>
          </p:nvPr>
        </p:nvGraphicFramePr>
        <p:xfrm>
          <a:off x="2898697" y="2206664"/>
          <a:ext cx="892718" cy="86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4" imgW="469800" imgH="457200" progId="Equation.DSMT4">
                  <p:embed/>
                </p:oleObj>
              </mc:Choice>
              <mc:Fallback>
                <p:oleObj name="Equation" r:id="rId4" imgW="469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8697" y="2206664"/>
                        <a:ext cx="892718" cy="868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47363" y="2640959"/>
            <a:ext cx="176650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par(mfrow=c(2,2))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88627" y="3788317"/>
            <a:ext cx="185948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par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(mfrow=c(3,1)) 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hist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(mtcars$wt) 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hist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(mtcars$mpg) </a:t>
            </a:r>
            <a:endParaRPr lang="en-US" altLang="zh-CN" sz="12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hist(mtcars$disp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574" y="87868"/>
            <a:ext cx="6400800" cy="6400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8423" y="87868"/>
            <a:ext cx="6400800" cy="6400800"/>
          </a:xfrm>
          <a:prstGeom prst="rect">
            <a:avLst/>
          </a:prstGeom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86047" y="5346074"/>
            <a:ext cx="334707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layout(matrix(c(1,1,2,3),nrow=2))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hist(mtcars$wt)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hist(mtcars$mpg)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hist(mtcars$disp)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中的图形系统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基础包：</a:t>
            </a:r>
            <a:r>
              <a:rPr lang="en-US" altLang="zh-CN" dirty="0" smtClean="0"/>
              <a:t>graphics</a:t>
            </a:r>
          </a:p>
          <a:p>
            <a:r>
              <a:rPr lang="zh-CN" altLang="en-US" dirty="0"/>
              <a:t>优化效果的图形包：</a:t>
            </a:r>
            <a:r>
              <a:rPr lang="en-US" altLang="zh-CN" dirty="0" err="1"/>
              <a:t>recharts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栅栏图形系统：</a:t>
            </a:r>
            <a:r>
              <a:rPr lang="en-US" altLang="zh-CN" dirty="0" smtClean="0"/>
              <a:t>lattice</a:t>
            </a:r>
          </a:p>
          <a:p>
            <a:r>
              <a:rPr lang="zh-CN" altLang="en-US" dirty="0" smtClean="0"/>
              <a:t>图层式图形系统：</a:t>
            </a:r>
            <a:r>
              <a:rPr lang="en-US" altLang="zh-CN" dirty="0" smtClean="0"/>
              <a:t>ggplot2</a:t>
            </a:r>
          </a:p>
          <a:p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3819085"/>
          </a:xfrm>
        </p:spPr>
        <p:txBody>
          <a:bodyPr/>
          <a:lstStyle/>
          <a:p>
            <a:r>
              <a:rPr lang="zh-CN" altLang="en-US" dirty="0" smtClean="0"/>
              <a:t>无需安装，直接用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library(</a:t>
            </a:r>
            <a:r>
              <a:rPr lang="en-US" altLang="zh-CN" dirty="0" err="1" smtClean="0"/>
              <a:t>devtools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install_github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madlogos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recharts</a:t>
            </a:r>
            <a:r>
              <a:rPr lang="en-US" altLang="zh-CN" dirty="0" smtClean="0"/>
              <a:t>”)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install.package</a:t>
            </a:r>
            <a:r>
              <a:rPr lang="en-US" altLang="zh-CN" dirty="0" smtClean="0"/>
              <a:t>("lattice")</a:t>
            </a:r>
          </a:p>
          <a:p>
            <a:r>
              <a:rPr lang="en-US" altLang="zh-CN" dirty="0" err="1" smtClean="0"/>
              <a:t>install.package</a:t>
            </a:r>
            <a:r>
              <a:rPr lang="en-US" altLang="zh-CN" dirty="0" smtClean="0"/>
              <a:t>("ggplot2") 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install.package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tidyverse</a:t>
            </a:r>
            <a:r>
              <a:rPr lang="en-US" altLang="zh-CN" dirty="0" smtClean="0"/>
              <a:t>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9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68" y="107609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基本图形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右侧是用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画出的简单散点图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45" y="246182"/>
            <a:ext cx="7372350" cy="59626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60545" y="165685"/>
            <a:ext cx="12888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</a:t>
            </a:r>
            <a:endParaRPr kumimoji="0" lang="zh-CN" altLang="zh-CN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认识图形元素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 smtClean="0"/>
              <a:t>线</a:t>
            </a:r>
            <a:endParaRPr lang="en-US" altLang="zh-CN" dirty="0" smtClean="0"/>
          </a:p>
          <a:p>
            <a:r>
              <a:rPr lang="zh-CN" altLang="en-US" dirty="0" smtClean="0"/>
              <a:t>矩形以及多边形</a:t>
            </a:r>
            <a:endParaRPr lang="en-US" altLang="zh-CN" dirty="0" smtClean="0"/>
          </a:p>
          <a:p>
            <a:r>
              <a:rPr lang="zh-CN" altLang="en-US" dirty="0" smtClean="0"/>
              <a:t>文本标注</a:t>
            </a:r>
            <a:endParaRPr lang="en-US" altLang="zh-CN" dirty="0" smtClean="0"/>
          </a:p>
          <a:p>
            <a:r>
              <a:rPr lang="zh-CN" altLang="en-US" dirty="0" smtClean="0"/>
              <a:t>箭头</a:t>
            </a:r>
            <a:endParaRPr lang="en-US" altLang="zh-CN" dirty="0" smtClean="0"/>
          </a:p>
          <a:p>
            <a:r>
              <a:rPr lang="zh-CN" altLang="en-US" dirty="0" smtClean="0"/>
              <a:t>网格线</a:t>
            </a:r>
            <a:endParaRPr lang="en-US" altLang="zh-CN" dirty="0" smtClean="0"/>
          </a:p>
          <a:p>
            <a:r>
              <a:rPr lang="zh-CN" altLang="en-US" dirty="0" smtClean="0"/>
              <a:t>图例</a:t>
            </a:r>
            <a:endParaRPr lang="en-US" altLang="zh-CN" dirty="0" smtClean="0"/>
          </a:p>
          <a:p>
            <a:r>
              <a:rPr lang="zh-CN" altLang="en-US" dirty="0" smtClean="0"/>
              <a:t>坐标轴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points</a:t>
            </a:r>
          </a:p>
          <a:p>
            <a:r>
              <a:rPr lang="en-US" altLang="zh-CN" dirty="0" smtClean="0"/>
              <a:t>lines  </a:t>
            </a:r>
            <a:r>
              <a:rPr lang="en-US" altLang="zh-CN" dirty="0" err="1" smtClean="0"/>
              <a:t>abline</a:t>
            </a:r>
            <a:endParaRPr lang="en-US" altLang="zh-CN" dirty="0" smtClean="0"/>
          </a:p>
          <a:p>
            <a:r>
              <a:rPr lang="en-US" altLang="zh-CN" dirty="0" err="1" smtClean="0"/>
              <a:t>rect</a:t>
            </a:r>
            <a:endParaRPr lang="en-US" altLang="zh-CN" dirty="0" smtClean="0"/>
          </a:p>
          <a:p>
            <a:r>
              <a:rPr lang="en-US" altLang="zh-CN" dirty="0" smtClean="0"/>
              <a:t>test  </a:t>
            </a:r>
            <a:r>
              <a:rPr lang="en-US" altLang="zh-CN" dirty="0" err="1" smtClean="0"/>
              <a:t>mtext</a:t>
            </a:r>
            <a:r>
              <a:rPr lang="en-US" altLang="zh-CN" dirty="0" smtClean="0"/>
              <a:t>  title</a:t>
            </a:r>
          </a:p>
          <a:p>
            <a:r>
              <a:rPr lang="en-US" altLang="zh-CN" dirty="0" smtClean="0"/>
              <a:t>arrow</a:t>
            </a:r>
          </a:p>
          <a:p>
            <a:r>
              <a:rPr lang="en-US" altLang="zh-CN" dirty="0" smtClean="0"/>
              <a:t>grid</a:t>
            </a:r>
          </a:p>
          <a:p>
            <a:r>
              <a:rPr lang="en-US" altLang="zh-CN" dirty="0" smtClean="0"/>
              <a:t>legend</a:t>
            </a:r>
          </a:p>
          <a:p>
            <a:r>
              <a:rPr lang="en-US" altLang="zh-CN" dirty="0" smtClean="0"/>
              <a:t>axis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43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360" y="887239"/>
            <a:ext cx="3200400" cy="1522339"/>
          </a:xfrm>
        </p:spPr>
        <p:txBody>
          <a:bodyPr/>
          <a:lstStyle/>
          <a:p>
            <a:r>
              <a:rPr lang="zh-CN" altLang="en-US" dirty="0" smtClean="0"/>
              <a:t>图形元素是如何组合起来的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33" y="0"/>
            <a:ext cx="7372350" cy="5962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75" y="0"/>
            <a:ext cx="7372350" cy="5962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75" y="0"/>
            <a:ext cx="7691925" cy="62211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74" y="0"/>
            <a:ext cx="7691925" cy="62211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75" y="55072"/>
            <a:ext cx="7691925" cy="622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74" y="-1"/>
            <a:ext cx="7771283" cy="62853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073" y="45962"/>
            <a:ext cx="7771284" cy="62853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0072" y="32090"/>
            <a:ext cx="7731606" cy="62532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071" y="32090"/>
            <a:ext cx="7791125" cy="63013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0070" y="-9111"/>
            <a:ext cx="7791126" cy="630135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7991" y="265845"/>
            <a:ext cx="128881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67991" y="856858"/>
            <a:ext cx="803104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7991" y="1447871"/>
            <a:ext cx="10578217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7991" y="1931162"/>
            <a:ext cx="11222624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plot(cars,main="车速与刹车距离关系图",xlab="刹车距离/米",ylab="车速/千米每小时",sub="副标题：车辆性能对照",pch=0)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7991" y="2335508"/>
            <a:ext cx="1060481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,pch=0,type="b")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67991" y="3034243"/>
            <a:ext cx="10694019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,pch=0,type="b",lty=5)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74852" y="3732978"/>
            <a:ext cx="1057135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,pch=0,type="b",lty=5,col="red")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74853" y="4531296"/>
            <a:ext cx="1057135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plot(cars,main="车速与刹车距离关系图",xlab="刹车距离/米",ylab="车速/千米每小时",sub="副标题：车辆性能对照",pch=0,type="b",lty=5,col="red",cex=2)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74852" y="5279822"/>
            <a:ext cx="5370060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 = "car",lty = 5,pch = 0)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74852" y="5705183"/>
            <a:ext cx="6229269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legend("topleft",legend = "car",lty = 5,pch = 0,bty="n")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plot</a:t>
            </a:r>
            <a:r>
              <a:rPr lang="zh-CN" altLang="en-US" dirty="0" smtClean="0"/>
              <a:t>中的图形参数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点形状 </a:t>
            </a:r>
            <a:endParaRPr lang="en-US" altLang="zh-CN" dirty="0" smtClean="0"/>
          </a:p>
          <a:p>
            <a:r>
              <a:rPr lang="zh-CN" altLang="en-US" dirty="0" smtClean="0"/>
              <a:t>点大小</a:t>
            </a:r>
            <a:endParaRPr lang="en-US" altLang="zh-CN" dirty="0" smtClean="0"/>
          </a:p>
          <a:p>
            <a:r>
              <a:rPr lang="zh-CN" altLang="en-US" dirty="0" smtClean="0"/>
              <a:t>线形状</a:t>
            </a:r>
            <a:endParaRPr lang="en-US" altLang="zh-CN" dirty="0" smtClean="0"/>
          </a:p>
          <a:p>
            <a:r>
              <a:rPr lang="zh-CN" altLang="en-US" dirty="0" smtClean="0"/>
              <a:t>线宽度</a:t>
            </a:r>
            <a:endParaRPr lang="en-US" altLang="zh-CN" dirty="0" smtClean="0"/>
          </a:p>
          <a:p>
            <a:r>
              <a:rPr lang="zh-CN" altLang="en-US" dirty="0" smtClean="0"/>
              <a:t>颜色</a:t>
            </a:r>
            <a:endParaRPr lang="en-US" altLang="zh-CN" dirty="0" smtClean="0"/>
          </a:p>
          <a:p>
            <a:r>
              <a:rPr lang="zh-CN" altLang="en-US" dirty="0" smtClean="0"/>
              <a:t>坐标</a:t>
            </a:r>
            <a:endParaRPr lang="en-US" altLang="zh-CN" dirty="0" smtClean="0"/>
          </a:p>
          <a:p>
            <a:r>
              <a:rPr lang="zh-CN" altLang="en-US" dirty="0" smtClean="0"/>
              <a:t>缩放比例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543" y="2919943"/>
            <a:ext cx="3248025" cy="3152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10" y="2919943"/>
            <a:ext cx="4143375" cy="3057525"/>
          </a:xfrm>
          <a:prstGeom prst="rect">
            <a:avLst/>
          </a:prstGeom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84324" y="286603"/>
            <a:ext cx="1057135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plot(cars,main="车速与刹车距离关系图",xlab="刹车距离/米",ylab="车速/千米每小时",sub="副标题：车辆性能对照",pch=0,type="b",lty=5,col="red",cex=2)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 smtClean="0"/>
              <a:t>数据可视化原理：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数据与图形的映射关系  </a:t>
            </a:r>
            <a:r>
              <a:rPr lang="en-US" altLang="zh-CN" sz="3600" dirty="0" smtClean="0"/>
              <a:t>MAPPING</a:t>
            </a:r>
            <a:endParaRPr lang="zh-CN" altLang="en-US" sz="36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986756"/>
              </p:ext>
            </p:extLst>
          </p:nvPr>
        </p:nvGraphicFramePr>
        <p:xfrm>
          <a:off x="5431031" y="2314110"/>
          <a:ext cx="11328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14110"/>
            <a:ext cx="1989373" cy="36633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7825" y="19447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数据集属性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17093" y="3423424"/>
            <a:ext cx="1694985" cy="63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31031" y="1931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图形属性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98055"/>
              </p:ext>
            </p:extLst>
          </p:nvPr>
        </p:nvGraphicFramePr>
        <p:xfrm>
          <a:off x="7809997" y="2314110"/>
          <a:ext cx="16992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453585412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522112313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248853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4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58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3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8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55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2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103 -0.0009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图形</a:t>
            </a:r>
            <a:r>
              <a:rPr lang="zh-CN" altLang="en-US" sz="3600" dirty="0" smtClean="0"/>
              <a:t>的标度  </a:t>
            </a:r>
            <a:r>
              <a:rPr lang="en-US" altLang="zh-CN" sz="3600" dirty="0" smtClean="0"/>
              <a:t>SCALE</a:t>
            </a:r>
            <a:endParaRPr lang="zh-CN" altLang="en-US" sz="3600" dirty="0"/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51443"/>
              </p:ext>
            </p:extLst>
          </p:nvPr>
        </p:nvGraphicFramePr>
        <p:xfrm>
          <a:off x="1097280" y="2537133"/>
          <a:ext cx="28320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05">
                  <a:extLst>
                    <a:ext uri="{9D8B030D-6E8A-4147-A177-3AD203B41FA5}">
                      <a16:colId xmlns:a16="http://schemas.microsoft.com/office/drawing/2014/main" val="1948980456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53061157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626739225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2987394365"/>
                    </a:ext>
                  </a:extLst>
                </a:gridCol>
                <a:gridCol w="566405">
                  <a:extLst>
                    <a:ext uri="{9D8B030D-6E8A-4147-A177-3AD203B41FA5}">
                      <a16:colId xmlns:a16="http://schemas.microsoft.com/office/drawing/2014/main" val="3373266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4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6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45951"/>
                  </a:ext>
                </a:extLst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250411" y="3490332"/>
            <a:ext cx="602165" cy="1025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482790" y="3646449"/>
            <a:ext cx="836342" cy="869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383973" y="1848579"/>
            <a:ext cx="1263457" cy="658009"/>
            <a:chOff x="2383973" y="2350384"/>
            <a:chExt cx="1263457" cy="658009"/>
          </a:xfrm>
        </p:grpSpPr>
        <p:sp>
          <p:nvSpPr>
            <p:cNvPr id="11" name="右大括号 10"/>
            <p:cNvSpPr/>
            <p:nvPr/>
          </p:nvSpPr>
          <p:spPr>
            <a:xfrm rot="16200000">
              <a:off x="2859585" y="2220547"/>
              <a:ext cx="312234" cy="126345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51257" y="23503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手动标度</a:t>
              </a:r>
              <a:endParaRPr lang="zh-CN" altLang="en-US" dirty="0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2130589" y="2563685"/>
            <a:ext cx="1895707" cy="314708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139" y="667949"/>
            <a:ext cx="58388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图形生成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1951"/>
              </p:ext>
            </p:extLst>
          </p:nvPr>
        </p:nvGraphicFramePr>
        <p:xfrm>
          <a:off x="1275699" y="2860700"/>
          <a:ext cx="8450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015">
                  <a:extLst>
                    <a:ext uri="{9D8B030D-6E8A-4147-A177-3AD203B41FA5}">
                      <a16:colId xmlns:a16="http://schemas.microsoft.com/office/drawing/2014/main" val="130453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51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4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06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0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93967"/>
                  </a:ext>
                </a:extLst>
              </a:tr>
            </a:tbl>
          </a:graphicData>
        </a:graphic>
      </p:graphicFrame>
      <p:sp>
        <p:nvSpPr>
          <p:cNvPr id="5" name="右箭头 4"/>
          <p:cNvSpPr/>
          <p:nvPr/>
        </p:nvSpPr>
        <p:spPr>
          <a:xfrm>
            <a:off x="396617" y="3701296"/>
            <a:ext cx="479502" cy="31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74471" y="2106672"/>
            <a:ext cx="2118732" cy="3501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endCxn id="23" idx="1"/>
          </p:cNvCxnSpPr>
          <p:nvPr/>
        </p:nvCxnSpPr>
        <p:spPr>
          <a:xfrm>
            <a:off x="2138652" y="4056010"/>
            <a:ext cx="2165538" cy="748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2" idx="1"/>
          </p:cNvCxnSpPr>
          <p:nvPr/>
        </p:nvCxnSpPr>
        <p:spPr>
          <a:xfrm flipV="1">
            <a:off x="2192903" y="2911820"/>
            <a:ext cx="2083516" cy="84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70793" y="3096486"/>
            <a:ext cx="2118732" cy="1575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合成图形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2" idx="3"/>
          </p:cNvCxnSpPr>
          <p:nvPr/>
        </p:nvCxnSpPr>
        <p:spPr>
          <a:xfrm>
            <a:off x="4922750" y="2911820"/>
            <a:ext cx="2069065" cy="61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3" idx="3"/>
          </p:cNvCxnSpPr>
          <p:nvPr/>
        </p:nvCxnSpPr>
        <p:spPr>
          <a:xfrm flipV="1">
            <a:off x="4950521" y="4176335"/>
            <a:ext cx="1996439" cy="62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0241280" y="3427223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8207298" y="3884423"/>
            <a:ext cx="2033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76419" y="2727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颜色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04190" y="4619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形状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095255" y="174716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图形库</a:t>
            </a:r>
          </a:p>
        </p:txBody>
      </p:sp>
      <p:cxnSp>
        <p:nvCxnSpPr>
          <p:cNvPr id="7" name="直接箭头连接符 6"/>
          <p:cNvCxnSpPr>
            <a:endCxn id="18" idx="1"/>
          </p:cNvCxnSpPr>
          <p:nvPr/>
        </p:nvCxnSpPr>
        <p:spPr>
          <a:xfrm>
            <a:off x="2192903" y="3096486"/>
            <a:ext cx="2036386" cy="61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29289" y="3523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点位置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8" idx="3"/>
          </p:cNvCxnSpPr>
          <p:nvPr/>
        </p:nvCxnSpPr>
        <p:spPr>
          <a:xfrm>
            <a:off x="5106452" y="3708451"/>
            <a:ext cx="1885363" cy="17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8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860</TotalTime>
  <Words>974</Words>
  <Application>Microsoft Office PowerPoint</Application>
  <PresentationFormat>宽屏</PresentationFormat>
  <Paragraphs>281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华文楷体</vt:lpstr>
      <vt:lpstr>宋体</vt:lpstr>
      <vt:lpstr>Arial</vt:lpstr>
      <vt:lpstr>Calibri</vt:lpstr>
      <vt:lpstr>Calibri Light</vt:lpstr>
      <vt:lpstr>Lucida Console</vt:lpstr>
      <vt:lpstr>Wingdings</vt:lpstr>
      <vt:lpstr>DataAnalytics</vt:lpstr>
      <vt:lpstr>Equation</vt:lpstr>
      <vt:lpstr>数据分析与处理技术 ——数据可视化 </vt:lpstr>
      <vt:lpstr>基本图形plot</vt:lpstr>
      <vt:lpstr>认识图形元素</vt:lpstr>
      <vt:lpstr>图形元素是如何组合起来的</vt:lpstr>
      <vt:lpstr>PowerPoint 演示文稿</vt:lpstr>
      <vt:lpstr>plot中的图形参数</vt:lpstr>
      <vt:lpstr>数据可视化原理： 数据与图形的映射关系  MAPPING</vt:lpstr>
      <vt:lpstr>图形的标度  SCALE</vt:lpstr>
      <vt:lpstr>图形生成</vt:lpstr>
      <vt:lpstr>高维数据可视化原理</vt:lpstr>
      <vt:lpstr> 三维散点图案例:IRIS</vt:lpstr>
      <vt:lpstr>映射</vt:lpstr>
      <vt:lpstr>散点图中的高维方式</vt:lpstr>
      <vt:lpstr>图库</vt:lpstr>
      <vt:lpstr>分位面 facet</vt:lpstr>
      <vt:lpstr>R中的图形系统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数据分析与处理技术 </dc:title>
  <dc:creator>Ning Xu</dc:creator>
  <cp:lastModifiedBy>dell</cp:lastModifiedBy>
  <cp:revision>77</cp:revision>
  <dcterms:created xsi:type="dcterms:W3CDTF">2017-08-22T17:18:12Z</dcterms:created>
  <dcterms:modified xsi:type="dcterms:W3CDTF">2017-11-05T15:18:23Z</dcterms:modified>
</cp:coreProperties>
</file>