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6" r:id="rId4"/>
    <p:sldId id="273" r:id="rId5"/>
    <p:sldId id="264" r:id="rId6"/>
    <p:sldId id="267" r:id="rId7"/>
    <p:sldId id="278" r:id="rId8"/>
    <p:sldId id="276" r:id="rId9"/>
    <p:sldId id="277" r:id="rId10"/>
    <p:sldId id="275" r:id="rId11"/>
    <p:sldId id="269" r:id="rId12"/>
    <p:sldId id="274" r:id="rId13"/>
    <p:sldId id="280" r:id="rId14"/>
    <p:sldId id="270" r:id="rId15"/>
    <p:sldId id="279" r:id="rId16"/>
    <p:sldId id="272" r:id="rId17"/>
    <p:sldId id="268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article/view/v040i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数据分析技术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——</a:t>
            </a:r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管理科学与工程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物流管理系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徐宁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…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参数是函数接收不同处理任务的接口，</a:t>
            </a:r>
            <a:r>
              <a:rPr lang="en-US" altLang="zh-CN" smtClean="0"/>
              <a:t>R</a:t>
            </a:r>
            <a:r>
              <a:rPr lang="zh-CN" altLang="en-US" smtClean="0"/>
              <a:t>中给出了极为灵活的参数方式</a:t>
            </a:r>
            <a:endParaRPr lang="en-US" altLang="zh-CN" smtClean="0"/>
          </a:p>
          <a:p>
            <a:r>
              <a:rPr lang="en-US" altLang="zh-CN" smtClean="0"/>
              <a:t>…</a:t>
            </a:r>
            <a:r>
              <a:rPr lang="zh-CN" altLang="en-US" smtClean="0"/>
              <a:t>代表没有明确匹配的特殊参数。可以接收没有制定的参数，如基础包中的</a:t>
            </a:r>
            <a:r>
              <a:rPr lang="en-US" altLang="zh-CN" smtClean="0"/>
              <a:t>plot()</a:t>
            </a:r>
            <a:r>
              <a:rPr lang="zh-CN" altLang="en-US" smtClean="0"/>
              <a:t>，</a:t>
            </a:r>
            <a:r>
              <a:rPr lang="en-US" altLang="zh-CN" smtClean="0"/>
              <a:t>plot()</a:t>
            </a:r>
            <a:r>
              <a:rPr lang="zh-CN" altLang="en-US" smtClean="0"/>
              <a:t>是一个含</a:t>
            </a:r>
            <a:r>
              <a:rPr lang="en-US" altLang="zh-CN" smtClean="0"/>
              <a:t>x,y</a:t>
            </a:r>
            <a:r>
              <a:rPr lang="zh-CN" altLang="en-US" smtClean="0"/>
              <a:t>和</a:t>
            </a:r>
            <a:r>
              <a:rPr lang="en-US" altLang="zh-CN" smtClean="0"/>
              <a:t>…</a:t>
            </a:r>
            <a:r>
              <a:rPr lang="zh-CN" altLang="en-US" smtClean="0"/>
              <a:t>参数的泛型方法，而我们前边用到的图形参数并不是</a:t>
            </a:r>
            <a:r>
              <a:rPr lang="en-US" altLang="zh-CN" smtClean="0"/>
              <a:t>plot</a:t>
            </a:r>
            <a:r>
              <a:rPr lang="zh-CN" altLang="en-US" smtClean="0"/>
              <a:t>专用的参数，相反，图形参数的解释是放在</a:t>
            </a:r>
            <a:r>
              <a:rPr lang="en-US" altLang="zh-CN" smtClean="0"/>
              <a:t>par()</a:t>
            </a:r>
            <a:r>
              <a:rPr lang="zh-CN" altLang="en-US" smtClean="0"/>
              <a:t>函数中的。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392860"/>
            <a:ext cx="268503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f_test&lt;-function(...){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names(list(...))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f_test(a=1,b=3)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"a" "b"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806" y="4934139"/>
            <a:ext cx="991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由于提前并不知道</a:t>
            </a:r>
            <a:r>
              <a:rPr lang="en-US" altLang="zh-CN" smtClean="0"/>
              <a:t>…</a:t>
            </a:r>
            <a:r>
              <a:rPr lang="zh-CN" altLang="en-US" smtClean="0"/>
              <a:t>会接收多少参数，通常可以用</a:t>
            </a:r>
            <a:r>
              <a:rPr lang="en-US" altLang="zh-CN" smtClean="0"/>
              <a:t>list()</a:t>
            </a:r>
            <a:r>
              <a:rPr lang="zh-CN" altLang="en-US" smtClean="0"/>
              <a:t>这种易于使用的方式捕捉</a:t>
            </a:r>
            <a:r>
              <a:rPr lang="en-US" altLang="zh-CN" smtClean="0"/>
              <a:t>…</a:t>
            </a:r>
            <a:r>
              <a:rPr lang="zh-CN" altLang="en-US" smtClean="0"/>
              <a:t>中的参数信息。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闭包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闭包实际上就是返回值是函数的一个函数，创建闭包的目的就是为了批量生产一系列函数。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165" y="2500574"/>
            <a:ext cx="408124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missing_fixer&lt;- function(na_value){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function(x){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x[x==na_value]&lt;-NA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		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71" y="2466314"/>
            <a:ext cx="2686050" cy="12192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4340354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f99&lt;- missing_fixer(99)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358" y="452673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此时</a:t>
            </a:r>
            <a:r>
              <a:rPr lang="en-US" altLang="zh-CN" smtClean="0"/>
              <a:t>f99</a:t>
            </a:r>
            <a:r>
              <a:rPr lang="zh-CN" altLang="en-US" smtClean="0"/>
              <a:t>变成了一个函数，它的结构是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56172" y="4555798"/>
            <a:ext cx="1892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function(x){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[x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]&lt;-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+}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列表：</a:t>
            </a:r>
            <a:r>
              <a:rPr lang="en-US" altLang="zh-CN" smtClean="0"/>
              <a:t>R</a:t>
            </a:r>
            <a:r>
              <a:rPr lang="zh-CN" altLang="en-US" smtClean="0"/>
              <a:t>中一种变量结构，列表中可以 存任何结构的数据，包括函数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用上页中的函数工厂再生成几个函数，把它们存到一个列表</a:t>
            </a:r>
            <a:r>
              <a:rPr lang="en-US" altLang="zh-CN" smtClean="0"/>
              <a:t>flist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flist</a:t>
            </a:r>
            <a:r>
              <a:rPr lang="zh-CN" altLang="en-US" smtClean="0"/>
              <a:t>其实跟普通变量一样，只是它存的内容是函数，</a:t>
            </a:r>
            <a:r>
              <a:rPr lang="en-US" altLang="zh-CN" smtClean="0"/>
              <a:t>a b c</a:t>
            </a:r>
            <a:r>
              <a:rPr lang="zh-CN" altLang="en-US" smtClean="0"/>
              <a:t>分别是 列表中的名字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和变量调用一样，可以按名字调用也可以按索引调用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766330"/>
            <a:ext cx="33294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f90&lt;-missing_fixer(90)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f1&lt;-missing_fixer(1)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flist&lt;-list(a=f99,b=f1,c=f90)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173776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flist$a(99)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805991"/>
            <a:ext cx="182582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flist[[1]](99)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重新理解变量类型</a:t>
            </a:r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1845734"/>
            <a:ext cx="5249199" cy="4023360"/>
          </a:xfrm>
        </p:spPr>
        <p:txBody>
          <a:bodyPr/>
          <a:lstStyle/>
          <a:p>
            <a:r>
              <a:rPr lang="en-US" altLang="zh-CN" smtClean="0"/>
              <a:t>c()</a:t>
            </a:r>
            <a:r>
              <a:rPr lang="zh-CN" altLang="en-US" smtClean="0"/>
              <a:t>：组合函数，生成向量，基础数据结构</a:t>
            </a:r>
            <a:endParaRPr lang="en-US" altLang="zh-CN" smtClean="0"/>
          </a:p>
          <a:p>
            <a:r>
              <a:rPr lang="zh-CN" altLang="en-US" smtClean="0"/>
              <a:t>列表：每个位置可以放任意长度、类型的数据</a:t>
            </a:r>
            <a:endParaRPr lang="en-US" altLang="zh-CN"/>
          </a:p>
          <a:p>
            <a:r>
              <a:rPr lang="zh-CN" altLang="en-US" smtClean="0"/>
              <a:t>数据框：变量长度等长，结构整体的列表</a:t>
            </a:r>
            <a:endParaRPr lang="en-US" altLang="zh-CN" smtClean="0"/>
          </a:p>
          <a:p>
            <a:r>
              <a:rPr lang="zh-CN" altLang="en-US" smtClean="0"/>
              <a:t>数组：数据可以有多个维度</a:t>
            </a:r>
            <a:endParaRPr lang="en-US" altLang="zh-CN" smtClean="0"/>
          </a:p>
          <a:p>
            <a:r>
              <a:rPr lang="zh-CN" altLang="en-US" smtClean="0"/>
              <a:t>矩阵：仅有行列两个维度时候的数组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444558" y="2342830"/>
            <a:ext cx="4636883" cy="3029167"/>
            <a:chOff x="3266792" y="2018923"/>
            <a:chExt cx="4636883" cy="3029167"/>
          </a:xfrm>
        </p:grpSpPr>
        <p:sp>
          <p:nvSpPr>
            <p:cNvPr id="7" name="圆角矩形 6"/>
            <p:cNvSpPr/>
            <p:nvPr/>
          </p:nvSpPr>
          <p:spPr>
            <a:xfrm>
              <a:off x="6283105" y="2018923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c()</a:t>
              </a:r>
              <a:r>
                <a:rPr lang="zh-CN" altLang="en-US" smtClean="0"/>
                <a:t>原子向量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83105" y="3128291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list()</a:t>
              </a:r>
              <a:r>
                <a:rPr lang="zh-CN" altLang="en-US" smtClean="0"/>
                <a:t>列表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6792" y="3128291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array()</a:t>
              </a:r>
              <a:r>
                <a:rPr lang="zh-CN" altLang="en-US" smtClean="0"/>
                <a:t>数组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83105" y="4498692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data.frame()</a:t>
              </a:r>
              <a:r>
                <a:rPr lang="zh-CN" altLang="en-US" smtClean="0"/>
                <a:t>数据框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66792" y="4513936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matrix()</a:t>
              </a:r>
              <a:r>
                <a:rPr lang="zh-CN" altLang="en-US" smtClean="0"/>
                <a:t>矩阵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7093390" y="2553077"/>
              <a:ext cx="0" cy="57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0" idx="0"/>
            </p:cNvCxnSpPr>
            <p:nvPr/>
          </p:nvCxnSpPr>
          <p:spPr>
            <a:xfrm>
              <a:off x="7093390" y="3662445"/>
              <a:ext cx="0" cy="83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0"/>
            </p:cNvCxnSpPr>
            <p:nvPr/>
          </p:nvCxnSpPr>
          <p:spPr>
            <a:xfrm flipH="1">
              <a:off x="4077077" y="2286000"/>
              <a:ext cx="2206028" cy="84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1" idx="0"/>
            </p:cNvCxnSpPr>
            <p:nvPr/>
          </p:nvCxnSpPr>
          <p:spPr>
            <a:xfrm>
              <a:off x="4077077" y="3662445"/>
              <a:ext cx="0" cy="85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箭头连接符 3"/>
          <p:cNvCxnSpPr/>
          <p:nvPr/>
        </p:nvCxnSpPr>
        <p:spPr>
          <a:xfrm flipH="1">
            <a:off x="8263054" y="4962293"/>
            <a:ext cx="1092819" cy="1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232857" y="5241073"/>
            <a:ext cx="1153212" cy="1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lapply</a:t>
            </a:r>
            <a:r>
              <a:rPr lang="zh-CN" altLang="en-US" smtClean="0"/>
              <a:t>对一个</a:t>
            </a:r>
            <a:r>
              <a:rPr lang="en-US" altLang="zh-CN" smtClean="0"/>
              <a:t>list</a:t>
            </a:r>
            <a:r>
              <a:rPr lang="zh-CN" altLang="en-US" smtClean="0"/>
              <a:t>类型的变量每一列调用函数进行计算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由于数据框也是</a:t>
            </a:r>
            <a:r>
              <a:rPr lang="en-US" altLang="zh-CN" smtClean="0"/>
              <a:t>list</a:t>
            </a:r>
            <a:r>
              <a:rPr lang="zh-CN" altLang="en-US" smtClean="0"/>
              <a:t>类型，也可以使用</a:t>
            </a:r>
            <a:r>
              <a:rPr lang="en-US" altLang="zh-CN" smtClean="0"/>
              <a:t>lapply</a:t>
            </a:r>
            <a:r>
              <a:rPr lang="zh-CN" altLang="en-US" smtClean="0"/>
              <a:t>，但是计算结果的输出形式也是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这里可以用</a:t>
            </a:r>
            <a:r>
              <a:rPr lang="en-US" altLang="zh-CN" smtClean="0"/>
              <a:t>unlist</a:t>
            </a:r>
            <a:r>
              <a:rPr lang="zh-CN" altLang="en-US" smtClean="0"/>
              <a:t>取消它的变量结构，还原到原子向量结构，同时也支持</a:t>
            </a:r>
            <a:r>
              <a:rPr lang="en-US" altLang="zh-CN" smtClean="0"/>
              <a:t>as.data.frame</a:t>
            </a:r>
            <a:r>
              <a:rPr lang="zh-CN" altLang="en-US" smtClean="0"/>
              <a:t>直接转换为数据框</a:t>
            </a:r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0325" y="2354366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lapply(mtcars,mean)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325" y="3217725"/>
            <a:ext cx="29751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b&lt;-unlist(lapply(mtcars,mean))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4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apply</a:t>
            </a:r>
            <a:r>
              <a:rPr lang="zh-CN" altLang="en-US" sz="4000" smtClean="0"/>
              <a:t>泛函族</a:t>
            </a:r>
            <a:endParaRPr lang="zh-CN" altLang="en-US" sz="40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3758"/>
              </p:ext>
            </p:extLst>
          </p:nvPr>
        </p:nvGraphicFramePr>
        <p:xfrm>
          <a:off x="1096963" y="1846263"/>
          <a:ext cx="1005840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apply</a:t>
                      </a:r>
                      <a:r>
                        <a:rPr lang="zh-CN" altLang="en-US" smtClean="0"/>
                        <a:t>：矩阵操作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lapply:</a:t>
                      </a:r>
                      <a:r>
                        <a:rPr lang="zh-CN" altLang="en-US" smtClean="0"/>
                        <a:t>操作</a:t>
                      </a:r>
                      <a:r>
                        <a:rPr lang="en-US" altLang="zh-CN" smtClean="0"/>
                        <a:t>list</a:t>
                      </a:r>
                      <a:r>
                        <a:rPr lang="zh-CN" altLang="en-US" smtClean="0"/>
                        <a:t>大类变量，按变量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tapply</a:t>
                      </a:r>
                      <a:r>
                        <a:rPr lang="zh-CN" altLang="en-US" dirty="0" smtClean="0"/>
                        <a:t>：因子</a:t>
                      </a:r>
                      <a:r>
                        <a:rPr lang="zh-CN" altLang="en-US" dirty="0" smtClean="0"/>
                        <a:t>切割向量分组后操作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同类变形代码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sapply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by: </a:t>
                      </a:r>
                      <a:r>
                        <a:rPr lang="zh-CN" altLang="en-US" dirty="0" smtClean="0"/>
                        <a:t>作用于数据框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vapply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4" y="4327133"/>
            <a:ext cx="3571875" cy="1571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74" y="1892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核心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709705" y="2076840"/>
            <a:ext cx="38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03492" y="1629624"/>
            <a:ext cx="10558195" cy="1004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16" y="4327133"/>
            <a:ext cx="4924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plyr</a:t>
            </a:r>
            <a:r>
              <a:rPr lang="zh-CN" altLang="en-US" sz="3200" smtClean="0"/>
              <a:t>中的泛函替代函数</a:t>
            </a:r>
            <a:endParaRPr lang="zh-CN" altLang="en-US" sz="32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31172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array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data.frame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list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array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aaply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data.frame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adply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ddply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ldply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alply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dlply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llply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_(</a:t>
                      </a:r>
                      <a:r>
                        <a:rPr lang="zh-CN" altLang="en-US" smtClean="0"/>
                        <a:t>无输出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a_ply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d_ply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l_ply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9045185" y="3973036"/>
            <a:ext cx="0" cy="75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46638" y="4997046"/>
            <a:ext cx="420566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有一个升级版的工具包，即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，专门针对</a:t>
            </a:r>
            <a:r>
              <a:rPr lang="en-US" altLang="zh-CN" dirty="0" err="1" smtClean="0"/>
              <a:t>data.frame</a:t>
            </a:r>
            <a:r>
              <a:rPr lang="zh-CN" altLang="en-US" dirty="0" smtClean="0"/>
              <a:t>数据集操作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6001" y="3973036"/>
            <a:ext cx="61473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包的思路是：</a:t>
            </a:r>
            <a:r>
              <a:rPr lang="en-US" altLang="zh-CN" dirty="0" smtClean="0"/>
              <a:t>split-apply-combination</a:t>
            </a:r>
            <a:r>
              <a:rPr lang="zh-CN" altLang="en-US" dirty="0" smtClean="0"/>
              <a:t>，即先切割数据成块，再对每块数据调用函数进行处理，再将处理结果整合成后作为返回。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977054" y="2509024"/>
            <a:ext cx="1382751" cy="524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001" y="5674529"/>
            <a:ext cx="377539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作者原文将思路和用法介绍的非常清楚，参见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://www.jstatsoft.org/article/view/v040i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01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4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效率优化与并行计算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测试代码效率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并行化计算包：  </a:t>
            </a:r>
            <a:r>
              <a:rPr lang="en-US" altLang="zh-CN" smtClean="0"/>
              <a:t>parallel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92995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system.time(aov(cholesterol$response~cholesterol$trt)</a:t>
            </a:r>
            <a:r>
              <a:rPr lang="en-US" altLang="zh-CN" sz="120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用户 系统 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流逝</a:t>
            </a:r>
            <a:endParaRPr lang="en-US" altLang="zh-CN" sz="120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.02 0.00 0.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8419" y="3323159"/>
            <a:ext cx="40908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cores&lt;-detectCores()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cluster_p&lt;-makePSOCKcluster(cores)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tes4[]&lt;-parSapply(cluster,tes,missing_fix)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0205" y="3303636"/>
            <a:ext cx="3724096" cy="847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/>
              <a:t>取出计算机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核数量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建立一个局域集群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用并行化</a:t>
            </a:r>
            <a:r>
              <a:rPr lang="en-US" altLang="zh-CN" sz="1400" err="1" smtClean="0"/>
              <a:t>parSapply</a:t>
            </a:r>
            <a:r>
              <a:rPr lang="zh-CN" altLang="en-US" sz="1400" smtClean="0"/>
              <a:t>加入集群，取代</a:t>
            </a:r>
            <a:r>
              <a:rPr lang="en-US" altLang="zh-CN" sz="1400" err="1" smtClean="0"/>
              <a:t>Sapply</a:t>
            </a:r>
            <a:r>
              <a:rPr lang="zh-CN" altLang="en-US" sz="1400" smtClean="0"/>
              <a:t>函数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630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工具包的制作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制作好的函数和数据可以做成工具包</a:t>
            </a:r>
            <a:r>
              <a:rPr lang="en-US" altLang="zh-CN" smtClean="0"/>
              <a:t>package</a:t>
            </a:r>
            <a:r>
              <a:rPr lang="zh-CN" altLang="en-US" smtClean="0"/>
              <a:t>，以动态加载到环境当中使用。</a:t>
            </a:r>
            <a:endParaRPr lang="en-US" altLang="zh-CN" smtClean="0"/>
          </a:p>
          <a:p>
            <a:r>
              <a:rPr lang="zh-CN" altLang="en-US" smtClean="0"/>
              <a:t>制作</a:t>
            </a:r>
            <a:r>
              <a:rPr lang="en-US" altLang="zh-CN" smtClean="0"/>
              <a:t>R</a:t>
            </a:r>
            <a:r>
              <a:rPr lang="zh-CN" altLang="en-US" smtClean="0"/>
              <a:t>包的基础工具是</a:t>
            </a:r>
            <a:r>
              <a:rPr lang="en-US" altLang="zh-CN"/>
              <a:t>Rtools</a:t>
            </a:r>
            <a:r>
              <a:rPr lang="en-US" altLang="zh-CN" smtClean="0"/>
              <a:t>:  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://cran.r-project.org/bin/windows/Rtools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en-US" altLang="zh-CN" smtClean="0"/>
              <a:t>Rstudio</a:t>
            </a:r>
            <a:r>
              <a:rPr lang="zh-CN" altLang="en-US" smtClean="0"/>
              <a:t>提供了简单的工具包制作方法，实质是将</a:t>
            </a:r>
            <a:r>
              <a:rPr lang="en-US" altLang="zh-CN" smtClean="0"/>
              <a:t>R</a:t>
            </a:r>
            <a:r>
              <a:rPr lang="zh-CN" altLang="en-US" smtClean="0"/>
              <a:t>制作包的过程进行了集成和图形交互改进。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Rstudio</a:t>
            </a:r>
            <a:r>
              <a:rPr lang="zh-CN" altLang="en-US" smtClean="0"/>
              <a:t>中建立一个新的</a:t>
            </a:r>
            <a:r>
              <a:rPr lang="en-US" altLang="zh-CN" smtClean="0"/>
              <a:t>project</a:t>
            </a:r>
            <a:r>
              <a:rPr lang="zh-CN" altLang="en-US" smtClean="0"/>
              <a:t>，为其命名（如：</a:t>
            </a:r>
            <a:r>
              <a:rPr lang="en-US" altLang="zh-CN" smtClean="0"/>
              <a:t>project1</a:t>
            </a:r>
            <a:r>
              <a:rPr lang="zh-CN" altLang="en-US" smtClean="0"/>
              <a:t>）选择制作</a:t>
            </a:r>
            <a:r>
              <a:rPr lang="en-US" altLang="zh-CN" smtClean="0"/>
              <a:t>package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将你要做进包里的函数和数据调入这个</a:t>
            </a:r>
            <a:r>
              <a:rPr lang="en-US" altLang="zh-CN" smtClean="0"/>
              <a:t>project</a:t>
            </a:r>
            <a:r>
              <a:rPr lang="zh-CN" altLang="en-US" smtClean="0"/>
              <a:t>，然后进入</a:t>
            </a:r>
            <a:r>
              <a:rPr lang="en-US" altLang="zh-CN" smtClean="0"/>
              <a:t>project</a:t>
            </a:r>
            <a:r>
              <a:rPr lang="zh-CN" altLang="en-US" smtClean="0"/>
              <a:t>的环境进行调试；</a:t>
            </a:r>
            <a:endParaRPr lang="en-US" altLang="zh-CN" smtClean="0"/>
          </a:p>
          <a:p>
            <a:pPr lvl="1"/>
            <a:r>
              <a:rPr lang="zh-CN" altLang="en-US" smtClean="0"/>
              <a:t>选择</a:t>
            </a:r>
            <a:r>
              <a:rPr lang="en-US" altLang="zh-CN" smtClean="0"/>
              <a:t>Build &amp; Reload</a:t>
            </a:r>
            <a:r>
              <a:rPr lang="zh-CN" altLang="en-US" smtClean="0"/>
              <a:t>，进入调试状态，此时可以对调入的函数代码进行测试和修改；</a:t>
            </a:r>
            <a:endParaRPr lang="en-US" altLang="zh-CN" smtClean="0"/>
          </a:p>
          <a:p>
            <a:pPr lvl="1"/>
            <a:r>
              <a:rPr lang="en-US" altLang="zh-CN" smtClean="0"/>
              <a:t>Check</a:t>
            </a:r>
            <a:endParaRPr lang="en-US" altLang="zh-CN"/>
          </a:p>
          <a:p>
            <a:pPr lvl="1"/>
            <a:r>
              <a:rPr lang="en-US" altLang="zh-CN" smtClean="0"/>
              <a:t>Build Banary Package</a:t>
            </a:r>
          </a:p>
          <a:p>
            <a:pPr lvl="1"/>
            <a:r>
              <a:rPr lang="zh-CN" altLang="en-US" smtClean="0"/>
              <a:t>到制定目录（默认在工作目录</a:t>
            </a:r>
            <a:r>
              <a:rPr lang="en-US" altLang="zh-CN" smtClean="0"/>
              <a:t>\practice\</a:t>
            </a:r>
            <a:r>
              <a:rPr lang="zh-CN" altLang="en-US" smtClean="0"/>
              <a:t>）找做好的</a:t>
            </a:r>
            <a:r>
              <a:rPr lang="en-US" altLang="zh-CN" smtClean="0"/>
              <a:t>package</a:t>
            </a:r>
            <a:r>
              <a:rPr lang="zh-CN" altLang="en-US" smtClean="0"/>
              <a:t>，即一个叫</a:t>
            </a:r>
            <a:r>
              <a:rPr lang="en-US" altLang="zh-CN" smtClean="0"/>
              <a:t>project1_0.1.1</a:t>
            </a:r>
            <a:r>
              <a:rPr lang="zh-CN" altLang="en-US" smtClean="0"/>
              <a:t>的压缩包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此前我们执行的所有</a:t>
            </a:r>
            <a:r>
              <a:rPr lang="en-US" altLang="zh-CN" smtClean="0"/>
              <a:t>R</a:t>
            </a:r>
            <a:r>
              <a:rPr lang="zh-CN" altLang="en-US" smtClean="0"/>
              <a:t>的操作都是在</a:t>
            </a:r>
            <a:r>
              <a:rPr lang="en-US" altLang="zh-CN" smtClean="0"/>
              <a:t>R console</a:t>
            </a:r>
            <a:r>
              <a:rPr lang="zh-CN" altLang="en-US" smtClean="0"/>
              <a:t>中，即</a:t>
            </a:r>
            <a:r>
              <a:rPr lang="en-US" altLang="zh-CN" smtClean="0"/>
              <a:t>R</a:t>
            </a:r>
            <a:r>
              <a:rPr lang="zh-CN" altLang="en-US" smtClean="0"/>
              <a:t>控制台。由于扩展包的存在使得于大多数问题处理时在控制台中已经足够了。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en-US" smtClean="0"/>
              <a:t>的程序文件：</a:t>
            </a:r>
            <a:r>
              <a:rPr lang="en-US" altLang="zh-CN" smtClean="0"/>
              <a:t>R script</a:t>
            </a:r>
          </a:p>
          <a:p>
            <a:r>
              <a:rPr lang="zh-CN" altLang="en-US" smtClean="0"/>
              <a:t>文件类型： 文件名</a:t>
            </a:r>
            <a:r>
              <a:rPr lang="en-US" altLang="zh-CN" smtClean="0"/>
              <a:t>.R</a:t>
            </a:r>
          </a:p>
          <a:p>
            <a:r>
              <a:rPr lang="zh-CN" altLang="en-US" smtClean="0"/>
              <a:t>执行方式：</a:t>
            </a:r>
            <a:r>
              <a:rPr lang="en-US" altLang="zh-CN" smtClean="0"/>
              <a:t>source(“……”)</a:t>
            </a:r>
          </a:p>
          <a:p>
            <a:r>
              <a:rPr lang="zh-CN" altLang="en-US" smtClean="0"/>
              <a:t>执行顺序：从上到下顺序执行文件中的命令，与控制台中的方式一样，只是需要主动运行。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循环语句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循环是最常见的基础循环语句，由一个循环标志变量控制循环进程，循环标志变量从定义的向量第一个位置顺序取值，每取一次值</a:t>
            </a:r>
            <a:r>
              <a:rPr lang="en-US" altLang="zh-CN" smtClean="0"/>
              <a:t>for</a:t>
            </a:r>
            <a:r>
              <a:rPr lang="zh-CN" altLang="en-US" smtClean="0"/>
              <a:t>的｛｝中的命令执行一遍。</a:t>
            </a:r>
            <a:endParaRPr lang="en-US" altLang="zh-CN" smtClean="0"/>
          </a:p>
          <a:p>
            <a:pPr marL="0"/>
            <a:r>
              <a:rPr lang="zh-CN" altLang="en-US" smtClean="0"/>
              <a:t>循环 标志变量除了控制循环次数，也常用来参与循环中的命令，以实现每次循环发生变化。</a:t>
            </a:r>
            <a:endParaRPr lang="zh-CN" altLang="en-US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6113" y="597746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本次课的两大焦点：循环、泛函，至少学会一种；另外分支、函数必学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31654" y="3718913"/>
            <a:ext cx="1994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i&lt;-i/5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693662" y="4042078"/>
            <a:ext cx="223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</a:t>
            </a:r>
            <a:r>
              <a:rPr lang="zh-CN" altLang="en-US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in </a:t>
            </a:r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names(a)){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677231" y="4195967"/>
            <a:ext cx="4792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seq_along(a[1:length(a)-1])){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k&lt;-a[i]+a[i+1]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names(k)&lt;-names(a[i])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print(k)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循环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循环模式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61952" cy="4023360"/>
          </a:xfrm>
        </p:spPr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循环是条件循环基本格式是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while(</a:t>
            </a:r>
            <a:r>
              <a:rPr lang="zh-CN" altLang="en-US" smtClean="0"/>
              <a:t>条件</a:t>
            </a:r>
            <a:r>
              <a:rPr lang="en-US" altLang="zh-CN" smtClean="0"/>
              <a:t>){</a:t>
            </a:r>
          </a:p>
          <a:p>
            <a:pPr marL="0" indent="0">
              <a:buNone/>
            </a:pPr>
            <a:r>
              <a:rPr lang="en-US" altLang="zh-CN" smtClean="0"/>
              <a:t>statement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循环方式要比</a:t>
            </a:r>
            <a:r>
              <a:rPr lang="en-US" altLang="zh-CN" smtClean="0"/>
              <a:t>for</a:t>
            </a:r>
            <a:r>
              <a:rPr lang="zh-CN" altLang="en-US" smtClean="0"/>
              <a:t>自由的多，但自由的代价就是需要我们更加小心谨慎处理条件判断。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这是因为：</a:t>
            </a:r>
            <a:r>
              <a:rPr lang="en-US" altLang="zh-CN" smtClean="0"/>
              <a:t>while</a:t>
            </a:r>
            <a:r>
              <a:rPr lang="zh-CN" altLang="en-US" smtClean="0"/>
              <a:t>循环虽然有条件判断，却没有循环标志变量，如右侧例子中，</a:t>
            </a:r>
            <a:r>
              <a:rPr lang="en-US" altLang="zh-CN" smtClean="0"/>
              <a:t>i</a:t>
            </a:r>
            <a:r>
              <a:rPr lang="zh-CN" altLang="en-US" smtClean="0"/>
              <a:t>的变化全靠我们自行设置，如果</a:t>
            </a:r>
            <a:r>
              <a:rPr lang="en-US" altLang="zh-CN" smtClean="0"/>
              <a:t>i</a:t>
            </a:r>
            <a:r>
              <a:rPr lang="zh-CN" altLang="en-US" smtClean="0"/>
              <a:t>的变化永远无法满足</a:t>
            </a:r>
            <a:r>
              <a:rPr lang="en-US" altLang="zh-CN" smtClean="0"/>
              <a:t>while</a:t>
            </a:r>
            <a:r>
              <a:rPr lang="zh-CN" altLang="en-US" smtClean="0"/>
              <a:t>的条件，则循环进去死循环，</a:t>
            </a:r>
            <a:r>
              <a:rPr lang="en-US" altLang="zh-CN" smtClean="0"/>
              <a:t>R</a:t>
            </a:r>
            <a:r>
              <a:rPr lang="zh-CN" altLang="en-US" smtClean="0"/>
              <a:t>会报错。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35852" y="3209676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分支语句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必学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分支语句就通过一个条件判断，如果条件逻辑为</a:t>
            </a:r>
            <a:r>
              <a:rPr lang="en-US" altLang="zh-CN" smtClean="0"/>
              <a:t>TRUE</a:t>
            </a:r>
            <a:r>
              <a:rPr lang="zh-CN" altLang="en-US" smtClean="0"/>
              <a:t>则执行</a:t>
            </a:r>
            <a:r>
              <a:rPr lang="en-US" altLang="zh-CN" smtClean="0"/>
              <a:t>if</a:t>
            </a:r>
            <a:r>
              <a:rPr lang="zh-CN" altLang="en-US" smtClean="0"/>
              <a:t>后｛｝中的语句，否则执行</a:t>
            </a:r>
            <a:r>
              <a:rPr lang="en-US" altLang="zh-CN" smtClean="0"/>
              <a:t>else</a:t>
            </a:r>
            <a:r>
              <a:rPr lang="zh-CN" altLang="en-US" smtClean="0"/>
              <a:t>后｛｝的语句，</a:t>
            </a:r>
            <a:r>
              <a:rPr lang="en-US" altLang="zh-CN" smtClean="0"/>
              <a:t>else</a:t>
            </a:r>
            <a:r>
              <a:rPr lang="zh-CN" altLang="en-US" smtClean="0"/>
              <a:t>可以省略，即判断成立则执行不成立则不执行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if(</a:t>
            </a:r>
            <a:r>
              <a:rPr lang="zh-CN" altLang="en-US"/>
              <a:t>条件</a:t>
            </a:r>
            <a:r>
              <a:rPr lang="en-US" altLang="zh-CN"/>
              <a:t>) {</a:t>
            </a:r>
          </a:p>
          <a:p>
            <a:pPr marL="0" indent="0">
              <a:buNone/>
            </a:pPr>
            <a:r>
              <a:rPr lang="en-US" altLang="zh-CN"/>
              <a:t>    statement1</a:t>
            </a:r>
          </a:p>
          <a:p>
            <a:pPr marL="0" indent="0">
              <a:buNone/>
            </a:pPr>
            <a:r>
              <a:rPr lang="en-US" altLang="zh-CN"/>
              <a:t>}else{</a:t>
            </a:r>
          </a:p>
          <a:p>
            <a:pPr marL="0" indent="0">
              <a:buNone/>
            </a:pPr>
            <a:r>
              <a:rPr lang="en-US" altLang="zh-CN"/>
              <a:t> 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2103" y="2885890"/>
            <a:ext cx="35610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if(i&gt;=2000){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print("&gt;=2000")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}else{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if(i&gt;1000&amp;&amp; i&lt;2000){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print("1000&lt;i&lt;2000")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}else{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print("smaller than 1000")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0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函数名</a:t>
            </a:r>
            <a:r>
              <a:rPr lang="en-US" altLang="zh-CN"/>
              <a:t>&lt;-function(</a:t>
            </a:r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2……</a:t>
            </a:r>
            <a:r>
              <a:rPr lang="zh-CN" altLang="en-US"/>
              <a:t>）</a:t>
            </a: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statements</a:t>
            </a:r>
          </a:p>
          <a:p>
            <a:pPr marL="0" indent="0">
              <a:buNone/>
            </a:pPr>
            <a:r>
              <a:rPr lang="en-US" altLang="zh-CN"/>
              <a:t>	return(object)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6950" y="3990388"/>
            <a:ext cx="30072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6950" y="5308476"/>
            <a:ext cx="66588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compute(1) : argument "b" is missing, with no default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77751" y="1978230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function(a,b=2){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77751" y="3535631"/>
            <a:ext cx="139621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向量化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函数的方便之在于能够给对数据的某种操作一个明确的表达，由此也引出现代数据编程操作中的一个重要思维方式：向量化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继承了这一能力，可以将多个数据通过</a:t>
            </a:r>
            <a:r>
              <a:rPr lang="en-US" altLang="zh-CN" dirty="0" smtClean="0"/>
              <a:t>c() </a:t>
            </a:r>
            <a:r>
              <a:rPr lang="zh-CN" altLang="en-US" dirty="0" smtClean="0"/>
              <a:t>组合成向量后让函数计算。</a:t>
            </a:r>
            <a:endParaRPr lang="en-US" altLang="zh-CN" dirty="0" smtClean="0"/>
          </a:p>
          <a:p>
            <a:r>
              <a:rPr lang="zh-CN" altLang="en-US" dirty="0" smtClean="0"/>
              <a:t>如：做一个函数</a:t>
            </a:r>
            <a:r>
              <a:rPr lang="en-US" altLang="zh-CN" dirty="0" smtClean="0"/>
              <a:t>f</a:t>
            </a:r>
          </a:p>
          <a:p>
            <a:endParaRPr lang="en-US" altLang="zh-CN" dirty="0"/>
          </a:p>
          <a:p>
            <a:r>
              <a:rPr lang="zh-CN" altLang="en-US" dirty="0" smtClean="0"/>
              <a:t>简单的调用：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向量化调用：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426527"/>
            <a:ext cx="161101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309256"/>
            <a:ext cx="65081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5253541"/>
            <a:ext cx="167353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f(c(1,3,5,7,9))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 5 7 9 11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1498" y="3248558"/>
            <a:ext cx="538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基础函数可以作为我们编写自创函数时兼容向量化处理的计算工具，如：计算一列数据的平方和，循环方式和向量化函数方式的代码对比如下：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6422317" y="4079536"/>
            <a:ext cx="3557559" cy="26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/>
              <a:t>特殊函数</a:t>
            </a:r>
            <a:r>
              <a:rPr lang="en-US" altLang="zh-CN" sz="4000" smtClean="0"/>
              <a:t>-</a:t>
            </a:r>
            <a:r>
              <a:rPr lang="zh-CN" altLang="en-US" sz="4000" smtClean="0"/>
              <a:t>中缀函数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中缀函数是函数调用的一种特殊形式，</a:t>
            </a:r>
            <a:r>
              <a:rPr lang="zh-CN" altLang="en-US"/>
              <a:t>以加号</a:t>
            </a:r>
            <a:r>
              <a:rPr lang="en-US" altLang="zh-CN"/>
              <a:t>+</a:t>
            </a:r>
            <a:r>
              <a:rPr lang="zh-CN" altLang="en-US"/>
              <a:t>为</a:t>
            </a:r>
            <a:r>
              <a:rPr lang="zh-CN" altLang="en-US" smtClean="0"/>
              <a:t>例：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这个加号也等价于前缀方式的调用，只是出现形式要加引号说明：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如何制作自己的中缀函数，其实跟前缀函数创造的方式一样，例如创造运算符号</a:t>
            </a:r>
            <a:r>
              <a:rPr lang="en-US" altLang="zh-CN" smtClean="0"/>
              <a:t>%^_^%     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0324" y="2231256"/>
            <a:ext cx="64440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4024" y="3170141"/>
            <a:ext cx="118141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"+"(1,2)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6774" y="4109026"/>
            <a:ext cx="241732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"%^_^%"&lt;-function(a,b){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a1&lt;-a*b + b1&lt;-a^b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2%^_^%3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14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2326" y="5222763"/>
            <a:ext cx="575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特别注意：不要 随意修改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&lt; &gt; + - /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等已经有的符号，根据词法作用域你应当能够想像会发生什么事。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69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特殊函数</a:t>
            </a:r>
            <a:r>
              <a:rPr lang="en-US" altLang="zh-CN" sz="3600" smtClean="0"/>
              <a:t>-</a:t>
            </a:r>
            <a:r>
              <a:rPr lang="zh-CN" altLang="en-US" sz="3600" smtClean="0"/>
              <a:t>替换函数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除了中缀，还有一种以前遇到过的特殊函数形式“替换函数”，如</a:t>
            </a:r>
            <a:r>
              <a:rPr lang="en-US" altLang="zh-CN" smtClean="0"/>
              <a:t>names(),rownames()</a:t>
            </a:r>
            <a:r>
              <a:rPr lang="zh-CN" altLang="en-US" smtClean="0"/>
              <a:t>等：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替换函数的调用好像是在对参数做原地修改，创制方式也有点特殊：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96868" y="2367977"/>
            <a:ext cx="2792431" cy="1338750"/>
            <a:chOff x="443620" y="2322710"/>
            <a:chExt cx="2792431" cy="133875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43620" y="2322710"/>
              <a:ext cx="2792431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t&lt;-1:10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names(t)&lt;-letters[1:10]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43620" y="3230573"/>
              <a:ext cx="225542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 b c d e f g h i j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1 2 3 4 5 6 7 8 9 10 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4786173"/>
            <a:ext cx="375904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"second&lt;-" &lt;- function(x,value){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x[2]&lt;-value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7280" y="5784416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second(t)&lt;-50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90923" y="4808504"/>
            <a:ext cx="23628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b c d e f g h i j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1 50 3 4 5 6 7 8 9 10 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3205" y="5784416"/>
            <a:ext cx="728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替换函数虽然也是以前缀方式创制，但它的参数一般只有两个，一个被替换的数据集，一个则是替换内容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0195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1245</TotalTime>
  <Words>2016</Words>
  <Application>Microsoft Office PowerPoint</Application>
  <PresentationFormat>宽屏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——函数式编程</vt:lpstr>
      <vt:lpstr>R程序</vt:lpstr>
      <vt:lpstr>循环语句</vt:lpstr>
      <vt:lpstr>循环语句(循环模式)</vt:lpstr>
      <vt:lpstr>分支语句(必学)</vt:lpstr>
      <vt:lpstr>函数</vt:lpstr>
      <vt:lpstr>向量化</vt:lpstr>
      <vt:lpstr>特殊函数-中缀函数</vt:lpstr>
      <vt:lpstr>特殊函数-替换函数</vt:lpstr>
      <vt:lpstr>…参数</vt:lpstr>
      <vt:lpstr>闭包</vt:lpstr>
      <vt:lpstr>函数列表</vt:lpstr>
      <vt:lpstr>重新理解变量类型</vt:lpstr>
      <vt:lpstr>泛函</vt:lpstr>
      <vt:lpstr>apply泛函族</vt:lpstr>
      <vt:lpstr>plyr中的泛函替代函数</vt:lpstr>
      <vt:lpstr>效率优化与并行计算</vt:lpstr>
      <vt:lpstr>工具包的制作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86</cp:revision>
  <dcterms:created xsi:type="dcterms:W3CDTF">2017-08-23T10:41:21Z</dcterms:created>
  <dcterms:modified xsi:type="dcterms:W3CDTF">2017-11-21T06:57:23Z</dcterms:modified>
</cp:coreProperties>
</file>