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8" r:id="rId6"/>
    <p:sldId id="265" r:id="rId7"/>
    <p:sldId id="269" r:id="rId8"/>
    <p:sldId id="267" r:id="rId9"/>
    <p:sldId id="259" r:id="rId10"/>
    <p:sldId id="261" r:id="rId11"/>
    <p:sldId id="264" r:id="rId12"/>
    <p:sldId id="271" r:id="rId13"/>
    <p:sldId id="266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预测技术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时间序列在经济管理的理论和实践中都是单独列为一类问题。虽然在理论上属于统计理论，但由于具有极高的使用价值，时间序列逐渐形成了一类特殊的理论体系。</a:t>
            </a:r>
            <a:endParaRPr lang="en-US" altLang="zh-CN" dirty="0" smtClean="0"/>
          </a:p>
          <a:p>
            <a:r>
              <a:rPr lang="zh-CN" altLang="en-US" dirty="0" smtClean="0"/>
              <a:t>从数据类型上来讲，时间序列属于典型的有序数据集，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中是以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类型变量专门存储时间序列。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zh-CN" altLang="en-US" dirty="0" smtClean="0"/>
              <a:t>变量生成方法：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42651" y="4002159"/>
            <a:ext cx="399788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ts(c(123,39,78,52,110), start=2012)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Series: Start = 2012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End = 2016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Frequency = 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123 39 78 52 110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4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ts</a:t>
            </a:r>
            <a:r>
              <a:rPr lang="zh-CN" altLang="en-US" dirty="0" smtClean="0"/>
              <a:t>中的参数含义： </a:t>
            </a:r>
            <a:r>
              <a:rPr lang="en-US" altLang="zh-CN" dirty="0" smtClean="0"/>
              <a:t>frequency=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截取数据段</a:t>
            </a:r>
            <a:endParaRPr lang="zh-CN" altLang="en-US" dirty="0"/>
          </a:p>
        </p:txBody>
      </p:sp>
      <p:pic>
        <p:nvPicPr>
          <p:cNvPr id="1026" name="Picture 2" descr="Frequency of a time series &#10;The &quot;frequency&quot; is the number of observations before the seasonal pattern repeats. When using the &#10;function in R, the following choices should be used. &#10;Annual &#10;Quart erly &#10;Monthly &#10;We ekly &#10;freq u ency &#10;4 &#10;12 &#10;5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4162424"/>
            <a:ext cx="76866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2345055"/>
            <a:ext cx="12030075" cy="12096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1819" y="4261973"/>
            <a:ext cx="371896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y1&lt;-window(y,start=2001,end=c(2006,4))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基础作图函数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ggplot2</a:t>
            </a:r>
            <a:r>
              <a:rPr lang="zh-CN" altLang="en-US" dirty="0" smtClean="0"/>
              <a:t>自动作图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15844" y="2344208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plot(ausbeer)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5844" y="3315137"/>
            <a:ext cx="176650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autoplot(ausbeer)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5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几种时间序列模型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9432" cy="4023360"/>
          </a:xfrm>
        </p:spPr>
        <p:txBody>
          <a:bodyPr/>
          <a:lstStyle/>
          <a:p>
            <a:r>
              <a:rPr lang="zh-CN" altLang="en-US" dirty="0" smtClean="0"/>
              <a:t>移动平均法：无明显趋势的数据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简单外推法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季节指数法：具有强烈季节性的数据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加入趋势漂移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适应选取预测模型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5764" y="2145538"/>
            <a:ext cx="163506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meanf(y,10)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# y</a:t>
            </a:r>
            <a:r>
              <a:rPr lang="zh-CN" alt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包含原始数据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#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10</a:t>
            </a: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是指向后预测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期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5764" y="4191982"/>
            <a:ext cx="120866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snaive(y, 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05764" y="3261093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naive(y,10)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05764" y="5885135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forecast(y,10)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5764" y="5030538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rwf(ausbeer,10,drift=T)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2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err="1" smtClean="0"/>
              <a:t>ausbeer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9796" y="2388813"/>
            <a:ext cx="47416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beer2 &lt;- window(ausbeer,start=1992,end=c(2007,4))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684806"/>
            <a:ext cx="7437934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autoplot(beer2)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forecast::autolayer(meanf(beer2, h=11), PI=FALSE, series="Mean")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forecast::autolayer(naive(beer2, h=11), PI=FALSE, series="Naïve")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forecast::autolayer(snaive(beer2, h=11), PI=FALSE, series="Seasonal naïve")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ggtitle("Forecasts for quarterly beer production")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xlab("Year") + ylab("Megalitres")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guides(colour=guide_legend(title="Forecast"))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8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模型诊断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取出误差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7785" y="2407659"/>
            <a:ext cx="2293898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residuals(meanf(ausbeer))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37785" y="3207353"/>
            <a:ext cx="4417876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beer2 &lt;- window(ausbeer,start=1992,end=c(2007,4))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beerfit1 &lt;- meanf(beer2,h=10)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beerfit2 &lt;- rwf(beer2,h=10)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beerfit3 &lt;- snaive(beer2,h=10)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37785" y="4059022"/>
            <a:ext cx="353301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beer3 &lt;- window(ausbeer, start=2008)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37785" y="4338035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accuracy(beerfit1,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7785" y="4631075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accuracy(beerfit2,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37785" y="4964058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accuracy(beerfit3,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593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时间序列模型</a:t>
            </a:r>
            <a:r>
              <a:rPr lang="en-US" altLang="zh-CN" smtClean="0"/>
              <a:t>arima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arima</a:t>
            </a:r>
            <a:r>
              <a:rPr lang="zh-CN" altLang="en-US" dirty="0" smtClean="0"/>
              <a:t>模型操作，手动设定参数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自动适应的</a:t>
            </a:r>
            <a:r>
              <a:rPr lang="en-US" altLang="zh-CN" dirty="0" err="1" smtClean="0"/>
              <a:t>arima</a:t>
            </a:r>
            <a:r>
              <a:rPr lang="zh-CN" altLang="en-US" dirty="0"/>
              <a:t>函数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63026"/>
            <a:ext cx="34400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fit&lt;-Arima(ausbeer,order=c(2,1,2))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autoplot(forecast(fit))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171062"/>
            <a:ext cx="251030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fit&lt;-auto.arima(ausbeer)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autoplot(forecast(fit))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本例中采用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自带的数据集 </a:t>
            </a:r>
            <a:r>
              <a:rPr lang="en-US" altLang="zh-CN" dirty="0" smtClean="0"/>
              <a:t>women</a:t>
            </a:r>
          </a:p>
          <a:p>
            <a:r>
              <a:rPr lang="zh-CN" altLang="en-US" dirty="0" smtClean="0"/>
              <a:t>该数据集下自带两个变量 </a:t>
            </a:r>
            <a:r>
              <a:rPr lang="en-US" altLang="zh-CN" dirty="0" smtClean="0"/>
              <a:t>height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weight</a:t>
            </a:r>
          </a:p>
          <a:p>
            <a:r>
              <a:rPr lang="zh-CN" altLang="en-US" dirty="0" smtClean="0"/>
              <a:t>调用方式 </a:t>
            </a:r>
            <a:r>
              <a:rPr lang="en-US" altLang="zh-CN" dirty="0" err="1" smtClean="0"/>
              <a:t>women$height</a:t>
            </a:r>
            <a:r>
              <a:rPr lang="en-US" altLang="zh-CN" dirty="0"/>
              <a:t> </a:t>
            </a:r>
            <a:r>
              <a:rPr lang="en-US" altLang="zh-CN" dirty="0" err="1" smtClean="0"/>
              <a:t>women$weight</a:t>
            </a:r>
            <a:endParaRPr lang="en-US" altLang="zh-CN" dirty="0" smtClean="0"/>
          </a:p>
          <a:p>
            <a:r>
              <a:rPr lang="en-US" altLang="zh-CN" dirty="0" smtClean="0"/>
              <a:t>lm(</a:t>
            </a:r>
            <a:r>
              <a:rPr lang="en-US" altLang="zh-CN" dirty="0" err="1" smtClean="0"/>
              <a:t>y~x,data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数据集的回归计算，计算结果被存入变量</a:t>
            </a:r>
            <a:r>
              <a:rPr lang="en-US" altLang="zh-CN" dirty="0" smtClean="0"/>
              <a:t>fit</a:t>
            </a:r>
            <a:r>
              <a:rPr lang="zh-CN" altLang="en-US" dirty="0" smtClean="0"/>
              <a:t>中（与方差分析时的方式一样）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fit</a:t>
            </a:r>
            <a:r>
              <a:rPr lang="zh-CN" altLang="en-US" dirty="0" smtClean="0"/>
              <a:t>是一个列表变量（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类型），可以通过变量调用方式提取其中的结果。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239" y="422540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fit&lt;-lm(women$weight~women$height)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1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" y="2345755"/>
            <a:ext cx="5296830" cy="3941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综合处理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作图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回归线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计算结果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27" y="1845734"/>
            <a:ext cx="5881153" cy="43215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3015" y="2007220"/>
            <a:ext cx="4204009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计算结果简述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提取残差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提取参数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2773" y="2277505"/>
            <a:ext cx="22554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res&lt;-residuals(fit)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0439" y="2308283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fit$residuals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00439" y="3094454"/>
            <a:ext cx="16735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fit$coefficients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3396" y="2298918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summary(fit)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外推预测值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获取拟合值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计算预测值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5884"/>
            <a:ext cx="5402063" cy="142826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3796" y="4120423"/>
            <a:ext cx="72519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fit&lt;-lm(data=women,weight~height)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predict(fit,newdata=data.frame(height=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75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),interval="prediction",level=0.95)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0546" y="2196990"/>
            <a:ext cx="267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特别注意：务必将参与模型的数据放在一个数据集中，以免出错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796" y="5003487"/>
            <a:ext cx="911146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forecasts_values&lt;-predict(fit,newdata=data.frame(height=73:76),interval="prediction",level = 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362" y="5764416"/>
            <a:ext cx="3301802" cy="112861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608741" y="5433230"/>
            <a:ext cx="241732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forecasts_values[,"lwr"]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8247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R</a:t>
            </a:r>
            <a:r>
              <a:rPr lang="zh-CN" altLang="en-US" sz="2000" dirty="0" smtClean="0"/>
              <a:t>公式中的常用符号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unction &#10;表 8 ． 2 R 表 达 式 中 常 用 的 符 号 &#10;分 隔 符 号 ， 左 边 为 响 应 变 量 ， 右 边 为 解 释 变 量 。 例 如 ， 要 通 过 x 、 z 和 预 测 y ， 代 码 为 y 、 &#10;分 隔 预 测 变 量 &#10;表 示 预 测 变 量 的 交 互 项 。 例 如 ， 要 通 过 x 、 z 及 x 与 z 的 交 互 项 预 测 y ， 代 码 为 y 一 x 十 z 十 x: z &#10;表 示 所 有 可 能 交 互 项 的 简 洁 方 式 。 代 码 y 一 &#10;Z 噁 丿 丿 丿 、 ' 一 X + Z + W + x:Z 十 x:W + Z ： W + &#10;表 示 交 互 项 达 到 某 个 次 数 。 代 码 y 一 (x 十 z 十 ' 、 2 可 展 开 为 y 一 x 十 z 十 w 十 x ： z 十 x:w 十 z ： w &#10;表 示 包 含 除 因 变 量 外 的 所 有 变 量 。 例 如 ， 若 一 个 数 据 框 包 含 变 量 x 、 y 、 z 和 w, 代 码 y 一 可 展 开 为 y 一 x + &#10;减 号 ， 表 示 从 等 式 中 移 除 某 个 变 量 。 例 如 ， y 一 (x 十 z + w 尸 2 一 x•w 可 展 开 为 y 一 x + z + w + &#10;删 除 截 距 项 。 例 如 ， 表 达 式 y 一 x 一 1 拟 合 y 在 x 上 的 回 归 ， 并 强 制 直 线 通 过 原 点 &#10;从 算 术 的 角 度 来 解 释 括 号 中 的 元 素 。 伊 如 ， y-x+ （ z 十 w ） ^ 2 将 展 开 为 y 一 x 十 z 十 w 十 相 反 ， 代 码 y &#10;、 x + 1 ()z + w 尸 2 ） 将 展 开 为 y 一 x + h, h 是 一 个 由 z 和 w 的 平 方 和 创 建 的 新 变 量 &#10;可 以 在 表 达 式 中 用 的 数 学 函 数 。 例 如 ， log(y) &#10;x 十 z 十 w 表 示 通 过 x 、 z 和 w 来 预 测 1 。 g （ y ）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"/>
          <a:stretch/>
        </p:blipFill>
        <p:spPr bwMode="auto">
          <a:xfrm>
            <a:off x="436570" y="669073"/>
            <a:ext cx="11201400" cy="56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8644" y="2355360"/>
            <a:ext cx="1106392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plot(58:76,c(fit$fitted.values,forecasts),type="b",pch=2,col="red",ylab="Weight(in pounds)",xlab="Height(in inches)")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8644" y="2864986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points(women$height,women$weight,pch=1)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2191" y="3351377"/>
            <a:ext cx="1040348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abline(v=72.5,lty=5)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legend("topleft",title="图例",legend=c("原数据","拟合数据"),pch=c(1,2),lty=c(NA,1),col=c("black","red"),bty="n")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text(70,170,"拟合部分")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text(75,150,"预测部分")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7895" y="4532060"/>
            <a:ext cx="427681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lines(73:76,forecasts_values[,'lwr'],lty=5)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lines(73:76,forecasts_values[,'upr'],lty=5)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34421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517</TotalTime>
  <Words>959</Words>
  <Application>Microsoft Office PowerPoint</Application>
  <PresentationFormat>宽屏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                 预测技术</vt:lpstr>
      <vt:lpstr>线性回归</vt:lpstr>
      <vt:lpstr>综合处理-作图,回归线, 计算结果</vt:lpstr>
      <vt:lpstr>计算结果</vt:lpstr>
      <vt:lpstr>外推预测值</vt:lpstr>
      <vt:lpstr>R公式中的常用符号</vt:lpstr>
      <vt:lpstr>拟合效果图</vt:lpstr>
      <vt:lpstr>多项式回归</vt:lpstr>
      <vt:lpstr>多元/非线性回归</vt:lpstr>
      <vt:lpstr>2时间序列</vt:lpstr>
      <vt:lpstr>生成时间序列</vt:lpstr>
      <vt:lpstr>时间序列作图</vt:lpstr>
      <vt:lpstr>几种时间序列模型</vt:lpstr>
      <vt:lpstr>案例ausbeer</vt:lpstr>
      <vt:lpstr>模型诊断</vt:lpstr>
      <vt:lpstr>时间序列模型arima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48</cp:revision>
  <dcterms:created xsi:type="dcterms:W3CDTF">2017-08-23T10:41:21Z</dcterms:created>
  <dcterms:modified xsi:type="dcterms:W3CDTF">2017-11-29T12:27:25Z</dcterms:modified>
</cp:coreProperties>
</file>