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70" r:id="rId4"/>
    <p:sldId id="268" r:id="rId5"/>
    <p:sldId id="271" r:id="rId6"/>
    <p:sldId id="261" r:id="rId7"/>
    <p:sldId id="262" r:id="rId8"/>
    <p:sldId id="282" r:id="rId9"/>
    <p:sldId id="263" r:id="rId10"/>
    <p:sldId id="275" r:id="rId11"/>
    <p:sldId id="272" r:id="rId12"/>
    <p:sldId id="283" r:id="rId13"/>
    <p:sldId id="276" r:id="rId14"/>
    <p:sldId id="284" r:id="rId15"/>
    <p:sldId id="277" r:id="rId16"/>
    <p:sldId id="278" r:id="rId17"/>
    <p:sldId id="279" r:id="rId18"/>
    <p:sldId id="280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52816-25E6-419E-84F1-C146C30C13E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260310-103F-474B-88F4-078626C93151}">
      <dgm:prSet phldrT="[文本]" custT="1"/>
      <dgm:spPr/>
      <dgm:t>
        <a:bodyPr/>
        <a:lstStyle/>
        <a:p>
          <a:r>
            <a:rPr lang="zh-CN" altLang="en-US" sz="3200" dirty="0" smtClean="0"/>
            <a:t>预测精确度</a:t>
          </a:r>
          <a:endParaRPr lang="zh-CN" altLang="en-US" sz="3200" dirty="0"/>
        </a:p>
      </dgm:t>
    </dgm:pt>
    <dgm:pt modelId="{DE1DA0F0-B264-479C-933D-10CFDB105584}" type="par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3386D67D-042B-4E44-AF64-D6C8ABDE0221}" type="sib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125AC726-2F1A-4677-A42E-A0EC9A55C4B1}">
      <dgm:prSet phldrT="[文本]" custT="1"/>
      <dgm:spPr/>
      <dgm:t>
        <a:bodyPr/>
        <a:lstStyle/>
        <a:p>
          <a:r>
            <a:rPr lang="zh-CN" altLang="en-US" sz="3200" dirty="0" smtClean="0"/>
            <a:t>模型复杂度</a:t>
          </a:r>
          <a:endParaRPr lang="zh-CN" altLang="en-US" sz="3200" dirty="0"/>
        </a:p>
      </dgm:t>
    </dgm:pt>
    <dgm:pt modelId="{8FDC99C4-5D0F-47F5-8C4D-6876C19E29E7}" type="par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AFCFE375-EC95-4250-BAA7-FA8B927D58D0}" type="sib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9F68281B-1DCC-4BF4-A1DD-9DFC46676874}" type="pres">
      <dgm:prSet presAssocID="{AB452816-25E6-419E-84F1-C146C30C13E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68B3CE-4C80-47EB-A2A6-C67BED5211AD}" type="pres">
      <dgm:prSet presAssocID="{AB452816-25E6-419E-84F1-C146C30C13EA}" presName="divider" presStyleLbl="fgShp" presStyleIdx="0" presStyleCnt="1"/>
      <dgm:spPr/>
    </dgm:pt>
    <dgm:pt modelId="{AA966D4B-883E-4719-98E1-5FA62EE969A0}" type="pres">
      <dgm:prSet presAssocID="{A7260310-103F-474B-88F4-078626C93151}" presName="downArrow" presStyleLbl="node1" presStyleIdx="0" presStyleCnt="2"/>
      <dgm:spPr/>
    </dgm:pt>
    <dgm:pt modelId="{14E95904-281E-4EB0-B58D-69FC72D0D867}" type="pres">
      <dgm:prSet presAssocID="{A7260310-103F-474B-88F4-078626C9315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D4BD38-0361-4452-9449-8C89E24BE321}" type="pres">
      <dgm:prSet presAssocID="{125AC726-2F1A-4677-A42E-A0EC9A55C4B1}" presName="upArrow" presStyleLbl="node1" presStyleIdx="1" presStyleCnt="2"/>
      <dgm:spPr/>
    </dgm:pt>
    <dgm:pt modelId="{B4111CB5-5941-4623-9E36-12E6F602E699}" type="pres">
      <dgm:prSet presAssocID="{125AC726-2F1A-4677-A42E-A0EC9A55C4B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A2F433-E7A8-4D3A-AAA4-E27EAD2BFE9B}" srcId="{AB452816-25E6-419E-84F1-C146C30C13EA}" destId="{A7260310-103F-474B-88F4-078626C93151}" srcOrd="0" destOrd="0" parTransId="{DE1DA0F0-B264-479C-933D-10CFDB105584}" sibTransId="{3386D67D-042B-4E44-AF64-D6C8ABDE0221}"/>
    <dgm:cxn modelId="{D701A2ED-83A2-4ABA-A0AD-8196DDB9EE3A}" srcId="{AB452816-25E6-419E-84F1-C146C30C13EA}" destId="{125AC726-2F1A-4677-A42E-A0EC9A55C4B1}" srcOrd="1" destOrd="0" parTransId="{8FDC99C4-5D0F-47F5-8C4D-6876C19E29E7}" sibTransId="{AFCFE375-EC95-4250-BAA7-FA8B927D58D0}"/>
    <dgm:cxn modelId="{DFB1BF91-ADC0-4779-8AC8-A5E6BEDB8CA6}" type="presOf" srcId="{AB452816-25E6-419E-84F1-C146C30C13EA}" destId="{9F68281B-1DCC-4BF4-A1DD-9DFC46676874}" srcOrd="0" destOrd="0" presId="urn:microsoft.com/office/officeart/2005/8/layout/arrow3"/>
    <dgm:cxn modelId="{29C4A80D-E15C-4812-8F4F-12B2E244D041}" type="presOf" srcId="{125AC726-2F1A-4677-A42E-A0EC9A55C4B1}" destId="{B4111CB5-5941-4623-9E36-12E6F602E699}" srcOrd="0" destOrd="0" presId="urn:microsoft.com/office/officeart/2005/8/layout/arrow3"/>
    <dgm:cxn modelId="{5DC062CF-8C76-4B60-894B-CD7338EAEE18}" type="presOf" srcId="{A7260310-103F-474B-88F4-078626C93151}" destId="{14E95904-281E-4EB0-B58D-69FC72D0D867}" srcOrd="0" destOrd="0" presId="urn:microsoft.com/office/officeart/2005/8/layout/arrow3"/>
    <dgm:cxn modelId="{AB261D04-27C3-45C4-B89E-B0162DF2D01C}" type="presParOf" srcId="{9F68281B-1DCC-4BF4-A1DD-9DFC46676874}" destId="{8768B3CE-4C80-47EB-A2A6-C67BED5211AD}" srcOrd="0" destOrd="0" presId="urn:microsoft.com/office/officeart/2005/8/layout/arrow3"/>
    <dgm:cxn modelId="{C2CD2B45-670F-4150-8140-6CC9771852A9}" type="presParOf" srcId="{9F68281B-1DCC-4BF4-A1DD-9DFC46676874}" destId="{AA966D4B-883E-4719-98E1-5FA62EE969A0}" srcOrd="1" destOrd="0" presId="urn:microsoft.com/office/officeart/2005/8/layout/arrow3"/>
    <dgm:cxn modelId="{4900658A-0B58-4977-91D5-BE251AB6B5A6}" type="presParOf" srcId="{9F68281B-1DCC-4BF4-A1DD-9DFC46676874}" destId="{14E95904-281E-4EB0-B58D-69FC72D0D867}" srcOrd="2" destOrd="0" presId="urn:microsoft.com/office/officeart/2005/8/layout/arrow3"/>
    <dgm:cxn modelId="{9AA571F2-7B28-4070-985D-78BD1C0816B0}" type="presParOf" srcId="{9F68281B-1DCC-4BF4-A1DD-9DFC46676874}" destId="{FFD4BD38-0361-4452-9449-8C89E24BE321}" srcOrd="3" destOrd="0" presId="urn:microsoft.com/office/officeart/2005/8/layout/arrow3"/>
    <dgm:cxn modelId="{F6F01B40-1002-4224-AA23-5F854FDFC1C1}" type="presParOf" srcId="{9F68281B-1DCC-4BF4-A1DD-9DFC46676874}" destId="{B4111CB5-5941-4623-9E36-12E6F602E69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8B3CE-4C80-47EB-A2A6-C67BED5211AD}">
      <dsp:nvSpPr>
        <dsp:cNvPr id="0" name=""/>
        <dsp:cNvSpPr/>
      </dsp:nvSpPr>
      <dsp:spPr>
        <a:xfrm rot="21300000">
          <a:off x="16459" y="1426786"/>
          <a:ext cx="8095081" cy="73113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66D4B-883E-4719-98E1-5FA62EE969A0}">
      <dsp:nvSpPr>
        <dsp:cNvPr id="0" name=""/>
        <dsp:cNvSpPr/>
      </dsp:nvSpPr>
      <dsp:spPr>
        <a:xfrm>
          <a:off x="975360" y="179235"/>
          <a:ext cx="2438400" cy="14338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5904-281E-4EB0-B58D-69FC72D0D867}">
      <dsp:nvSpPr>
        <dsp:cNvPr id="0" name=""/>
        <dsp:cNvSpPr/>
      </dsp:nvSpPr>
      <dsp:spPr>
        <a:xfrm>
          <a:off x="4307840" y="0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预测精确度</a:t>
          </a:r>
          <a:endParaRPr lang="zh-CN" altLang="en-US" sz="3200" kern="1200" dirty="0"/>
        </a:p>
      </dsp:txBody>
      <dsp:txXfrm>
        <a:off x="4307840" y="0"/>
        <a:ext cx="2600960" cy="1505575"/>
      </dsp:txXfrm>
    </dsp:sp>
    <dsp:sp modelId="{FFD4BD38-0361-4452-9449-8C89E24BE321}">
      <dsp:nvSpPr>
        <dsp:cNvPr id="0" name=""/>
        <dsp:cNvSpPr/>
      </dsp:nvSpPr>
      <dsp:spPr>
        <a:xfrm>
          <a:off x="4714239" y="1971587"/>
          <a:ext cx="2438400" cy="14338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1CB5-5941-4623-9E36-12E6F602E699}">
      <dsp:nvSpPr>
        <dsp:cNvPr id="0" name=""/>
        <dsp:cNvSpPr/>
      </dsp:nvSpPr>
      <dsp:spPr>
        <a:xfrm>
          <a:off x="1219200" y="2079128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模型复杂度</a:t>
          </a:r>
          <a:endParaRPr lang="zh-CN" altLang="en-US" sz="3200" kern="1200" dirty="0"/>
        </a:p>
      </dsp:txBody>
      <dsp:txXfrm>
        <a:off x="1219200" y="2079128"/>
        <a:ext cx="2600960" cy="1505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 userDrawn="1"/>
        </p:nvPicPr>
        <p:blipFill rotWithShape="1">
          <a:blip r:embed="rId2"/>
          <a:srcRect r="72679"/>
          <a:stretch/>
        </p:blipFill>
        <p:spPr bwMode="auto">
          <a:xfrm>
            <a:off x="10713346" y="52370"/>
            <a:ext cx="147549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19848" y="23256"/>
            <a:ext cx="1871663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texts.org/fpp2/" TargetMode="External"/><Relationship Id="rId2" Type="http://schemas.openxmlformats.org/officeDocument/2006/relationships/hyperlink" Target="https://robjhyndman.com/seminars/uwa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bcf.usc.edu/~gareth/IS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tif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模型检验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平均绝对误差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平均相对误差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14611"/>
              </p:ext>
            </p:extLst>
          </p:nvPr>
        </p:nvGraphicFramePr>
        <p:xfrm>
          <a:off x="2836870" y="2269480"/>
          <a:ext cx="3289610" cy="7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70" y="2269480"/>
                        <a:ext cx="3289610" cy="76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79098"/>
              </p:ext>
            </p:extLst>
          </p:nvPr>
        </p:nvGraphicFramePr>
        <p:xfrm>
          <a:off x="2794173" y="3727983"/>
          <a:ext cx="3579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173" y="3727983"/>
                        <a:ext cx="3579812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73985" y="5331137"/>
            <a:ext cx="5318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平均绝对误差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MAE: Mean absolute errors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平均相对误差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MAPE: Mean absolute percentage errors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外推（</a:t>
            </a:r>
            <a:r>
              <a:rPr lang="en-US" altLang="zh-CN" dirty="0" smtClean="0"/>
              <a:t>extrapolate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点预测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估计区间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区间预测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047202"/>
              </p:ext>
            </p:extLst>
          </p:nvPr>
        </p:nvGraphicFramePr>
        <p:xfrm>
          <a:off x="10496576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2384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7463"/>
              </p:ext>
            </p:extLst>
          </p:nvPr>
        </p:nvGraphicFramePr>
        <p:xfrm>
          <a:off x="9051609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？？？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95669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105"/>
              </p:ext>
            </p:extLst>
          </p:nvPr>
        </p:nvGraphicFramePr>
        <p:xfrm>
          <a:off x="1842430" y="2225365"/>
          <a:ext cx="2974897" cy="50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430" y="2225365"/>
                        <a:ext cx="2974897" cy="500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79940"/>
              </p:ext>
            </p:extLst>
          </p:nvPr>
        </p:nvGraphicFramePr>
        <p:xfrm>
          <a:off x="4500563" y="3021013"/>
          <a:ext cx="2941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5" imgW="1777680" imgH="622080" progId="Equation.DSMT4">
                  <p:embed/>
                </p:oleObj>
              </mc:Choice>
              <mc:Fallback>
                <p:oleObj name="Equation" r:id="rId5" imgW="1777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3021013"/>
                        <a:ext cx="2941637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~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  <a:blipFill>
                <a:blip r:embed="rId8"/>
                <a:stretch>
                  <a:fillRect t="-8197" r="-80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14414"/>
              </p:ext>
            </p:extLst>
          </p:nvPr>
        </p:nvGraphicFramePr>
        <p:xfrm>
          <a:off x="5062532" y="4184487"/>
          <a:ext cx="908542" cy="3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2532" y="4184487"/>
                        <a:ext cx="908542" cy="3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  <a:blipFill>
                <a:blip r:embed="rId11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58625"/>
              </p:ext>
            </p:extLst>
          </p:nvPr>
        </p:nvGraphicFramePr>
        <p:xfrm>
          <a:off x="4219651" y="4984558"/>
          <a:ext cx="2156000" cy="38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12" imgW="1269720" imgH="228600" progId="Equation.DSMT4">
                  <p:embed/>
                </p:oleObj>
              </mc:Choice>
              <mc:Fallback>
                <p:oleObj name="Equation" r:id="rId12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9651" y="4984558"/>
                        <a:ext cx="2156000" cy="38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71664" y="500330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ym typeface="Symbol" panose="05050102010706020507" pitchFamily="18" charset="2"/>
              </a:rPr>
              <a:t>置信度下的置信区间：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51558"/>
              </p:ext>
            </p:extLst>
          </p:nvPr>
        </p:nvGraphicFramePr>
        <p:xfrm>
          <a:off x="4219651" y="5581407"/>
          <a:ext cx="1444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14" imgW="850680" imgH="342720" progId="Equation.DSMT4">
                  <p:embed/>
                </p:oleObj>
              </mc:Choice>
              <mc:Fallback>
                <p:oleObj name="Equation" r:id="rId14" imgW="850680" imgH="34272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9651" y="5581407"/>
                        <a:ext cx="14446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045116" y="560714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样本量大于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954515" y="1046736"/>
            <a:ext cx="720116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 = data.frame(height=75),interval = "prediction",level=0.95)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fit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lwr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upr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1 171.2333 167.3021 175.1645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954515" y="214775"/>
            <a:ext cx="50478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 = data.frame(height=75))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171.2333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/>
      <p:bldP spid="11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7" y="0"/>
            <a:ext cx="12105463" cy="6775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5" y="847493"/>
            <a:ext cx="5453450" cy="53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多项式回归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数据集为例，简答线性回归模型的形式为：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21345"/>
              </p:ext>
            </p:extLst>
          </p:nvPr>
        </p:nvGraphicFramePr>
        <p:xfrm>
          <a:off x="2108084" y="2253565"/>
          <a:ext cx="184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2253565"/>
                        <a:ext cx="18446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84059" y="26154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以直线方式拟合图形中的数据点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66387"/>
              </p:ext>
            </p:extLst>
          </p:nvPr>
        </p:nvGraphicFramePr>
        <p:xfrm>
          <a:off x="2108084" y="3857414"/>
          <a:ext cx="2466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3857414"/>
                        <a:ext cx="2466975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8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过拟合现象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88006476"/>
              </p:ext>
            </p:extLst>
          </p:nvPr>
        </p:nvGraphicFramePr>
        <p:xfrm>
          <a:off x="1318322" y="2284390"/>
          <a:ext cx="8128000" cy="358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0326" y="5545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参数增加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855997" y="55494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精度上升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12882" y="55494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预测难度上升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4024" y="2046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参数减少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599695" y="2050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精度下降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56580" y="2050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过拟合问题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参数带来的预测效果下降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现象：当参数越多时，模型拟合效果越容易达到更高的精度，即可决系数更容易提高，但预测效果有时却会发生明显下降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当参数个数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超过观察值时，回归模型发生严重病态问题，失去预测价值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赤池信息</a:t>
            </a:r>
            <a:r>
              <a:rPr lang="zh-CN" altLang="en-US" dirty="0" smtClean="0"/>
              <a:t>准则（</a:t>
            </a:r>
            <a:r>
              <a:rPr lang="en-US" altLang="zh-CN" dirty="0" smtClean="0"/>
              <a:t>AIC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目的：在决定参数数量和拟合精度之间找到一个平衡</a:t>
            </a:r>
            <a:endParaRPr lang="en-US" altLang="zh-CN" dirty="0" smtClean="0"/>
          </a:p>
          <a:p>
            <a:r>
              <a:rPr lang="zh-CN" altLang="en-US" dirty="0" smtClean="0"/>
              <a:t>模型参数的设置令</a:t>
            </a:r>
            <a:r>
              <a:rPr lang="en-US" altLang="zh-CN" dirty="0" smtClean="0"/>
              <a:t>AIC</a:t>
            </a:r>
            <a:r>
              <a:rPr lang="zh-CN" altLang="en-US" dirty="0" smtClean="0"/>
              <a:t>尽可能小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81153"/>
              </p:ext>
            </p:extLst>
          </p:nvPr>
        </p:nvGraphicFramePr>
        <p:xfrm>
          <a:off x="3594100" y="4084638"/>
          <a:ext cx="28209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1523880" imgH="203040" progId="Equation.DSMT4">
                  <p:embed/>
                </p:oleObj>
              </mc:Choice>
              <mc:Fallback>
                <p:oleObj name="Equation" r:id="rId3" imgW="1523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4100" y="4084638"/>
                        <a:ext cx="2820988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35343" y="3622739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参数数量</a:t>
            </a:r>
            <a:endParaRPr lang="en-US" altLang="zh-CN" dirty="0" smtClean="0"/>
          </a:p>
          <a:p>
            <a:r>
              <a:rPr lang="en-US" altLang="zh-CN" dirty="0" smtClean="0"/>
              <a:t>SSR:</a:t>
            </a:r>
            <a:r>
              <a:rPr lang="zh-CN" altLang="en-US" dirty="0" smtClean="0"/>
              <a:t>残差平方和</a:t>
            </a:r>
            <a:endParaRPr lang="en-US" altLang="zh-CN" dirty="0" smtClean="0"/>
          </a:p>
          <a:p>
            <a:r>
              <a:rPr lang="en-US" altLang="zh-CN" dirty="0" smtClean="0"/>
              <a:t>n:</a:t>
            </a:r>
            <a:r>
              <a:rPr lang="zh-CN" altLang="en-US" dirty="0" smtClean="0"/>
              <a:t>观测值数量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多元回归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多元线性回归与简单线性回归相似，在估计预测区间时有一点差异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97446"/>
              </p:ext>
            </p:extLst>
          </p:nvPr>
        </p:nvGraphicFramePr>
        <p:xfrm>
          <a:off x="2369633" y="2599744"/>
          <a:ext cx="2370997" cy="34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633" y="2599744"/>
                        <a:ext cx="2370997" cy="34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86831"/>
              </p:ext>
            </p:extLst>
          </p:nvPr>
        </p:nvGraphicFramePr>
        <p:xfrm>
          <a:off x="3557588" y="3490913"/>
          <a:ext cx="8842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7588" y="3490913"/>
                        <a:ext cx="88423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  <a:blipFill>
                <a:blip r:embed="rId7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15387"/>
              </p:ext>
            </p:extLst>
          </p:nvPr>
        </p:nvGraphicFramePr>
        <p:xfrm>
          <a:off x="2508250" y="4483100"/>
          <a:ext cx="2135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8250" y="4483100"/>
                        <a:ext cx="2135188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2743"/>
              </p:ext>
            </p:extLst>
          </p:nvPr>
        </p:nvGraphicFramePr>
        <p:xfrm>
          <a:off x="7899424" y="2943921"/>
          <a:ext cx="3688576" cy="288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4">
                  <a:extLst>
                    <a:ext uri="{9D8B030D-6E8A-4147-A177-3AD203B41FA5}">
                      <a16:colId xmlns:a16="http://schemas.microsoft.com/office/drawing/2014/main" val="499730091"/>
                    </a:ext>
                  </a:extLst>
                </a:gridCol>
                <a:gridCol w="922144">
                  <a:extLst>
                    <a:ext uri="{9D8B030D-6E8A-4147-A177-3AD203B41FA5}">
                      <a16:colId xmlns:a16="http://schemas.microsoft.com/office/drawing/2014/main" val="2833331610"/>
                    </a:ext>
                  </a:extLst>
                </a:gridCol>
                <a:gridCol w="1072971">
                  <a:extLst>
                    <a:ext uri="{9D8B030D-6E8A-4147-A177-3AD203B41FA5}">
                      <a16:colId xmlns:a16="http://schemas.microsoft.com/office/drawing/2014/main" val="1971090455"/>
                    </a:ext>
                  </a:extLst>
                </a:gridCol>
                <a:gridCol w="771317">
                  <a:extLst>
                    <a:ext uri="{9D8B030D-6E8A-4147-A177-3AD203B41FA5}">
                      <a16:colId xmlns:a16="http://schemas.microsoft.com/office/drawing/2014/main" val="2883565569"/>
                    </a:ext>
                  </a:extLst>
                </a:gridCol>
              </a:tblGrid>
              <a:tr h="4117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tax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gdp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cpi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2899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2821.86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18718.32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8176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2990.17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21826.2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141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3296.91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26937.28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105.4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5030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4255.3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35260.02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113.2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6612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5126.88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48108.46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121.7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915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6038.04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59810.53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114.8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2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非线性回归（可化为线性模型）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简单线性回归是许多复杂模型的基础</a:t>
            </a:r>
            <a:endParaRPr lang="en-US" altLang="zh-CN" dirty="0" smtClean="0"/>
          </a:p>
          <a:p>
            <a:r>
              <a:rPr lang="zh-CN" altLang="en-US" dirty="0" smtClean="0"/>
              <a:t>非线性回归是指：自变量与因变量之间不是线性组合关系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化为线性模型的非线性回归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035466"/>
              </p:ext>
            </p:extLst>
          </p:nvPr>
        </p:nvGraphicFramePr>
        <p:xfrm>
          <a:off x="2209800" y="4535488"/>
          <a:ext cx="3233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4535488"/>
                        <a:ext cx="3233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88310"/>
              </p:ext>
            </p:extLst>
          </p:nvPr>
        </p:nvGraphicFramePr>
        <p:xfrm>
          <a:off x="7221777" y="2879373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544"/>
              </p:ext>
            </p:extLst>
          </p:nvPr>
        </p:nvGraphicFramePr>
        <p:xfrm>
          <a:off x="7221777" y="4499848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ln(GDP)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ln(C)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0" y="3417888"/>
            <a:ext cx="3422650" cy="2272313"/>
            <a:chOff x="0" y="3417888"/>
            <a:chExt cx="3422650" cy="227231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130689"/>
                </p:ext>
              </p:extLst>
            </p:nvPr>
          </p:nvGraphicFramePr>
          <p:xfrm>
            <a:off x="1911350" y="3417888"/>
            <a:ext cx="1511300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5" imgW="927000" imgH="203040" progId="Equation.DSMT4">
                    <p:embed/>
                  </p:oleObj>
                </mc:Choice>
                <mc:Fallback>
                  <p:oleObj name="Equation" r:id="rId5" imgW="9270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11350" y="3417888"/>
                          <a:ext cx="1511300" cy="33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0" y="5320869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柯布道格拉斯生产函数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557561" y="3749040"/>
              <a:ext cx="1373793" cy="157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3601844" y="3245133"/>
            <a:ext cx="3619933" cy="33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564459" y="4700508"/>
            <a:ext cx="1657318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时间项回归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一种非常常见的回归预测方法，以时间项作为预测变量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，观察变量变成了随着时间的变化而变化，它的简单线性模型形式为：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有时为了改进模型的拟合效果，提高预测精度，也会进一步改进为时间项的多项式形式，即：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但是时间项的多项式形式同样需要关注是否发生过拟合现象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02690"/>
              </p:ext>
            </p:extLst>
          </p:nvPr>
        </p:nvGraphicFramePr>
        <p:xfrm>
          <a:off x="4047738" y="2532838"/>
          <a:ext cx="2100780" cy="46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738" y="2532838"/>
                        <a:ext cx="2100780" cy="46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8809"/>
              </p:ext>
            </p:extLst>
          </p:nvPr>
        </p:nvGraphicFramePr>
        <p:xfrm>
          <a:off x="3194696" y="3696198"/>
          <a:ext cx="42529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696" y="3696198"/>
                        <a:ext cx="425291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3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时间序列的基本特征：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有序数据，某事物持续发生而产生的连续性数据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相关度最高的因素是其自身的过去数据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810" y="640080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时间序列不列入考试内容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27457"/>
              </p:ext>
            </p:extLst>
          </p:nvPr>
        </p:nvGraphicFramePr>
        <p:xfrm>
          <a:off x="2194003" y="2967735"/>
          <a:ext cx="255216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003" y="2967735"/>
                        <a:ext cx="2552168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54373"/>
              </p:ext>
            </p:extLst>
          </p:nvPr>
        </p:nvGraphicFramePr>
        <p:xfrm>
          <a:off x="6272213" y="2942485"/>
          <a:ext cx="31289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5" imgW="1650960" imgH="393480" progId="Equation.DSMT4">
                  <p:embed/>
                </p:oleObj>
              </mc:Choice>
              <mc:Fallback>
                <p:oleObj name="Equation" r:id="rId5" imgW="16509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2213" y="2942485"/>
                        <a:ext cx="312896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06048"/>
              </p:ext>
            </p:extLst>
          </p:nvPr>
        </p:nvGraphicFramePr>
        <p:xfrm>
          <a:off x="6272213" y="4505272"/>
          <a:ext cx="4597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7" imgW="2425680" imgH="228600" progId="Equation.DSMT4">
                  <p:embed/>
                </p:oleObj>
              </mc:Choice>
              <mc:Fallback>
                <p:oleObj name="Equation" r:id="rId7" imgW="242568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2213" y="4505272"/>
                        <a:ext cx="45974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57378"/>
              </p:ext>
            </p:extLst>
          </p:nvPr>
        </p:nvGraphicFramePr>
        <p:xfrm>
          <a:off x="6272213" y="3756872"/>
          <a:ext cx="4668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9" imgW="2463480" imgH="228600" progId="Equation.DSMT4">
                  <p:embed/>
                </p:oleObj>
              </mc:Choice>
              <mc:Fallback>
                <p:oleObj name="Equation" r:id="rId9" imgW="24634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2213" y="3756872"/>
                        <a:ext cx="46688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2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Sanford Weisberg. Applied linear regression[M]. Wiley &amp; Sons, 2005</a:t>
            </a:r>
          </a:p>
          <a:p>
            <a:pPr marL="0" indent="0">
              <a:buNone/>
            </a:pPr>
            <a:r>
              <a:rPr lang="en-US" altLang="zh-CN" dirty="0" smtClean="0"/>
              <a:t>    Rob J Hyndman.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://robjhyndman.com/seminars/uwa2017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sz="1800" dirty="0" smtClean="0"/>
              <a:t>（电子教材、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、案例数据）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电子书网页版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3"/>
              </a:rPr>
              <a:t>https://www.otexts.org/fpp2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Introduction to statistical learning with R:</a:t>
            </a:r>
          </a:p>
          <a:p>
            <a:pPr lvl="1"/>
            <a:r>
              <a:rPr lang="en-US" altLang="zh-CN" dirty="0" smtClean="0">
                <a:hlinkClick r:id="rId4"/>
              </a:rPr>
              <a:t>http://www-bcf.usc.edu/~gareth/ISL/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957580" y="2295912"/>
            <a:ext cx="279400" cy="241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 descr="Sales Of new one-famly houses. USA &#10;Australian quarterly electricity production &#10;1970 &#10;21m &#10;2010 &#10;US treasury bill &#10;DOW Jones index &#10;so &#10;I so &#10;2so &#10;Figure 2.3: Four examples of time series showing different patterns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44967" y="998920"/>
            <a:ext cx="997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pattern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seasonal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noise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简单线性回归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代表了误差项</a:t>
                </a:r>
                <a:r>
                  <a:rPr lang="en-US" altLang="zh-CN" dirty="0"/>
                  <a:t>(error term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或称为残差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代表了截距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  <a:blipFill>
                <a:blip r:embed="rId3"/>
                <a:stretch>
                  <a:fillRect l="-3292" t="-2319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6" y="255496"/>
            <a:ext cx="6401693" cy="395342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94972"/>
              </p:ext>
            </p:extLst>
          </p:nvPr>
        </p:nvGraphicFramePr>
        <p:xfrm>
          <a:off x="1228725" y="4049713"/>
          <a:ext cx="1792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8725" y="4049713"/>
                        <a:ext cx="17922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5918"/>
              </p:ext>
            </p:extLst>
          </p:nvPr>
        </p:nvGraphicFramePr>
        <p:xfrm>
          <a:off x="1293813" y="2232025"/>
          <a:ext cx="19081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7" imgW="1130040" imgH="228600" progId="Equation.DSMT4">
                  <p:embed/>
                </p:oleObj>
              </mc:Choice>
              <mc:Fallback>
                <p:oleObj name="Equation" r:id="rId7" imgW="113004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232025"/>
                        <a:ext cx="1908175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46510"/>
              </p:ext>
            </p:extLst>
          </p:nvPr>
        </p:nvGraphicFramePr>
        <p:xfrm>
          <a:off x="1254125" y="1804988"/>
          <a:ext cx="13763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4125" y="1804988"/>
                        <a:ext cx="1376363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的任务</a:t>
                </a:r>
                <a:r>
                  <a:rPr lang="zh-CN" altLang="en-US" dirty="0"/>
                  <a:t>是：找到某个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的取值，</a:t>
                </a:r>
                <a:r>
                  <a:rPr lang="zh-CN" altLang="en-US" dirty="0" smtClean="0"/>
                  <a:t>使得参考线能够最好的代表数据变化趋势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  <a:blipFill>
                <a:blip r:embed="rId12"/>
                <a:stretch>
                  <a:fillRect l="-914" t="-6087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97280" y="2776896"/>
            <a:ext cx="444487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很显然，数据点并未落在直线上，而是围绕直线分布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6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线性回归的符号体系和基本假设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基本假设：某一些数列被记作变量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，另外一列与之有相关关系的数据被记作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，假设二章之间存在线性相关关系。</a:t>
            </a:r>
            <a:endParaRPr lang="en-US" altLang="zh-CN" dirty="0" smtClean="0"/>
          </a:p>
          <a:p>
            <a:r>
              <a:rPr lang="zh-CN" altLang="en-US" dirty="0" smtClean="0"/>
              <a:t>自变量：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，用于预测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的变化，解释变量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predictor, </a:t>
            </a:r>
            <a:r>
              <a:rPr lang="en-US" altLang="zh-CN" dirty="0" err="1" smtClean="0"/>
              <a:t>regressor</a:t>
            </a:r>
            <a:r>
              <a:rPr lang="en-US" altLang="zh-CN" dirty="0" smtClean="0"/>
              <a:t> or explanatory variable</a:t>
            </a:r>
          </a:p>
          <a:p>
            <a:r>
              <a:rPr lang="zh-CN" altLang="en-US" dirty="0" smtClean="0"/>
              <a:t>因变量：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，目标变量，也被成为被解释变量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regressand</a:t>
            </a:r>
            <a:r>
              <a:rPr lang="en-US" altLang="zh-CN" dirty="0" smtClean="0"/>
              <a:t>, explained variable</a:t>
            </a:r>
          </a:p>
          <a:p>
            <a:pPr marL="0" indent="0">
              <a:buNone/>
            </a:pPr>
            <a:r>
              <a:rPr lang="zh-CN" altLang="en-US" dirty="0" smtClean="0"/>
              <a:t>二者之间存在因果关系，即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很显然，因变量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通常只能有一个，而自变量则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往往不止一个变量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3275181"/>
            <a:ext cx="4314825" cy="305752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34000"/>
              </p:ext>
            </p:extLst>
          </p:nvPr>
        </p:nvGraphicFramePr>
        <p:xfrm>
          <a:off x="4190068" y="4169176"/>
          <a:ext cx="671863" cy="25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4" imgW="431640" imgH="164880" progId="Equation.DSMT4">
                  <p:embed/>
                </p:oleObj>
              </mc:Choice>
              <mc:Fallback>
                <p:oleObj name="Equation" r:id="rId4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0068" y="4169176"/>
                        <a:ext cx="671863" cy="256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参数的估计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2" y="2246506"/>
            <a:ext cx="5429250" cy="3333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  <a:blipFill>
                <a:blip r:embed="rId4"/>
                <a:stretch>
                  <a:fillRect l="-1956" t="-13115" r="-146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27556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准则：直线与所有点的差异性最小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2067"/>
              </p:ext>
            </p:extLst>
          </p:nvPr>
        </p:nvGraphicFramePr>
        <p:xfrm>
          <a:off x="1097280" y="3545442"/>
          <a:ext cx="10461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545442"/>
                        <a:ext cx="1046162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68049"/>
              </p:ext>
            </p:extLst>
          </p:nvPr>
        </p:nvGraphicFramePr>
        <p:xfrm>
          <a:off x="3713074" y="3430084"/>
          <a:ext cx="10461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7" imgW="622080" imgH="1117440" progId="Equation.DSMT4">
                  <p:embed/>
                </p:oleObj>
              </mc:Choice>
              <mc:Fallback>
                <p:oleObj name="Equation" r:id="rId7" imgW="622080" imgH="1117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74" y="3430084"/>
                        <a:ext cx="1046162" cy="214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14288"/>
              </p:ext>
            </p:extLst>
          </p:nvPr>
        </p:nvGraphicFramePr>
        <p:xfrm>
          <a:off x="1097280" y="4623307"/>
          <a:ext cx="1809925" cy="33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280" y="4623307"/>
                        <a:ext cx="1809925" cy="339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36155" y="1107757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最小二乘法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85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右侧的实例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" y="1846052"/>
            <a:ext cx="5569505" cy="4114482"/>
          </a:xfrm>
        </p:spPr>
      </p:pic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203107" y="2106043"/>
            <a:ext cx="2868465" cy="1645634"/>
          </a:xfrm>
        </p:spPr>
        <p:txBody>
          <a:bodyPr/>
          <a:lstStyle/>
          <a:p>
            <a:r>
              <a:rPr lang="zh-CN" altLang="en-US" dirty="0" smtClean="0"/>
              <a:t>一组调研数据（女性身高与体重）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：体重 输出数据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：身高 输入数据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1" y="1786415"/>
            <a:ext cx="5690186" cy="4233755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0307"/>
              </p:ext>
            </p:extLst>
          </p:nvPr>
        </p:nvGraphicFramePr>
        <p:xfrm>
          <a:off x="6107113" y="4838700"/>
          <a:ext cx="184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5" imgW="1091880" imgH="253800" progId="Equation.DSMT4">
                  <p:embed/>
                </p:oleObj>
              </mc:Choice>
              <mc:Fallback>
                <p:oleObj name="Equation" r:id="rId5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838700"/>
                        <a:ext cx="18446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74546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64025"/>
              </p:ext>
            </p:extLst>
          </p:nvPr>
        </p:nvGraphicFramePr>
        <p:xfrm>
          <a:off x="6045200" y="4119563"/>
          <a:ext cx="1631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5200" y="4119563"/>
                        <a:ext cx="163195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5770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04553"/>
              </p:ext>
            </p:extLst>
          </p:nvPr>
        </p:nvGraphicFramePr>
        <p:xfrm>
          <a:off x="1535113" y="2720975"/>
          <a:ext cx="24257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3" imgW="1434960" imgH="1371600" progId="Equation.DSMT4">
                  <p:embed/>
                </p:oleObj>
              </mc:Choice>
              <mc:Fallback>
                <p:oleObj name="Equation" r:id="rId3" imgW="14349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720975"/>
                        <a:ext cx="2425700" cy="263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39714"/>
              </p:ext>
            </p:extLst>
          </p:nvPr>
        </p:nvGraphicFramePr>
        <p:xfrm>
          <a:off x="1535113" y="2009775"/>
          <a:ext cx="1846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09775"/>
                        <a:ext cx="184626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11046"/>
              </p:ext>
            </p:extLst>
          </p:nvPr>
        </p:nvGraphicFramePr>
        <p:xfrm>
          <a:off x="4927219" y="2337683"/>
          <a:ext cx="9191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7" imgW="495000" imgH="482400" progId="Equation.DSMT4">
                  <p:embed/>
                </p:oleObj>
              </mc:Choice>
              <mc:Fallback>
                <p:oleObj name="Equation" r:id="rId7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7219" y="2337683"/>
                        <a:ext cx="9191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05603" y="5485158"/>
            <a:ext cx="588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注意：关于线性回归理论在各类统计教材中均有详细介绍，该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语言实战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中有操作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617412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30414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564" y="273545"/>
            <a:ext cx="4452190" cy="173623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34504"/>
              </p:ext>
            </p:extLst>
          </p:nvPr>
        </p:nvGraphicFramePr>
        <p:xfrm>
          <a:off x="5033963" y="3741738"/>
          <a:ext cx="31226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10" imgW="1015920" imgH="203040" progId="Equation.DSMT4">
                  <p:embed/>
                </p:oleObj>
              </mc:Choice>
              <mc:Fallback>
                <p:oleObj name="Equation" r:id="rId10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3963" y="3741738"/>
                        <a:ext cx="3122612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3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检验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回归直线可以为我们生成每一个数据的拟合数值</a:t>
            </a:r>
            <a:endParaRPr lang="en-US" altLang="zh-CN" dirty="0" smtClean="0"/>
          </a:p>
          <a:p>
            <a:r>
              <a:rPr lang="zh-CN" altLang="en-US" dirty="0" smtClean="0"/>
              <a:t>为了评估模型效果，可以考察观察值与拟合值之间的差异性，即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93538"/>
              </p:ext>
            </p:extLst>
          </p:nvPr>
        </p:nvGraphicFramePr>
        <p:xfrm>
          <a:off x="6765537" y="1845734"/>
          <a:ext cx="293184" cy="4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5537" y="1845734"/>
                        <a:ext cx="293184" cy="4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3233"/>
              </p:ext>
            </p:extLst>
          </p:nvPr>
        </p:nvGraphicFramePr>
        <p:xfrm>
          <a:off x="1276350" y="3203575"/>
          <a:ext cx="2489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6350" y="3203575"/>
                        <a:ext cx="24892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5820937" y="1011981"/>
            <a:ext cx="2932770" cy="612648"/>
          </a:xfrm>
          <a:prstGeom prst="wedgeRoundRectCallout">
            <a:avLst>
              <a:gd name="adj1" fmla="val -18394"/>
              <a:gd name="adj2" fmla="val 807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所有计算出来的数值都加上一个尖</a:t>
            </a:r>
            <a:r>
              <a:rPr lang="zh-CN" altLang="en-US" sz="1400" dirty="0" smtClean="0"/>
              <a:t>帽子表示拟合值，</a:t>
            </a:r>
            <a:r>
              <a:rPr lang="zh-CN" altLang="en-US" sz="1400" dirty="0" smtClean="0"/>
              <a:t>以</a:t>
            </a:r>
            <a:r>
              <a:rPr lang="zh-CN" altLang="en-US" sz="1400" dirty="0" smtClean="0"/>
              <a:t>区别观察</a:t>
            </a:r>
            <a:r>
              <a:rPr lang="zh-CN" altLang="en-US" sz="1400" dirty="0" smtClean="0"/>
              <a:t>值</a:t>
            </a:r>
            <a:endParaRPr lang="zh-CN" altLang="en-US" sz="1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009"/>
              </p:ext>
            </p:extLst>
          </p:nvPr>
        </p:nvGraphicFramePr>
        <p:xfrm>
          <a:off x="1275736" y="4084749"/>
          <a:ext cx="2060135" cy="33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7" imgW="1104840" imgH="177480" progId="Equation.DSMT4">
                  <p:embed/>
                </p:oleObj>
              </mc:Choice>
              <mc:Fallback>
                <p:oleObj name="Equation" r:id="rId7" imgW="1104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736" y="4084749"/>
                        <a:ext cx="2060135" cy="33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09424"/>
              </p:ext>
            </p:extLst>
          </p:nvPr>
        </p:nvGraphicFramePr>
        <p:xfrm>
          <a:off x="4364038" y="3165475"/>
          <a:ext cx="24304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9" imgW="1650960" imgH="431640" progId="Equation.DSMT4">
                  <p:embed/>
                </p:oleObj>
              </mc:Choice>
              <mc:Fallback>
                <p:oleObj name="Equation" r:id="rId9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4038" y="3165475"/>
                        <a:ext cx="2430462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76800"/>
              </p:ext>
            </p:extLst>
          </p:nvPr>
        </p:nvGraphicFramePr>
        <p:xfrm>
          <a:off x="1285875" y="4537075"/>
          <a:ext cx="28908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875" y="4537075"/>
                        <a:ext cx="2890838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419942"/>
              </p:ext>
            </p:extLst>
          </p:nvPr>
        </p:nvGraphicFramePr>
        <p:xfrm>
          <a:off x="4799709" y="5533704"/>
          <a:ext cx="24876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13" imgW="1333440" imgH="419040" progId="Equation.DSMT4">
                  <p:embed/>
                </p:oleObj>
              </mc:Choice>
              <mc:Fallback>
                <p:oleObj name="Equation" r:id="rId13" imgW="1333440" imgH="419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709" y="5533704"/>
                        <a:ext cx="24876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5450"/>
              </p:ext>
            </p:extLst>
          </p:nvPr>
        </p:nvGraphicFramePr>
        <p:xfrm>
          <a:off x="1730375" y="2660650"/>
          <a:ext cx="3203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15" imgW="1841400" imgH="228600" progId="Equation.DSMT4">
                  <p:embed/>
                </p:oleObj>
              </mc:Choice>
              <mc:Fallback>
                <p:oleObj name="Equation" r:id="rId15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0375" y="2660650"/>
                        <a:ext cx="32035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03169" y="5190684"/>
            <a:ext cx="2341106" cy="106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可决系数范围</a:t>
            </a:r>
            <a:r>
              <a:rPr lang="en-US" altLang="zh-CN" dirty="0"/>
              <a:t>:</a:t>
            </a:r>
            <a:r>
              <a:rPr lang="en-US" altLang="zh-CN" dirty="0" smtClean="0"/>
              <a:t>[0,1]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说明回归模型的解释能力越强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57623" y="3856115"/>
            <a:ext cx="4121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总体平方和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TSS:Total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sum of squares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回归平方和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ESS:Expanded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sum of squares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残差平方和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RSS:Residual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sum of squares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1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1349</TotalTime>
  <Words>1019</Words>
  <Application>Microsoft Office PowerPoint</Application>
  <PresentationFormat>宽屏</PresentationFormat>
  <Paragraphs>255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华文楷体</vt:lpstr>
      <vt:lpstr>宋体</vt:lpstr>
      <vt:lpstr>Arial</vt:lpstr>
      <vt:lpstr>Calibri</vt:lpstr>
      <vt:lpstr>Calibri Light</vt:lpstr>
      <vt:lpstr>Cambria Math</vt:lpstr>
      <vt:lpstr>Lucida Console</vt:lpstr>
      <vt:lpstr>Symbol</vt:lpstr>
      <vt:lpstr>Wingdings</vt:lpstr>
      <vt:lpstr>DataAnalytics</vt:lpstr>
      <vt:lpstr>MathType 6.0 Equation</vt:lpstr>
      <vt:lpstr>Equation</vt:lpstr>
      <vt:lpstr>数据分析与处理技术 ——预测</vt:lpstr>
      <vt:lpstr>参考资料</vt:lpstr>
      <vt:lpstr>2.1线性回归模型</vt:lpstr>
      <vt:lpstr>线性回归的符号体系和基本假设</vt:lpstr>
      <vt:lpstr>参数的估计</vt:lpstr>
      <vt:lpstr>回归模型</vt:lpstr>
      <vt:lpstr>最小二乘法</vt:lpstr>
      <vt:lpstr>PowerPoint 演示文稿</vt:lpstr>
      <vt:lpstr>模型检验</vt:lpstr>
      <vt:lpstr>模型检验</vt:lpstr>
      <vt:lpstr>预测方法</vt:lpstr>
      <vt:lpstr>PowerPoint 演示文稿</vt:lpstr>
      <vt:lpstr>回归拓展-多项式回归</vt:lpstr>
      <vt:lpstr>过拟合现象</vt:lpstr>
      <vt:lpstr>过拟合问题</vt:lpstr>
      <vt:lpstr>回归拓展-多元回归</vt:lpstr>
      <vt:lpstr>回归拓展-非线性回归（可化为线性模型）</vt:lpstr>
      <vt:lpstr>回归拓展-时间项回归</vt:lpstr>
      <vt:lpstr>时间序列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93</cp:revision>
  <dcterms:created xsi:type="dcterms:W3CDTF">2017-08-22T14:12:05Z</dcterms:created>
  <dcterms:modified xsi:type="dcterms:W3CDTF">2017-12-04T04:22:27Z</dcterms:modified>
  <cp:contentStatus/>
</cp:coreProperties>
</file>