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2" r:id="rId4"/>
    <p:sldId id="280" r:id="rId5"/>
    <p:sldId id="284" r:id="rId6"/>
    <p:sldId id="289" r:id="rId7"/>
    <p:sldId id="281" r:id="rId8"/>
    <p:sldId id="285" r:id="rId9"/>
    <p:sldId id="264" r:id="rId10"/>
    <p:sldId id="283" r:id="rId11"/>
    <p:sldId id="287" r:id="rId12"/>
    <p:sldId id="286" r:id="rId13"/>
    <p:sldId id="279" r:id="rId14"/>
    <p:sldId id="267" r:id="rId15"/>
    <p:sldId id="268" r:id="rId16"/>
    <p:sldId id="288" r:id="rId17"/>
    <p:sldId id="272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高级图形可视化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辅助线 </a:t>
            </a:r>
            <a:r>
              <a:rPr lang="en-US" altLang="zh-CN" dirty="0" err="1" smtClean="0"/>
              <a:t>abline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2" y="2313570"/>
            <a:ext cx="3847585" cy="384758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9619" y="2523754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abline(h=20,lty=5)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108" y="2228932"/>
            <a:ext cx="155491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仍然以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plot(cars)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为例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06" y="2275185"/>
            <a:ext cx="3925089" cy="392508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96738" y="2431421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abline(v=20,lty=5)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001" y="2228932"/>
            <a:ext cx="3914986" cy="3914986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19170" y="2305876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abline(a=20,b=1.2,lty=5,col="red")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08199"/>
              </p:ext>
            </p:extLst>
          </p:nvPr>
        </p:nvGraphicFramePr>
        <p:xfrm>
          <a:off x="9213714" y="1776817"/>
          <a:ext cx="878991" cy="27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3714" y="1776817"/>
                        <a:ext cx="878991" cy="27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42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由点连成的线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6625"/>
            <a:ext cx="4267199" cy="426719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5541" y="2356625"/>
            <a:ext cx="390491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lines(cars$speed,cars$dist+20,col="red")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7707" y="4490224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相当于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当中的</a:t>
            </a:r>
            <a:r>
              <a:rPr lang="en-US" altLang="zh-CN" dirty="0" smtClean="0"/>
              <a:t>type=“l”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6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604925" cy="4023360"/>
          </a:xfrm>
        </p:spPr>
        <p:txBody>
          <a:bodyPr/>
          <a:lstStyle/>
          <a:p>
            <a:r>
              <a:rPr lang="zh-CN" altLang="en-US" dirty="0" smtClean="0"/>
              <a:t>添加矩形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0" y="2339896"/>
            <a:ext cx="4111083" cy="411108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1737" y="2491336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rect(5,20,16,100,density=10)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925690" y="1937338"/>
            <a:ext cx="26049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添加注释和箭头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406" y="2339896"/>
            <a:ext cx="4289504" cy="428950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26624" y="1937338"/>
            <a:ext cx="35330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abline(15,1.5)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text(10,60,labels="abline(15,1.5)")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arrows(10,58,15,39)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操作当前活动图形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多图同时操作时候需要不停切换当前激活图片窗口</a:t>
            </a:r>
            <a:endParaRPr lang="en-US" altLang="zh-CN" dirty="0" smtClean="0"/>
          </a:p>
          <a:p>
            <a:r>
              <a:rPr lang="zh-CN" altLang="en-US" dirty="0" smtClean="0"/>
              <a:t>查看当前活动窗口编号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查看上一个活动窗口编号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设置活动窗口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生成一个新的作图窗口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5003" y="2817434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dev.cur()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8516" y="4620395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dev.set(dev.prev())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28516" y="3718914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dev.prev()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28516" y="5060078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dev.set(4)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75003" y="5913720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dev.new()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7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文本参数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补充说明：图形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566920" cy="402336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设置图形环境参数可以将作图窗口进行分位面分割，为了不改变环境参数，先用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取出环境参数保存，完成作图之后再修改回去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140" y="3315027"/>
            <a:ext cx="5370060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opar&lt;-par(no.readonly = T)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par(mfrow=c(2,2))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plot(mtcars$wt,mtcars$mpg,main="scatterplot1")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plot(mtcars$wt,mtcars$disp,main="scatterplot2")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hist(mtcars$wt,main="histogram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boxplot(mtcars$wt,main="boxplot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par(opar)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700" y="3556000"/>
            <a:ext cx="5524500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1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图形库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 </a:t>
            </a:r>
            <a:r>
              <a:rPr lang="en-US" altLang="zh-CN" dirty="0" err="1" smtClean="0"/>
              <a:t>barplot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直方图  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r>
              <a:rPr lang="zh-CN" altLang="en-US" dirty="0" smtClean="0"/>
              <a:t>饼图 </a:t>
            </a:r>
            <a:r>
              <a:rPr lang="en-US" altLang="zh-CN" dirty="0" smtClean="0"/>
              <a:t>pie()</a:t>
            </a:r>
          </a:p>
          <a:p>
            <a:r>
              <a:rPr lang="zh-CN" altLang="en-US" dirty="0" smtClean="0"/>
              <a:t>箱型图   </a:t>
            </a:r>
            <a:r>
              <a:rPr lang="en-US" altLang="zh-CN" dirty="0" smtClean="0"/>
              <a:t>boxplot()</a:t>
            </a:r>
          </a:p>
        </p:txBody>
      </p:sp>
    </p:spTree>
    <p:extLst>
      <p:ext uri="{BB962C8B-B14F-4D97-AF65-F5344CB8AC3E}">
        <p14:creationId xmlns:p14="http://schemas.microsoft.com/office/powerpoint/2010/main" val="3687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饼图代码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0788" cy="4023360"/>
          </a:xfrm>
        </p:spPr>
        <p:txBody>
          <a:bodyPr/>
          <a:lstStyle/>
          <a:p>
            <a:r>
              <a:rPr lang="zh-CN" altLang="en-US" dirty="0" smtClean="0"/>
              <a:t>饼图  </a:t>
            </a:r>
            <a:r>
              <a:rPr lang="en-US" altLang="zh-CN" dirty="0" smtClean="0"/>
              <a:t>pie()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注意一个细节，作图时的数据名称会被直接贴上图中作为标签，即</a:t>
            </a:r>
            <a:r>
              <a:rPr lang="en-US" altLang="zh-CN" dirty="0" smtClean="0"/>
              <a:t>names(p2)</a:t>
            </a:r>
            <a:r>
              <a:rPr lang="zh-CN" altLang="en-US" dirty="0" smtClean="0"/>
              <a:t>，查看第二次实验中如何修改数据的名称</a:t>
            </a:r>
            <a:r>
              <a:rPr lang="en-US" altLang="zh-CN" dirty="0" smtClean="0"/>
              <a:t>names()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37" y="2334786"/>
            <a:ext cx="4475084" cy="1211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7" y="2542964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回顾已学过的作图函数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 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en-US" altLang="zh-CN" dirty="0" err="1" smtClean="0"/>
              <a:t>hist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boxplot </a:t>
            </a:r>
            <a:r>
              <a:rPr lang="zh-CN" altLang="en-US" dirty="0" smtClean="0"/>
              <a:t>箱图</a:t>
            </a:r>
            <a:endParaRPr lang="en-US" altLang="zh-CN" dirty="0" smtClean="0"/>
          </a:p>
          <a:p>
            <a:r>
              <a:rPr lang="en-US" altLang="zh-CN" dirty="0" err="1" smtClean="0"/>
              <a:t>qqnorm</a:t>
            </a:r>
            <a:r>
              <a:rPr lang="en-US" altLang="zh-CN" dirty="0" smtClean="0"/>
              <a:t> Q-Q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err="1" smtClean="0"/>
              <a:t>barplot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条形图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256156" y="1845734"/>
            <a:ext cx="434898" cy="2179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47171" y="27509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基础作图函数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泛型作图函数</a:t>
            </a:r>
            <a:r>
              <a:rPr lang="en-US" altLang="zh-CN" sz="2400" dirty="0" smtClean="0"/>
              <a:t>plot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</a:t>
            </a:r>
            <a:r>
              <a:rPr lang="zh-CN" altLang="en-US" dirty="0" smtClean="0"/>
              <a:t>有：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几何形状参数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文本型参数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64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图形参数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几何形状类型</a:t>
            </a:r>
            <a:r>
              <a:rPr lang="en-US" altLang="zh-CN" dirty="0"/>
              <a:t>type </a:t>
            </a:r>
          </a:p>
          <a:p>
            <a:pPr lvl="1"/>
            <a:r>
              <a:rPr lang="en-US" altLang="zh-CN" dirty="0"/>
              <a:t>“p” </a:t>
            </a:r>
            <a:r>
              <a:rPr lang="zh-CN" altLang="en-US" dirty="0"/>
              <a:t> </a:t>
            </a:r>
            <a:r>
              <a:rPr lang="en-US" altLang="zh-CN" dirty="0"/>
              <a:t>for points</a:t>
            </a:r>
          </a:p>
          <a:p>
            <a:pPr lvl="1"/>
            <a:r>
              <a:rPr lang="en-US" altLang="zh-CN" dirty="0"/>
              <a:t>“l” for lines</a:t>
            </a:r>
          </a:p>
          <a:p>
            <a:pPr lvl="1"/>
            <a:r>
              <a:rPr lang="en-US" altLang="zh-CN" dirty="0"/>
              <a:t>“b” for both</a:t>
            </a:r>
          </a:p>
          <a:p>
            <a:pPr lvl="1"/>
            <a:r>
              <a:rPr lang="en-US" altLang="zh-CN" dirty="0"/>
              <a:t>“c” for the lines part alone of “b”</a:t>
            </a:r>
          </a:p>
          <a:p>
            <a:pPr lvl="1"/>
            <a:r>
              <a:rPr lang="en-US" altLang="zh-CN" dirty="0"/>
              <a:t>“h” for ‘histogram’ like vertical lines</a:t>
            </a:r>
          </a:p>
          <a:p>
            <a:pPr lvl="1"/>
            <a:r>
              <a:rPr lang="en-US" altLang="zh-CN" dirty="0"/>
              <a:t>“s” or “S” for stair steps</a:t>
            </a:r>
          </a:p>
          <a:p>
            <a:r>
              <a:rPr lang="zh-CN" altLang="en-US" dirty="0" smtClean="0"/>
              <a:t>颜色 </a:t>
            </a:r>
            <a:r>
              <a:rPr lang="en-US" altLang="zh-CN" dirty="0" smtClean="0"/>
              <a:t>col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点形状</a:t>
            </a:r>
            <a:r>
              <a:rPr lang="en-US" altLang="zh-CN" dirty="0" err="1" smtClean="0"/>
              <a:t>pch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线形状</a:t>
            </a:r>
            <a:r>
              <a:rPr lang="en-US" altLang="zh-CN" dirty="0" err="1" smtClean="0"/>
              <a:t>lty</a:t>
            </a:r>
            <a:endParaRPr lang="en-US" altLang="zh-CN" dirty="0" smtClean="0"/>
          </a:p>
          <a:p>
            <a:r>
              <a:rPr lang="zh-CN" altLang="en-US" dirty="0" smtClean="0"/>
              <a:t>线宽度</a:t>
            </a:r>
            <a:r>
              <a:rPr lang="en-US" altLang="zh-CN" dirty="0" err="1" smtClean="0"/>
              <a:t>lwd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890"/>
          <a:stretch/>
        </p:blipFill>
        <p:spPr>
          <a:xfrm>
            <a:off x="8048625" y="3800475"/>
            <a:ext cx="3236409" cy="3057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5" y="539325"/>
            <a:ext cx="3248025" cy="31527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27753" y="476402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plot(cars,col="blue")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56878" y="2199243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plot(cars,type="b")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26057" y="4671690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“dashed”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47083" y="6374109"/>
            <a:ext cx="80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“solid”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多维数据散点图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参考理论课上数据的映射和标度，当处理多维数据时，可以利用点形状或点颜色来区分，以</a:t>
            </a:r>
            <a:r>
              <a:rPr lang="en-US" altLang="zh-CN" dirty="0" smtClean="0"/>
              <a:t>iris[,3:5]</a:t>
            </a:r>
            <a:r>
              <a:rPr lang="zh-CN" altLang="en-US" dirty="0" smtClean="0"/>
              <a:t>三个属性为例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90" y="81404"/>
            <a:ext cx="5310210" cy="531021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3678" y="5412147"/>
            <a:ext cx="892552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plot(iris[,3:4],pch=c(0,1,2),col=c("black","red","blue"))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legend("topleft",legend=levels(iris$Species),pch=c(0,1,2),col=c("black","red","blue"),bty="n")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6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文本型图形参数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0135" cy="40233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标题参数</a:t>
            </a:r>
            <a:endParaRPr lang="en-US" altLang="zh-CN" dirty="0" smtClean="0"/>
          </a:p>
          <a:p>
            <a:pPr lvl="1"/>
            <a:r>
              <a:rPr lang="en-US" altLang="zh-CN" dirty="0"/>
              <a:t>main </a:t>
            </a:r>
            <a:r>
              <a:rPr lang="zh-CN" altLang="en-US" dirty="0"/>
              <a:t>图片标题</a:t>
            </a:r>
            <a:endParaRPr lang="en-US" altLang="zh-CN" dirty="0"/>
          </a:p>
          <a:p>
            <a:pPr lvl="1"/>
            <a:r>
              <a:rPr lang="en-US" altLang="zh-CN" dirty="0"/>
              <a:t>sub   </a:t>
            </a:r>
            <a:r>
              <a:rPr lang="zh-CN" altLang="en-US" dirty="0"/>
              <a:t>图片副标题</a:t>
            </a:r>
            <a:endParaRPr lang="en-US" altLang="zh-CN" dirty="0"/>
          </a:p>
          <a:p>
            <a:pPr lvl="1"/>
            <a:r>
              <a:rPr lang="en-US" altLang="zh-CN" dirty="0" smtClean="0"/>
              <a:t>col</a:t>
            </a:r>
            <a:r>
              <a:rPr lang="en-US" altLang="zh-CN" dirty="0"/>
              <a:t>. </a:t>
            </a:r>
            <a:r>
              <a:rPr lang="zh-CN" altLang="en-US" dirty="0"/>
              <a:t>为</a:t>
            </a:r>
            <a:r>
              <a:rPr lang="en-US" altLang="zh-CN" dirty="0"/>
              <a:t>main sub </a:t>
            </a:r>
            <a:r>
              <a:rPr lang="en-US" altLang="zh-CN" dirty="0" err="1"/>
              <a:t>xlab</a:t>
            </a:r>
            <a:r>
              <a:rPr lang="en-US" altLang="zh-CN" dirty="0"/>
              <a:t> </a:t>
            </a:r>
            <a:r>
              <a:rPr lang="en-US" altLang="zh-CN" dirty="0" err="1"/>
              <a:t>ylab</a:t>
            </a:r>
            <a:r>
              <a:rPr lang="zh-CN" altLang="en-US" dirty="0"/>
              <a:t>等配置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col.xlab</a:t>
            </a:r>
            <a:r>
              <a:rPr lang="en-US" altLang="zh-CN" dirty="0" smtClean="0"/>
              <a:t>=“red”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文本标注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放缩比例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=0.5 </a:t>
            </a:r>
            <a:r>
              <a:rPr lang="zh-CN" altLang="en-US" dirty="0" smtClean="0"/>
              <a:t>放缩图形比例为正常的</a:t>
            </a:r>
            <a:r>
              <a:rPr lang="en-US" altLang="zh-CN" dirty="0" smtClean="0"/>
              <a:t>0.5</a:t>
            </a:r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. </a:t>
            </a:r>
            <a:r>
              <a:rPr lang="zh-CN" altLang="en-US" dirty="0"/>
              <a:t>为</a:t>
            </a:r>
            <a:r>
              <a:rPr lang="en-US" altLang="zh-CN" dirty="0"/>
              <a:t>main sub </a:t>
            </a:r>
            <a:r>
              <a:rPr lang="en-US" altLang="zh-CN" dirty="0" err="1"/>
              <a:t>xlab</a:t>
            </a:r>
            <a:r>
              <a:rPr lang="en-US" altLang="zh-CN" dirty="0"/>
              <a:t> </a:t>
            </a:r>
            <a:r>
              <a:rPr lang="en-US" altLang="zh-CN" dirty="0" err="1"/>
              <a:t>ylab</a:t>
            </a:r>
            <a:r>
              <a:rPr lang="zh-CN" altLang="en-US" dirty="0"/>
              <a:t>等配置颜色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 err="1" smtClean="0"/>
              <a:t>cex.xlab</a:t>
            </a:r>
            <a:r>
              <a:rPr lang="en-US" altLang="zh-CN" dirty="0" smtClean="0"/>
              <a:t>=0.5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75545" y="1845734"/>
            <a:ext cx="49801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坐标轴参数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xlab</a:t>
            </a:r>
            <a:r>
              <a:rPr lang="en-US" altLang="zh-CN" dirty="0" smtClean="0"/>
              <a:t>=“x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ylab</a:t>
            </a:r>
            <a:r>
              <a:rPr lang="en-US" altLang="zh-CN" dirty="0" smtClean="0"/>
              <a:t>=“y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xlim</a:t>
            </a:r>
            <a:r>
              <a:rPr lang="en-US" altLang="zh-CN" dirty="0" smtClean="0"/>
              <a:t>=c(0,10)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</a:p>
          <a:p>
            <a:pPr lvl="1"/>
            <a:r>
              <a:rPr lang="en-US" altLang="zh-CN" dirty="0" err="1" smtClean="0"/>
              <a:t>ylim</a:t>
            </a:r>
            <a:r>
              <a:rPr lang="en-US" altLang="zh-CN" dirty="0" smtClean="0"/>
              <a:t>=c(0,5)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846850" y="5684428"/>
            <a:ext cx="519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所有图形参数可以查阅</a:t>
            </a:r>
            <a:r>
              <a:rPr lang="en-US" altLang="zh-CN" dirty="0" smtClean="0"/>
              <a:t>help(par)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par()</a:t>
            </a:r>
            <a:r>
              <a:rPr lang="zh-CN" altLang="en-US" dirty="0" smtClean="0"/>
              <a:t>函数是取出或设置当前图形参数的作用。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添加参数方式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添加标题的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添加图例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添加坐标轴刻度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82028" y="2228151"/>
            <a:ext cx="10303728" cy="4177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2028" y="3210440"/>
            <a:ext cx="91551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legend(0,25,legend = 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“car”,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lty = 1,pch = 1,col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=“blue”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bty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=“n”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71239" y="4538286"/>
            <a:ext cx="334707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plot(1:4, rnorm(4), axes = FALSE)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axis(1, 1:4, LETTERS[1:4])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(2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71239" y="3564883"/>
            <a:ext cx="58573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legend("topleft",legend="car",lty=1,pch=1,col="blue",bty="n")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71239" y="3872595"/>
            <a:ext cx="700191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legend("topleft",legend="car",title="图例",lty=1,pch=1,col="blue",bty="n")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29500" y="5412683"/>
            <a:ext cx="37261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另外，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默认图是有边框的，若用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axes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去除，可以使用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box()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进行额外添加边框。该函数只添加边框线，并不添加坐标，用法：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9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数据可视化的惯例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通常来讲，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轴上放自变量，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轴上放因变量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47" y="286603"/>
            <a:ext cx="5041232" cy="504123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2979" y="5468985"/>
            <a:ext cx="1049806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plot(cars$dist,cars$speed,main="车速与刹车距离关系图",xlab="刹车距离",ylab="车速",type="b",col="red")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legend(0,25,legend = "car",lty = 1,pch = 1,col="blue")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857</TotalTime>
  <Words>1320</Words>
  <Application>Microsoft Office PowerPoint</Application>
  <PresentationFormat>宽屏</PresentationFormat>
  <Paragraphs>157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MS PGothic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MathType 6.0 Equation</vt:lpstr>
      <vt:lpstr>数据分析技术  高级图形可视化</vt:lpstr>
      <vt:lpstr>回顾已学过的作图函数</vt:lpstr>
      <vt:lpstr>数据可视化-基础作图</vt:lpstr>
      <vt:lpstr>泛型作图函数plot</vt:lpstr>
      <vt:lpstr>图形参数</vt:lpstr>
      <vt:lpstr>多维数据散点图</vt:lpstr>
      <vt:lpstr>文本型图形参数</vt:lpstr>
      <vt:lpstr>添加参数方式</vt:lpstr>
      <vt:lpstr>数据可视化的惯例</vt:lpstr>
      <vt:lpstr>添加形状</vt:lpstr>
      <vt:lpstr>添加形状</vt:lpstr>
      <vt:lpstr>添加形状</vt:lpstr>
      <vt:lpstr>操作当前活动图形</vt:lpstr>
      <vt:lpstr>文本参数</vt:lpstr>
      <vt:lpstr>补充说明：图形参数</vt:lpstr>
      <vt:lpstr>分位面</vt:lpstr>
      <vt:lpstr> 图形库</vt:lpstr>
      <vt:lpstr>饼图代码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62</cp:revision>
  <dcterms:created xsi:type="dcterms:W3CDTF">2017-08-23T10:41:21Z</dcterms:created>
  <dcterms:modified xsi:type="dcterms:W3CDTF">2017-11-02T10:14:29Z</dcterms:modified>
</cp:coreProperties>
</file>