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348" r:id="rId4"/>
    <p:sldId id="264" r:id="rId5"/>
    <p:sldId id="339" r:id="rId6"/>
    <p:sldId id="267" r:id="rId7"/>
    <p:sldId id="265" r:id="rId8"/>
    <p:sldId id="268" r:id="rId9"/>
    <p:sldId id="290" r:id="rId10"/>
    <p:sldId id="291" r:id="rId11"/>
    <p:sldId id="349" r:id="rId12"/>
    <p:sldId id="350" r:id="rId13"/>
    <p:sldId id="353" r:id="rId14"/>
    <p:sldId id="304" r:id="rId15"/>
    <p:sldId id="340" r:id="rId16"/>
    <p:sldId id="331" r:id="rId17"/>
    <p:sldId id="330" r:id="rId18"/>
    <p:sldId id="310" r:id="rId19"/>
    <p:sldId id="351" r:id="rId20"/>
    <p:sldId id="352" r:id="rId21"/>
    <p:sldId id="332" r:id="rId22"/>
    <p:sldId id="307" r:id="rId23"/>
    <p:sldId id="334" r:id="rId24"/>
    <p:sldId id="325" r:id="rId25"/>
    <p:sldId id="336" r:id="rId26"/>
    <p:sldId id="299" r:id="rId27"/>
    <p:sldId id="347" r:id="rId28"/>
    <p:sldId id="343" r:id="rId29"/>
    <p:sldId id="342" r:id="rId30"/>
    <p:sldId id="341" r:id="rId31"/>
    <p:sldId id="345" r:id="rId32"/>
    <p:sldId id="34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DD332-9705-499E-8CBD-60C2FBA1C897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F5B188DF-E115-4F47-ADFB-2B52765A4B20}">
      <dgm:prSet phldrT="[文本]"/>
      <dgm:spPr/>
      <dgm:t>
        <a:bodyPr/>
        <a:lstStyle/>
        <a:p>
          <a:pPr algn="l"/>
          <a:r>
            <a:rPr lang="en-US" altLang="zh-CN" dirty="0" smtClean="0"/>
            <a:t>	2.1 </a:t>
          </a:r>
          <a:r>
            <a:rPr lang="zh-CN" altLang="en-US" dirty="0" smtClean="0"/>
            <a:t>数据预处理</a:t>
          </a:r>
          <a:endParaRPr lang="zh-CN" altLang="en-US" dirty="0"/>
        </a:p>
      </dgm:t>
    </dgm:pt>
    <dgm:pt modelId="{DBB83AB1-DBAC-456E-A97B-E472E5F86A5A}" type="parTrans" cxnId="{9C92A8FD-9433-47B2-9F19-6A4646F8CAC1}">
      <dgm:prSet/>
      <dgm:spPr/>
      <dgm:t>
        <a:bodyPr/>
        <a:lstStyle/>
        <a:p>
          <a:endParaRPr lang="zh-CN" altLang="en-US"/>
        </a:p>
      </dgm:t>
    </dgm:pt>
    <dgm:pt modelId="{0BE56EDE-20A3-41E6-90AB-68601C4EAA20}" type="sibTrans" cxnId="{9C92A8FD-9433-47B2-9F19-6A4646F8CAC1}">
      <dgm:prSet/>
      <dgm:spPr/>
      <dgm:t>
        <a:bodyPr/>
        <a:lstStyle/>
        <a:p>
          <a:endParaRPr lang="zh-CN" altLang="en-US"/>
        </a:p>
      </dgm:t>
    </dgm:pt>
    <dgm:pt modelId="{A54615C6-1F75-4840-A1B2-F1D9C5DFD90A}">
      <dgm:prSet phldrT="[文本]"/>
      <dgm:spPr/>
      <dgm:t>
        <a:bodyPr/>
        <a:lstStyle/>
        <a:p>
          <a:pPr algn="l"/>
          <a:r>
            <a:rPr lang="en-US" altLang="zh-CN" dirty="0" smtClean="0"/>
            <a:t>	2.2 </a:t>
          </a:r>
          <a:r>
            <a:rPr lang="zh-CN" altLang="en-US" dirty="0" smtClean="0"/>
            <a:t>统计描述</a:t>
          </a:r>
          <a:endParaRPr lang="zh-CN" altLang="en-US" dirty="0"/>
        </a:p>
      </dgm:t>
    </dgm:pt>
    <dgm:pt modelId="{F326AD51-79D5-4397-96B9-BE611B302D84}" type="parTrans" cxnId="{C13DB424-83D3-4D71-8623-C205F8772933}">
      <dgm:prSet/>
      <dgm:spPr/>
      <dgm:t>
        <a:bodyPr/>
        <a:lstStyle/>
        <a:p>
          <a:endParaRPr lang="zh-CN" altLang="en-US"/>
        </a:p>
      </dgm:t>
    </dgm:pt>
    <dgm:pt modelId="{F781B110-FB2C-4673-81EE-94BC5B69C593}" type="sibTrans" cxnId="{C13DB424-83D3-4D71-8623-C205F8772933}">
      <dgm:prSet/>
      <dgm:spPr/>
      <dgm:t>
        <a:bodyPr/>
        <a:lstStyle/>
        <a:p>
          <a:endParaRPr lang="zh-CN" altLang="en-US"/>
        </a:p>
      </dgm:t>
    </dgm:pt>
    <dgm:pt modelId="{0AB61AB6-3EAF-4873-8C99-F09982F22F3D}">
      <dgm:prSet/>
      <dgm:spPr/>
      <dgm:t>
        <a:bodyPr/>
        <a:lstStyle/>
        <a:p>
          <a:pPr algn="l"/>
          <a:r>
            <a:rPr lang="en-US" altLang="zh-CN" dirty="0" smtClean="0"/>
            <a:t>	2.3 </a:t>
          </a:r>
          <a:r>
            <a:rPr lang="zh-CN" altLang="en-US" dirty="0" smtClean="0"/>
            <a:t>数据可视化</a:t>
          </a:r>
          <a:endParaRPr lang="zh-CN" altLang="en-US" dirty="0"/>
        </a:p>
      </dgm:t>
    </dgm:pt>
    <dgm:pt modelId="{75585A5C-31D4-4B0B-958D-F80EE398AB26}" type="parTrans" cxnId="{5BE53524-99DD-41A5-B7B7-2D9FC5EE8756}">
      <dgm:prSet/>
      <dgm:spPr/>
      <dgm:t>
        <a:bodyPr/>
        <a:lstStyle/>
        <a:p>
          <a:endParaRPr lang="zh-CN" altLang="en-US"/>
        </a:p>
      </dgm:t>
    </dgm:pt>
    <dgm:pt modelId="{C7E50184-F87F-4112-8414-FDBE48FED6DB}" type="sibTrans" cxnId="{5BE53524-99DD-41A5-B7B7-2D9FC5EE8756}">
      <dgm:prSet/>
      <dgm:spPr/>
      <dgm:t>
        <a:bodyPr/>
        <a:lstStyle/>
        <a:p>
          <a:endParaRPr lang="zh-CN" altLang="en-US"/>
        </a:p>
      </dgm:t>
    </dgm:pt>
    <dgm:pt modelId="{734EE9E9-6538-4218-AD8B-238CBF9A0C7B}" type="pres">
      <dgm:prSet presAssocID="{A05DD332-9705-499E-8CBD-60C2FBA1C897}" presName="linearFlow" presStyleCnt="0">
        <dgm:presLayoutVars>
          <dgm:dir/>
          <dgm:resizeHandles val="exact"/>
        </dgm:presLayoutVars>
      </dgm:prSet>
      <dgm:spPr/>
    </dgm:pt>
    <dgm:pt modelId="{C848E1E4-F705-4976-9F46-8D29C1D99843}" type="pres">
      <dgm:prSet presAssocID="{F5B188DF-E115-4F47-ADFB-2B52765A4B20}" presName="composite" presStyleCnt="0"/>
      <dgm:spPr/>
    </dgm:pt>
    <dgm:pt modelId="{4E981869-9ACC-4E02-B05A-EBD80BC18352}" type="pres">
      <dgm:prSet presAssocID="{F5B188DF-E115-4F47-ADFB-2B52765A4B20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510CF17-E176-483F-998A-05ACF434F243}" type="pres">
      <dgm:prSet presAssocID="{F5B188DF-E115-4F47-ADFB-2B52765A4B2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01B9F-04C9-47C4-A9D4-D1667344CE8C}" type="pres">
      <dgm:prSet presAssocID="{0BE56EDE-20A3-41E6-90AB-68601C4EAA20}" presName="spacing" presStyleCnt="0"/>
      <dgm:spPr/>
    </dgm:pt>
    <dgm:pt modelId="{B827A314-6FB7-44FC-8063-58027EFEB2E1}" type="pres">
      <dgm:prSet presAssocID="{A54615C6-1F75-4840-A1B2-F1D9C5DFD90A}" presName="composite" presStyleCnt="0"/>
      <dgm:spPr/>
    </dgm:pt>
    <dgm:pt modelId="{68203F67-4478-42A8-8051-917E09981417}" type="pres">
      <dgm:prSet presAssocID="{A54615C6-1F75-4840-A1B2-F1D9C5DFD90A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5187B2E-EAF4-4842-BAF9-213919ED265B}" type="pres">
      <dgm:prSet presAssocID="{A54615C6-1F75-4840-A1B2-F1D9C5DFD90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FB3B20-2066-498C-9A4F-F8FA46BAF44C}" type="pres">
      <dgm:prSet presAssocID="{F781B110-FB2C-4673-81EE-94BC5B69C593}" presName="spacing" presStyleCnt="0"/>
      <dgm:spPr/>
    </dgm:pt>
    <dgm:pt modelId="{D72FC0BB-2C35-4CE2-9378-88A26EEBCD48}" type="pres">
      <dgm:prSet presAssocID="{0AB61AB6-3EAF-4873-8C99-F09982F22F3D}" presName="composite" presStyleCnt="0"/>
      <dgm:spPr/>
    </dgm:pt>
    <dgm:pt modelId="{79545090-EF85-4690-8898-7FC2C4DDC172}" type="pres">
      <dgm:prSet presAssocID="{0AB61AB6-3EAF-4873-8C99-F09982F22F3D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</dgm:pt>
    <dgm:pt modelId="{D9C34340-C2C5-4C4C-AF44-4BD0BC01F96E}" type="pres">
      <dgm:prSet presAssocID="{0AB61AB6-3EAF-4873-8C99-F09982F22F3D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92A8FD-9433-47B2-9F19-6A4646F8CAC1}" srcId="{A05DD332-9705-499E-8CBD-60C2FBA1C897}" destId="{F5B188DF-E115-4F47-ADFB-2B52765A4B20}" srcOrd="0" destOrd="0" parTransId="{DBB83AB1-DBAC-456E-A97B-E472E5F86A5A}" sibTransId="{0BE56EDE-20A3-41E6-90AB-68601C4EAA20}"/>
    <dgm:cxn modelId="{5BE53524-99DD-41A5-B7B7-2D9FC5EE8756}" srcId="{A05DD332-9705-499E-8CBD-60C2FBA1C897}" destId="{0AB61AB6-3EAF-4873-8C99-F09982F22F3D}" srcOrd="2" destOrd="0" parTransId="{75585A5C-31D4-4B0B-958D-F80EE398AB26}" sibTransId="{C7E50184-F87F-4112-8414-FDBE48FED6DB}"/>
    <dgm:cxn modelId="{E9F7DDA8-8779-4741-B878-7865E914B65C}" type="presOf" srcId="{0AB61AB6-3EAF-4873-8C99-F09982F22F3D}" destId="{D9C34340-C2C5-4C4C-AF44-4BD0BC01F96E}" srcOrd="0" destOrd="0" presId="urn:microsoft.com/office/officeart/2005/8/layout/vList3"/>
    <dgm:cxn modelId="{1B1B148F-343C-4705-BF27-D97F0985B294}" type="presOf" srcId="{A54615C6-1F75-4840-A1B2-F1D9C5DFD90A}" destId="{35187B2E-EAF4-4842-BAF9-213919ED265B}" srcOrd="0" destOrd="0" presId="urn:microsoft.com/office/officeart/2005/8/layout/vList3"/>
    <dgm:cxn modelId="{8B1A65A1-8D51-422F-8357-13E51471ED92}" type="presOf" srcId="{A05DD332-9705-499E-8CBD-60C2FBA1C897}" destId="{734EE9E9-6538-4218-AD8B-238CBF9A0C7B}" srcOrd="0" destOrd="0" presId="urn:microsoft.com/office/officeart/2005/8/layout/vList3"/>
    <dgm:cxn modelId="{35E2B683-E3F9-4557-8379-5A080D77672F}" type="presOf" srcId="{F5B188DF-E115-4F47-ADFB-2B52765A4B20}" destId="{F510CF17-E176-483F-998A-05ACF434F243}" srcOrd="0" destOrd="0" presId="urn:microsoft.com/office/officeart/2005/8/layout/vList3"/>
    <dgm:cxn modelId="{C13DB424-83D3-4D71-8623-C205F8772933}" srcId="{A05DD332-9705-499E-8CBD-60C2FBA1C897}" destId="{A54615C6-1F75-4840-A1B2-F1D9C5DFD90A}" srcOrd="1" destOrd="0" parTransId="{F326AD51-79D5-4397-96B9-BE611B302D84}" sibTransId="{F781B110-FB2C-4673-81EE-94BC5B69C593}"/>
    <dgm:cxn modelId="{5A2C77BE-C795-4128-81FB-794A0A29C725}" type="presParOf" srcId="{734EE9E9-6538-4218-AD8B-238CBF9A0C7B}" destId="{C848E1E4-F705-4976-9F46-8D29C1D99843}" srcOrd="0" destOrd="0" presId="urn:microsoft.com/office/officeart/2005/8/layout/vList3"/>
    <dgm:cxn modelId="{BA503F96-2805-4987-8270-E9793EE86890}" type="presParOf" srcId="{C848E1E4-F705-4976-9F46-8D29C1D99843}" destId="{4E981869-9ACC-4E02-B05A-EBD80BC18352}" srcOrd="0" destOrd="0" presId="urn:microsoft.com/office/officeart/2005/8/layout/vList3"/>
    <dgm:cxn modelId="{85C962BD-A28A-4B84-A783-E1DCAD3D1442}" type="presParOf" srcId="{C848E1E4-F705-4976-9F46-8D29C1D99843}" destId="{F510CF17-E176-483F-998A-05ACF434F243}" srcOrd="1" destOrd="0" presId="urn:microsoft.com/office/officeart/2005/8/layout/vList3"/>
    <dgm:cxn modelId="{E2D215B1-8C76-409E-9598-696CAE2D2115}" type="presParOf" srcId="{734EE9E9-6538-4218-AD8B-238CBF9A0C7B}" destId="{45A01B9F-04C9-47C4-A9D4-D1667344CE8C}" srcOrd="1" destOrd="0" presId="urn:microsoft.com/office/officeart/2005/8/layout/vList3"/>
    <dgm:cxn modelId="{DB5788B1-EB5F-46F6-87F8-AED3C8B99BEB}" type="presParOf" srcId="{734EE9E9-6538-4218-AD8B-238CBF9A0C7B}" destId="{B827A314-6FB7-44FC-8063-58027EFEB2E1}" srcOrd="2" destOrd="0" presId="urn:microsoft.com/office/officeart/2005/8/layout/vList3"/>
    <dgm:cxn modelId="{5F7023F4-5A05-437B-B39D-9A20C88AFD42}" type="presParOf" srcId="{B827A314-6FB7-44FC-8063-58027EFEB2E1}" destId="{68203F67-4478-42A8-8051-917E09981417}" srcOrd="0" destOrd="0" presId="urn:microsoft.com/office/officeart/2005/8/layout/vList3"/>
    <dgm:cxn modelId="{0A7BEE63-7114-4BA9-940A-9EF96B28AEF3}" type="presParOf" srcId="{B827A314-6FB7-44FC-8063-58027EFEB2E1}" destId="{35187B2E-EAF4-4842-BAF9-213919ED265B}" srcOrd="1" destOrd="0" presId="urn:microsoft.com/office/officeart/2005/8/layout/vList3"/>
    <dgm:cxn modelId="{CBA17339-41AB-4C78-90BB-66605E12FEA7}" type="presParOf" srcId="{734EE9E9-6538-4218-AD8B-238CBF9A0C7B}" destId="{84FB3B20-2066-498C-9A4F-F8FA46BAF44C}" srcOrd="3" destOrd="0" presId="urn:microsoft.com/office/officeart/2005/8/layout/vList3"/>
    <dgm:cxn modelId="{19E77513-4191-46C8-B824-AB94A37C97AE}" type="presParOf" srcId="{734EE9E9-6538-4218-AD8B-238CBF9A0C7B}" destId="{D72FC0BB-2C35-4CE2-9378-88A26EEBCD48}" srcOrd="4" destOrd="0" presId="urn:microsoft.com/office/officeart/2005/8/layout/vList3"/>
    <dgm:cxn modelId="{08A13622-40A9-4AAC-A37F-6129FAAD924E}" type="presParOf" srcId="{D72FC0BB-2C35-4CE2-9378-88A26EEBCD48}" destId="{79545090-EF85-4690-8898-7FC2C4DDC172}" srcOrd="0" destOrd="0" presId="urn:microsoft.com/office/officeart/2005/8/layout/vList3"/>
    <dgm:cxn modelId="{13A803DF-AE74-44D2-872D-292A590F6940}" type="presParOf" srcId="{D72FC0BB-2C35-4CE2-9378-88A26EEBCD48}" destId="{D9C34340-C2C5-4C4C-AF44-4BD0BC01F9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51FA7-699B-4558-BEE0-265D78714CA5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476D50-17C9-47DB-8034-DD696031BE55}">
      <dgm:prSet phldrT="[文本]"/>
      <dgm:spPr/>
      <dgm:t>
        <a:bodyPr/>
        <a:lstStyle/>
        <a:p>
          <a:r>
            <a:rPr lang="zh-CN" altLang="en-US" dirty="0" smtClean="0"/>
            <a:t>信息</a:t>
          </a:r>
          <a:endParaRPr lang="zh-CN" altLang="en-US" dirty="0"/>
        </a:p>
      </dgm:t>
    </dgm:pt>
    <dgm:pt modelId="{83630D6B-D2E4-4969-A6BE-5AC005BA52F6}" type="par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D97F6CD6-1C6C-4F75-A093-C424C4713B5F}" type="sib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103DCD97-B0B2-40E9-BA3E-28FAFDDFD309}" type="pres">
      <dgm:prSet presAssocID="{E0551FA7-699B-4558-BEE0-265D78714C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00F76C-E53D-4F99-909A-C5DFF8028A6B}" type="pres">
      <dgm:prSet presAssocID="{89476D50-17C9-47DB-8034-DD696031BE5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DE897-8790-4C1E-9EFD-7C07DD0B91AC}" type="presOf" srcId="{89476D50-17C9-47DB-8034-DD696031BE55}" destId="{1C00F76C-E53D-4F99-909A-C5DFF8028A6B}" srcOrd="0" destOrd="0" presId="urn:microsoft.com/office/officeart/2005/8/layout/cycle2"/>
    <dgm:cxn modelId="{D1D9DD98-24DF-47FD-8BF8-901A70412161}" srcId="{E0551FA7-699B-4558-BEE0-265D78714CA5}" destId="{89476D50-17C9-47DB-8034-DD696031BE55}" srcOrd="0" destOrd="0" parTransId="{83630D6B-D2E4-4969-A6BE-5AC005BA52F6}" sibTransId="{D97F6CD6-1C6C-4F75-A093-C424C4713B5F}"/>
    <dgm:cxn modelId="{CED90A36-87C3-4ACB-8A25-72F4FCC81866}" type="presOf" srcId="{E0551FA7-699B-4558-BEE0-265D78714CA5}" destId="{103DCD97-B0B2-40E9-BA3E-28FAFDDFD309}" srcOrd="0" destOrd="0" presId="urn:microsoft.com/office/officeart/2005/8/layout/cycle2"/>
    <dgm:cxn modelId="{2C401614-D8FA-4CD6-94BF-186F94262AB0}" type="presParOf" srcId="{103DCD97-B0B2-40E9-BA3E-28FAFDDFD309}" destId="{1C00F76C-E53D-4F99-909A-C5DFF8028A6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551FA7-699B-4558-BEE0-265D78714CA5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476D50-17C9-47DB-8034-DD696031BE55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83630D6B-D2E4-4969-A6BE-5AC005BA52F6}" type="par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D97F6CD6-1C6C-4F75-A093-C424C4713B5F}" type="sib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103DCD97-B0B2-40E9-BA3E-28FAFDDFD309}" type="pres">
      <dgm:prSet presAssocID="{E0551FA7-699B-4558-BEE0-265D78714C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00F76C-E53D-4F99-909A-C5DFF8028A6B}" type="pres">
      <dgm:prSet presAssocID="{89476D50-17C9-47DB-8034-DD696031BE5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DE897-8790-4C1E-9EFD-7C07DD0B91AC}" type="presOf" srcId="{89476D50-17C9-47DB-8034-DD696031BE55}" destId="{1C00F76C-E53D-4F99-909A-C5DFF8028A6B}" srcOrd="0" destOrd="0" presId="urn:microsoft.com/office/officeart/2005/8/layout/cycle2"/>
    <dgm:cxn modelId="{D1D9DD98-24DF-47FD-8BF8-901A70412161}" srcId="{E0551FA7-699B-4558-BEE0-265D78714CA5}" destId="{89476D50-17C9-47DB-8034-DD696031BE55}" srcOrd="0" destOrd="0" parTransId="{83630D6B-D2E4-4969-A6BE-5AC005BA52F6}" sibTransId="{D97F6CD6-1C6C-4F75-A093-C424C4713B5F}"/>
    <dgm:cxn modelId="{CED90A36-87C3-4ACB-8A25-72F4FCC81866}" type="presOf" srcId="{E0551FA7-699B-4558-BEE0-265D78714CA5}" destId="{103DCD97-B0B2-40E9-BA3E-28FAFDDFD309}" srcOrd="0" destOrd="0" presId="urn:microsoft.com/office/officeart/2005/8/layout/cycle2"/>
    <dgm:cxn modelId="{2C401614-D8FA-4CD6-94BF-186F94262AB0}" type="presParOf" srcId="{103DCD97-B0B2-40E9-BA3E-28FAFDDFD309}" destId="{1C00F76C-E53D-4F99-909A-C5DFF8028A6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551FA7-699B-4558-BEE0-265D78714CA5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476D50-17C9-47DB-8034-DD696031BE55}">
      <dgm:prSet phldrT="[文本]"/>
      <dgm:spPr/>
      <dgm:t>
        <a:bodyPr/>
        <a:lstStyle/>
        <a:p>
          <a:r>
            <a:rPr lang="zh-CN" altLang="en-US" dirty="0" smtClean="0"/>
            <a:t>知识</a:t>
          </a:r>
          <a:endParaRPr lang="zh-CN" altLang="en-US" dirty="0"/>
        </a:p>
      </dgm:t>
    </dgm:pt>
    <dgm:pt modelId="{83630D6B-D2E4-4969-A6BE-5AC005BA52F6}" type="par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D97F6CD6-1C6C-4F75-A093-C424C4713B5F}" type="sib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103DCD97-B0B2-40E9-BA3E-28FAFDDFD309}" type="pres">
      <dgm:prSet presAssocID="{E0551FA7-699B-4558-BEE0-265D78714C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00F76C-E53D-4F99-909A-C5DFF8028A6B}" type="pres">
      <dgm:prSet presAssocID="{89476D50-17C9-47DB-8034-DD696031BE5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DE897-8790-4C1E-9EFD-7C07DD0B91AC}" type="presOf" srcId="{89476D50-17C9-47DB-8034-DD696031BE55}" destId="{1C00F76C-E53D-4F99-909A-C5DFF8028A6B}" srcOrd="0" destOrd="0" presId="urn:microsoft.com/office/officeart/2005/8/layout/cycle2"/>
    <dgm:cxn modelId="{D1D9DD98-24DF-47FD-8BF8-901A70412161}" srcId="{E0551FA7-699B-4558-BEE0-265D78714CA5}" destId="{89476D50-17C9-47DB-8034-DD696031BE55}" srcOrd="0" destOrd="0" parTransId="{83630D6B-D2E4-4969-A6BE-5AC005BA52F6}" sibTransId="{D97F6CD6-1C6C-4F75-A093-C424C4713B5F}"/>
    <dgm:cxn modelId="{CED90A36-87C3-4ACB-8A25-72F4FCC81866}" type="presOf" srcId="{E0551FA7-699B-4558-BEE0-265D78714CA5}" destId="{103DCD97-B0B2-40E9-BA3E-28FAFDDFD309}" srcOrd="0" destOrd="0" presId="urn:microsoft.com/office/officeart/2005/8/layout/cycle2"/>
    <dgm:cxn modelId="{2C401614-D8FA-4CD6-94BF-186F94262AB0}" type="presParOf" srcId="{103DCD97-B0B2-40E9-BA3E-28FAFDDFD309}" destId="{1C00F76C-E53D-4F99-909A-C5DFF8028A6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CF17-E176-483F-998A-05ACF434F243}">
      <dsp:nvSpPr>
        <dsp:cNvPr id="0" name=""/>
        <dsp:cNvSpPr/>
      </dsp:nvSpPr>
      <dsp:spPr>
        <a:xfrm rot="10800000">
          <a:off x="1702017" y="312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2.1 </a:t>
          </a:r>
          <a:r>
            <a:rPr lang="zh-CN" altLang="en-US" sz="3200" kern="1200" dirty="0" smtClean="0"/>
            <a:t>数据预处理</a:t>
          </a:r>
          <a:endParaRPr lang="zh-CN" altLang="en-US" sz="3200" kern="1200" dirty="0"/>
        </a:p>
      </dsp:txBody>
      <dsp:txXfrm rot="10800000">
        <a:off x="1884870" y="312"/>
        <a:ext cx="5848456" cy="731411"/>
      </dsp:txXfrm>
    </dsp:sp>
    <dsp:sp modelId="{4E981869-9ACC-4E02-B05A-EBD80BC18352}">
      <dsp:nvSpPr>
        <dsp:cNvPr id="0" name=""/>
        <dsp:cNvSpPr/>
      </dsp:nvSpPr>
      <dsp:spPr>
        <a:xfrm>
          <a:off x="1336311" y="312"/>
          <a:ext cx="731411" cy="73141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87B2E-EAF4-4842-BAF9-213919ED265B}">
      <dsp:nvSpPr>
        <dsp:cNvPr id="0" name=""/>
        <dsp:cNvSpPr/>
      </dsp:nvSpPr>
      <dsp:spPr>
        <a:xfrm rot="10800000">
          <a:off x="1702017" y="914577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2.2 </a:t>
          </a:r>
          <a:r>
            <a:rPr lang="zh-CN" altLang="en-US" sz="3200" kern="1200" dirty="0" smtClean="0"/>
            <a:t>统计描述</a:t>
          </a:r>
          <a:endParaRPr lang="zh-CN" altLang="en-US" sz="3200" kern="1200" dirty="0"/>
        </a:p>
      </dsp:txBody>
      <dsp:txXfrm rot="10800000">
        <a:off x="1884870" y="914577"/>
        <a:ext cx="5848456" cy="731411"/>
      </dsp:txXfrm>
    </dsp:sp>
    <dsp:sp modelId="{68203F67-4478-42A8-8051-917E09981417}">
      <dsp:nvSpPr>
        <dsp:cNvPr id="0" name=""/>
        <dsp:cNvSpPr/>
      </dsp:nvSpPr>
      <dsp:spPr>
        <a:xfrm>
          <a:off x="1336311" y="914577"/>
          <a:ext cx="731411" cy="73141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34340-C2C5-4C4C-AF44-4BD0BC01F96E}">
      <dsp:nvSpPr>
        <dsp:cNvPr id="0" name=""/>
        <dsp:cNvSpPr/>
      </dsp:nvSpPr>
      <dsp:spPr>
        <a:xfrm rot="10800000">
          <a:off x="1702017" y="1828842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2.3 </a:t>
          </a:r>
          <a:r>
            <a:rPr lang="zh-CN" altLang="en-US" sz="3200" kern="1200" dirty="0" smtClean="0"/>
            <a:t>数据可视化</a:t>
          </a:r>
          <a:endParaRPr lang="zh-CN" altLang="en-US" sz="3200" kern="1200" dirty="0"/>
        </a:p>
      </dsp:txBody>
      <dsp:txXfrm rot="10800000">
        <a:off x="1884870" y="1828842"/>
        <a:ext cx="5848456" cy="731411"/>
      </dsp:txXfrm>
    </dsp:sp>
    <dsp:sp modelId="{79545090-EF85-4690-8898-7FC2C4DDC172}">
      <dsp:nvSpPr>
        <dsp:cNvPr id="0" name=""/>
        <dsp:cNvSpPr/>
      </dsp:nvSpPr>
      <dsp:spPr>
        <a:xfrm>
          <a:off x="1336311" y="1828842"/>
          <a:ext cx="731411" cy="73141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F76C-E53D-4F99-909A-C5DFF8028A6B}">
      <dsp:nvSpPr>
        <dsp:cNvPr id="0" name=""/>
        <dsp:cNvSpPr/>
      </dsp:nvSpPr>
      <dsp:spPr>
        <a:xfrm>
          <a:off x="746861" y="394"/>
          <a:ext cx="963421" cy="963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信息</a:t>
          </a:r>
          <a:endParaRPr lang="zh-CN" altLang="en-US" sz="2400" kern="1200" dirty="0"/>
        </a:p>
      </dsp:txBody>
      <dsp:txXfrm>
        <a:off x="887951" y="141484"/>
        <a:ext cx="681241" cy="681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F76C-E53D-4F99-909A-C5DFF8028A6B}">
      <dsp:nvSpPr>
        <dsp:cNvPr id="0" name=""/>
        <dsp:cNvSpPr/>
      </dsp:nvSpPr>
      <dsp:spPr>
        <a:xfrm>
          <a:off x="939353" y="634"/>
          <a:ext cx="962940" cy="962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</a:t>
          </a:r>
          <a:endParaRPr lang="zh-CN" altLang="en-US" sz="2400" kern="1200" dirty="0"/>
        </a:p>
      </dsp:txBody>
      <dsp:txXfrm>
        <a:off x="1080372" y="141653"/>
        <a:ext cx="680902" cy="680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F76C-E53D-4F99-909A-C5DFF8028A6B}">
      <dsp:nvSpPr>
        <dsp:cNvPr id="0" name=""/>
        <dsp:cNvSpPr/>
      </dsp:nvSpPr>
      <dsp:spPr>
        <a:xfrm>
          <a:off x="413721" y="158"/>
          <a:ext cx="963893" cy="963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知识</a:t>
          </a:r>
          <a:endParaRPr lang="zh-CN" altLang="en-US" sz="2400" kern="1200" dirty="0"/>
        </a:p>
      </dsp:txBody>
      <dsp:txXfrm>
        <a:off x="554880" y="141317"/>
        <a:ext cx="681575" cy="681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2E15E-7EB3-4355-8E66-2746E283E2DA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AFC2A-3137-4034-9AF7-A538BB871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9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3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2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6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6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5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8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15888"/>
            <a:ext cx="11040533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317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65DE-3F6D-4642-A457-2E783F7CDF22}" type="datetime1">
              <a:rPr lang="zh-CN" altLang="en-US"/>
              <a:pPr>
                <a:defRPr/>
              </a:pPr>
              <a:t>2017/10/9</a:t>
            </a:fld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徐佳骎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93365-5F47-4FCA-A9B7-9652BAFAAF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5235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15888"/>
            <a:ext cx="11040533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4317" y="1125538"/>
            <a:ext cx="5444067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4317" y="3792538"/>
            <a:ext cx="5444067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82EDB-BCA2-4258-BF47-A19DE61CFABB}" type="datetime1">
              <a:rPr lang="zh-CN" altLang="en-US"/>
              <a:pPr>
                <a:defRPr/>
              </a:pPr>
              <a:t>2017/10/9</a:t>
            </a:fld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徐佳骎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6178D-A5D8-4DB9-A148-1D00082B5C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25680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73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4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0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2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74752D-595C-4659-BCD6-E2B54286D359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3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74752D-595C-4659-BCD6-E2B54286D359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8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5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l.nist.gov/div898/handbook/index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 smtClean="0"/>
              <a:t>          ——</a:t>
            </a:r>
            <a:r>
              <a:rPr lang="zh-CN" altLang="en-US" dirty="0" smtClean="0"/>
              <a:t>探索性分析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1902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 smtClean="0"/>
              <a:t>-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归一化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zh-CN" altLang="en-US" dirty="0" smtClean="0"/>
              <a:t>数据映射到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之间的小数，方便后续处理</a:t>
            </a:r>
            <a:endParaRPr lang="en-US" altLang="zh-CN" dirty="0" smtClean="0"/>
          </a:p>
          <a:p>
            <a:r>
              <a:rPr lang="zh-CN" altLang="en-US" dirty="0" smtClean="0"/>
              <a:t>主要目的是消除数量级和量纲的影响</a:t>
            </a:r>
            <a:endParaRPr lang="en-US" altLang="zh-CN" dirty="0" smtClean="0"/>
          </a:p>
          <a:p>
            <a:r>
              <a:rPr lang="en-US" altLang="zh-CN" dirty="0" smtClean="0"/>
              <a:t>min-max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其他归一化方法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</a:t>
            </a:r>
            <a:r>
              <a:rPr lang="zh-CN" altLang="en-US" dirty="0" smtClean="0"/>
              <a:t>函数法</a:t>
            </a:r>
            <a:endParaRPr lang="en-US" altLang="zh-CN" dirty="0"/>
          </a:p>
          <a:p>
            <a:pPr lvl="1"/>
            <a:r>
              <a:rPr lang="en-US" altLang="zh-CN" dirty="0" err="1" smtClean="0"/>
              <a:t>atan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83789"/>
              </p:ext>
            </p:extLst>
          </p:nvPr>
        </p:nvGraphicFramePr>
        <p:xfrm>
          <a:off x="8433036" y="3128146"/>
          <a:ext cx="1942797" cy="66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33036" y="3128146"/>
                        <a:ext cx="1942797" cy="661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303602"/>
              </p:ext>
            </p:extLst>
          </p:nvPr>
        </p:nvGraphicFramePr>
        <p:xfrm>
          <a:off x="8433036" y="2247909"/>
          <a:ext cx="1109240" cy="66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5" imgW="672840" imgH="406080" progId="Equation.DSMT4">
                  <p:embed/>
                </p:oleObj>
              </mc:Choice>
              <mc:Fallback>
                <p:oleObj name="Equation" r:id="rId5" imgW="672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33036" y="2247909"/>
                        <a:ext cx="1109240" cy="66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形标注 3"/>
          <p:cNvSpPr/>
          <p:nvPr/>
        </p:nvSpPr>
        <p:spPr>
          <a:xfrm>
            <a:off x="9728323" y="1000829"/>
            <a:ext cx="2370749" cy="947038"/>
          </a:xfrm>
          <a:prstGeom prst="wedgeEllipseCallout">
            <a:avLst>
              <a:gd name="adj1" fmla="val -38237"/>
              <a:gd name="adj2" fmla="val 719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此处令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表示一列变量，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表示转化后的新变量</a:t>
            </a:r>
          </a:p>
        </p:txBody>
      </p:sp>
    </p:spTree>
    <p:extLst>
      <p:ext uri="{BB962C8B-B14F-4D97-AF65-F5344CB8AC3E}">
        <p14:creationId xmlns:p14="http://schemas.microsoft.com/office/powerpoint/2010/main" val="326904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574" y="1910995"/>
            <a:ext cx="4020984" cy="4023360"/>
          </a:xfrm>
        </p:spPr>
        <p:txBody>
          <a:bodyPr/>
          <a:lstStyle/>
          <a:p>
            <a:r>
              <a:rPr lang="zh-CN" altLang="en-US" dirty="0" smtClean="0"/>
              <a:t>总体单位按照特定的属性进行分组归类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分组标志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数量型、标称型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332" y="103221"/>
            <a:ext cx="3808413" cy="19980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32" y="2711130"/>
            <a:ext cx="2264873" cy="6794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332" y="3741624"/>
            <a:ext cx="4325093" cy="8296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36427" y="2737069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一个分组标志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236427" y="385741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复合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两个分组标志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8" y="4977759"/>
            <a:ext cx="4095149" cy="129495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5013" y="528802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复合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三个分组标志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98421"/>
              </p:ext>
            </p:extLst>
          </p:nvPr>
        </p:nvGraphicFramePr>
        <p:xfrm>
          <a:off x="8613496" y="2685101"/>
          <a:ext cx="18490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543">
                  <a:extLst>
                    <a:ext uri="{9D8B030D-6E8A-4147-A177-3AD203B41FA5}">
                      <a16:colId xmlns:a16="http://schemas.microsoft.com/office/drawing/2014/main" val="3657976036"/>
                    </a:ext>
                  </a:extLst>
                </a:gridCol>
                <a:gridCol w="924543">
                  <a:extLst>
                    <a:ext uri="{9D8B030D-6E8A-4147-A177-3AD203B41FA5}">
                      <a16:colId xmlns:a16="http://schemas.microsoft.com/office/drawing/2014/main" val="1802533360"/>
                    </a:ext>
                  </a:extLst>
                </a:gridCol>
              </a:tblGrid>
              <a:tr h="2946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Female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42182"/>
                  </a:ext>
                </a:extLst>
              </a:tr>
              <a:tr h="2946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43878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71879"/>
              </p:ext>
            </p:extLst>
          </p:nvPr>
        </p:nvGraphicFramePr>
        <p:xfrm>
          <a:off x="8612631" y="4301366"/>
          <a:ext cx="3482988" cy="1189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747">
                  <a:extLst>
                    <a:ext uri="{9D8B030D-6E8A-4147-A177-3AD203B41FA5}">
                      <a16:colId xmlns:a16="http://schemas.microsoft.com/office/drawing/2014/main" val="3743236831"/>
                    </a:ext>
                  </a:extLst>
                </a:gridCol>
                <a:gridCol w="870747">
                  <a:extLst>
                    <a:ext uri="{9D8B030D-6E8A-4147-A177-3AD203B41FA5}">
                      <a16:colId xmlns:a16="http://schemas.microsoft.com/office/drawing/2014/main" val="1804384891"/>
                    </a:ext>
                  </a:extLst>
                </a:gridCol>
                <a:gridCol w="870747">
                  <a:extLst>
                    <a:ext uri="{9D8B030D-6E8A-4147-A177-3AD203B41FA5}">
                      <a16:colId xmlns:a16="http://schemas.microsoft.com/office/drawing/2014/main" val="2287785400"/>
                    </a:ext>
                  </a:extLst>
                </a:gridCol>
                <a:gridCol w="870747">
                  <a:extLst>
                    <a:ext uri="{9D8B030D-6E8A-4147-A177-3AD203B41FA5}">
                      <a16:colId xmlns:a16="http://schemas.microsoft.com/office/drawing/2014/main" val="3543907331"/>
                    </a:ext>
                  </a:extLst>
                </a:gridCol>
              </a:tblGrid>
              <a:tr h="403998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None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Some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Marked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24218"/>
                  </a:ext>
                </a:extLst>
              </a:tr>
              <a:tr h="41756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Placebo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18414"/>
                  </a:ext>
                </a:extLst>
              </a:tr>
              <a:tr h="36820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Treated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6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可视化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分组与条形图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287819"/>
            <a:ext cx="4867275" cy="258127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55" y="3050532"/>
            <a:ext cx="5648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统计描述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统计量：</a:t>
            </a:r>
            <a:r>
              <a:rPr lang="zh-CN" altLang="en-US" dirty="0"/>
              <a:t>由相关数据生成的不含有任何未知数的数字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变量的特征</a:t>
            </a:r>
            <a:endParaRPr lang="en-US" altLang="zh-CN" dirty="0" smtClean="0"/>
          </a:p>
          <a:p>
            <a:r>
              <a:rPr lang="zh-CN" altLang="en-US" dirty="0" smtClean="0"/>
              <a:t>对象的分布</a:t>
            </a:r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51" y="1845734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240751" y="4421770"/>
            <a:ext cx="3733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Virginica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Robert H.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Mohlenbrock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USDA NRCS. 1995. Northeast wetland flora: Field office guide to plant species. Northeast National Technical Center, Chester, PA. Courtesy of USDA NRCS Wetland Science Institute. 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334744" y="2570563"/>
            <a:ext cx="2906008" cy="31611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三种花色</a:t>
            </a:r>
            <a:endParaRPr lang="en-US" altLang="zh-CN" smtClean="0"/>
          </a:p>
          <a:p>
            <a:pPr lvl="1"/>
            <a:r>
              <a:rPr lang="en-US" altLang="zh-CN" smtClean="0"/>
              <a:t>Setosa</a:t>
            </a:r>
          </a:p>
          <a:p>
            <a:pPr lvl="1"/>
            <a:r>
              <a:rPr lang="en-US" altLang="zh-CN" smtClean="0"/>
              <a:t>Virginica</a:t>
            </a:r>
          </a:p>
          <a:p>
            <a:pPr lvl="1"/>
            <a:r>
              <a:rPr lang="en-US" altLang="zh-CN" smtClean="0"/>
              <a:t>Versicolour</a:t>
            </a:r>
          </a:p>
          <a:p>
            <a:r>
              <a:rPr lang="zh-CN" altLang="en-US" smtClean="0"/>
              <a:t>四个属性</a:t>
            </a:r>
            <a:endParaRPr lang="en-US" altLang="zh-CN" smtClean="0"/>
          </a:p>
          <a:p>
            <a:pPr lvl="1"/>
            <a:r>
              <a:rPr lang="zh-CN" altLang="en-US" smtClean="0"/>
              <a:t>萼片的宽度、长度</a:t>
            </a:r>
            <a:endParaRPr lang="en-US" altLang="zh-CN" smtClean="0"/>
          </a:p>
          <a:p>
            <a:pPr lvl="1"/>
            <a:r>
              <a:rPr lang="zh-CN" altLang="en-US" smtClean="0"/>
              <a:t>花瓣的宽度、长度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51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2.1</a:t>
            </a:r>
            <a:r>
              <a:rPr lang="zh-CN" altLang="en-US" sz="3600" dirty="0" smtClean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集中性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488192" cy="447886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问题：当你到一家陌生餐馆时，在价格方面最关心以下哪个指标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人均消费水平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最高消费、最低消费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最高与最低消费之差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只挑贵的不挑对的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平均数（均值，</a:t>
            </a:r>
            <a:r>
              <a:rPr lang="en-US" altLang="zh-CN" sz="2800" dirty="0" smtClean="0">
                <a:solidFill>
                  <a:srgbClr val="FF0000"/>
                </a:solidFill>
              </a:rPr>
              <a:t>mean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算术平均数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几何平均数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en-US" altLang="zh-CN" sz="2600" dirty="0" smtClean="0"/>
              <a:t>……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7803187" y="3589843"/>
            <a:ext cx="4147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均值易受离群值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异常值或极值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影响，且没有考虑对象的分布情况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9" r="22811" b="50175"/>
          <a:stretch/>
        </p:blipFill>
        <p:spPr bwMode="auto">
          <a:xfrm>
            <a:off x="7585472" y="1993662"/>
            <a:ext cx="4365171" cy="144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02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两种平均值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算术平均值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几何平均值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1"/>
            <a:r>
              <a:rPr lang="zh-CN" altLang="en-US" sz="2200" dirty="0" smtClean="0"/>
              <a:t>发展速度、复利计算</a:t>
            </a:r>
            <a:endParaRPr lang="en-US" altLang="zh-CN" sz="2200" dirty="0" smtClean="0"/>
          </a:p>
          <a:p>
            <a:pPr lvl="1"/>
            <a:r>
              <a:rPr lang="zh-CN" altLang="en-US" sz="2000" dirty="0"/>
              <a:t>假定某地储蓄年利率（按复利计算）：</a:t>
            </a:r>
            <a:r>
              <a:rPr lang="en-US" altLang="zh-CN" sz="2000" dirty="0"/>
              <a:t>5%</a:t>
            </a:r>
            <a:r>
              <a:rPr lang="zh-CN" altLang="en-US" sz="2000" dirty="0"/>
              <a:t>持续</a:t>
            </a:r>
            <a:r>
              <a:rPr lang="en-US" altLang="zh-CN" sz="2000" dirty="0"/>
              <a:t>1.5</a:t>
            </a:r>
            <a:r>
              <a:rPr lang="zh-CN" altLang="en-US" sz="2000" dirty="0"/>
              <a:t>年，</a:t>
            </a:r>
            <a:r>
              <a:rPr lang="en-US" altLang="zh-CN" sz="2000" dirty="0"/>
              <a:t>3%</a:t>
            </a:r>
            <a:r>
              <a:rPr lang="zh-CN" altLang="en-US" sz="2000" dirty="0"/>
              <a:t>持续</a:t>
            </a:r>
            <a:r>
              <a:rPr lang="en-US" altLang="zh-CN" sz="2000" dirty="0"/>
              <a:t>2.5</a:t>
            </a:r>
            <a:r>
              <a:rPr lang="zh-CN" altLang="en-US" sz="2000" dirty="0"/>
              <a:t>年，</a:t>
            </a:r>
            <a:r>
              <a:rPr lang="en-US" altLang="zh-CN" sz="2000" dirty="0"/>
              <a:t>2.2%</a:t>
            </a:r>
            <a:r>
              <a:rPr lang="zh-CN" altLang="en-US" sz="2000" dirty="0"/>
              <a:t>持续</a:t>
            </a:r>
            <a:r>
              <a:rPr lang="en-US" altLang="zh-CN" sz="2000" dirty="0"/>
              <a:t>1</a:t>
            </a:r>
            <a:r>
              <a:rPr lang="zh-CN" altLang="en-US" sz="2000" dirty="0"/>
              <a:t>年。请问此</a:t>
            </a:r>
            <a:r>
              <a:rPr lang="en-US" altLang="zh-CN" sz="2000" dirty="0"/>
              <a:t>5</a:t>
            </a:r>
            <a:r>
              <a:rPr lang="zh-CN" altLang="en-US" sz="2000" dirty="0"/>
              <a:t>年内该地平均储蓄年利率。该地平均储蓄年利率：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0467"/>
              </p:ext>
            </p:extLst>
          </p:nvPr>
        </p:nvGraphicFramePr>
        <p:xfrm>
          <a:off x="3065604" y="1737360"/>
          <a:ext cx="1750191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604" y="1737360"/>
                        <a:ext cx="1750191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54474"/>
              </p:ext>
            </p:extLst>
          </p:nvPr>
        </p:nvGraphicFramePr>
        <p:xfrm>
          <a:off x="3065604" y="3071949"/>
          <a:ext cx="4014107" cy="112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5" imgW="1701720" imgH="482400" progId="Equation.DSMT4">
                  <p:embed/>
                </p:oleObj>
              </mc:Choice>
              <mc:Fallback>
                <p:oleObj name="Equation" r:id="rId5" imgW="1701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604" y="3071949"/>
                        <a:ext cx="4014107" cy="112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9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集中性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中位数（ </a:t>
            </a:r>
            <a:r>
              <a:rPr lang="en-US" altLang="zh-CN" sz="2400" dirty="0">
                <a:solidFill>
                  <a:srgbClr val="FF0000"/>
                </a:solidFill>
              </a:rPr>
              <a:t>Median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为了极值和异常值的影响，中位数概念被用于补充均值对变量描述的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不足，提供一个更为稳健的集中趋势估计值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6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3D66F-F3CD-42C9-9569-5F0A62A53952}" type="datetime1">
              <a:rPr lang="zh-CN" altLang="en-US">
                <a:latin typeface="Times New Roman" panose="02020603050405020304" pitchFamily="18" charset="0"/>
              </a:rPr>
              <a:pPr/>
              <a:t>2017/10/9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40BEC0-6DB4-4706-83EE-0BC5330C93B1}" type="slidenum">
              <a:rPr lang="zh-CN" altLang="en-US"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84504"/>
              </p:ext>
            </p:extLst>
          </p:nvPr>
        </p:nvGraphicFramePr>
        <p:xfrm>
          <a:off x="2626042" y="3344979"/>
          <a:ext cx="7000875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4" imgW="3517560" imgH="685800" progId="Equation.DSMT4">
                  <p:embed/>
                </p:oleObj>
              </mc:Choice>
              <mc:Fallback>
                <p:oleObj name="Equation" r:id="rId4" imgW="35175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6042" y="3344979"/>
                        <a:ext cx="7000875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0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单变量统计描述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集中性</a:t>
            </a:r>
            <a:endParaRPr lang="zh-CN" altLang="en-US" sz="4000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分位数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Percentiles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仅仅中位数还不足以了解数据集中对象的整个分布结构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的整数的百分位数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,...,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依次为：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1.0, 1.5, 2.5, 3.5, 4.5, 5.5, 6.5, 7.5, 8.5, 9.5, 10.0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。按照惯例，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  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高考划分第一批、第二批组档分数线，控制上线人数。</a:t>
            </a:r>
          </a:p>
        </p:txBody>
      </p:sp>
      <p:sp>
        <p:nvSpPr>
          <p:cNvPr id="25602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58A951-CD24-49DC-B3AC-D9F5A3965A4D}" type="datetime1">
              <a:rPr lang="zh-CN" altLang="en-US">
                <a:latin typeface="Times New Roman" panose="02020603050405020304" pitchFamily="18" charset="0"/>
              </a:rPr>
              <a:pPr/>
              <a:t>2017/10/9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09E04A-1F3B-4BB2-ADE6-01BCB1B83AA6}" type="slidenum">
              <a:rPr lang="zh-CN" altLang="en-US">
                <a:latin typeface="Times New Roman" panose="02020603050405020304" pitchFamily="18" charset="0"/>
              </a:rPr>
              <a:pPr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P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分位数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92858" y="2759103"/>
            <a:ext cx="8586788" cy="28797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non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set.seed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(100)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x &lt;-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rnorm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(100, mean=0,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sd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=1)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quantile(x)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        0%        25%        50%        75%       100%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-2.2719255 -0.6088466 -0.0594199  0.6558911  2.5819589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quantile(x,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probs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=c(0.1, 0.2, 0.9))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       10%        20%        90%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-1.1744996 -0.8267067  1.3834892 </a:t>
            </a:r>
          </a:p>
        </p:txBody>
      </p:sp>
    </p:spTree>
    <p:extLst>
      <p:ext uri="{BB962C8B-B14F-4D97-AF65-F5344CB8AC3E}">
        <p14:creationId xmlns:p14="http://schemas.microsoft.com/office/powerpoint/2010/main" val="374653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分位数与箱图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7109699" y="2044921"/>
            <a:ext cx="2982685" cy="3757265"/>
            <a:chOff x="1800" y="677"/>
            <a:chExt cx="3960" cy="5083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800" y="882"/>
              <a:ext cx="1015" cy="4878"/>
              <a:chOff x="1800" y="882"/>
              <a:chExt cx="1015" cy="4878"/>
            </a:xfrm>
          </p:grpSpPr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 flipV="1">
                <a:off x="2314" y="1729"/>
                <a:ext cx="1" cy="139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 flipV="1">
                <a:off x="2314" y="4117"/>
                <a:ext cx="1" cy="1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2057" y="5298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2057" y="1729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800" y="3128"/>
                <a:ext cx="1015" cy="989"/>
              </a:xfrm>
              <a:prstGeom prst="rect">
                <a:avLst/>
              </a:prstGeom>
              <a:noFill/>
              <a:ln w="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800" y="3719"/>
                <a:ext cx="10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2250" y="93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>
                <a:off x="2314" y="882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2250" y="152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>
                <a:off x="2314" y="1473"/>
                <a:ext cx="1" cy="115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>
                <a:off x="2250" y="1332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314" y="1280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2250" y="5708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314" y="5657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3060" y="677"/>
              <a:ext cx="1800" cy="360"/>
              <a:chOff x="2700" y="677"/>
              <a:chExt cx="1800" cy="360"/>
            </a:xfrm>
          </p:grpSpPr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2700" y="9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Text Box 25"/>
              <p:cNvSpPr txBox="1">
                <a:spLocks noChangeArrowheads="1"/>
              </p:cNvSpPr>
              <p:nvPr/>
            </p:nvSpPr>
            <p:spPr bwMode="auto">
              <a:xfrm>
                <a:off x="3420" y="677"/>
                <a:ext cx="108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dirty="0">
                    <a:ea typeface="宋体" panose="02010600030101010101" pitchFamily="2" charset="-122"/>
                  </a:rPr>
                  <a:t>outlier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3060" y="5040"/>
              <a:ext cx="2700" cy="540"/>
              <a:chOff x="3060" y="5040"/>
              <a:chExt cx="2700" cy="540"/>
            </a:xfrm>
          </p:grpSpPr>
          <p:sp>
            <p:nvSpPr>
              <p:cNvPr id="20" name="Line 27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>
                    <a:ea typeface="宋体" panose="02010600030101010101" pitchFamily="2" charset="-122"/>
                  </a:rPr>
                  <a:t>10</a:t>
                </a:r>
                <a:r>
                  <a:rPr lang="en-US" altLang="zh-CN" sz="1200" baseline="30000">
                    <a:ea typeface="宋体" panose="02010600030101010101" pitchFamily="2" charset="-122"/>
                  </a:rPr>
                  <a:t>th</a:t>
                </a:r>
                <a:r>
                  <a:rPr lang="en-US" altLang="zh-CN" sz="1200">
                    <a:ea typeface="宋体" panose="02010600030101010101" pitchFamily="2" charset="-122"/>
                  </a:rPr>
                  <a:t> percentile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060" y="3960"/>
              <a:ext cx="2700" cy="540"/>
              <a:chOff x="3060" y="3960"/>
              <a:chExt cx="2700" cy="540"/>
            </a:xfrm>
          </p:grpSpPr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3060" y="418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31"/>
              <p:cNvSpPr txBox="1">
                <a:spLocks noChangeArrowheads="1"/>
              </p:cNvSpPr>
              <p:nvPr/>
            </p:nvSpPr>
            <p:spPr bwMode="auto">
              <a:xfrm>
                <a:off x="3780" y="396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>
                    <a:ea typeface="宋体" panose="02010600030101010101" pitchFamily="2" charset="-122"/>
                  </a:rPr>
                  <a:t>25</a:t>
                </a:r>
                <a:r>
                  <a:rPr lang="en-US" altLang="zh-CN" sz="1200" baseline="30000">
                    <a:ea typeface="宋体" panose="02010600030101010101" pitchFamily="2" charset="-122"/>
                  </a:rPr>
                  <a:t>th</a:t>
                </a:r>
                <a:r>
                  <a:rPr lang="en-US" altLang="zh-CN" sz="1200">
                    <a:ea typeface="宋体" panose="02010600030101010101" pitchFamily="2" charset="-122"/>
                  </a:rPr>
                  <a:t> percentile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3060" y="2880"/>
              <a:ext cx="2700" cy="540"/>
              <a:chOff x="3060" y="2880"/>
              <a:chExt cx="2700" cy="540"/>
            </a:xfrm>
          </p:grpSpPr>
          <p:sp>
            <p:nvSpPr>
              <p:cNvPr id="16" name="Line 33"/>
              <p:cNvSpPr>
                <a:spLocks noChangeShapeType="1"/>
              </p:cNvSpPr>
              <p:nvPr/>
            </p:nvSpPr>
            <p:spPr bwMode="auto">
              <a:xfrm>
                <a:off x="3060" y="310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34"/>
              <p:cNvSpPr txBox="1">
                <a:spLocks noChangeArrowheads="1"/>
              </p:cNvSpPr>
              <p:nvPr/>
            </p:nvSpPr>
            <p:spPr bwMode="auto">
              <a:xfrm>
                <a:off x="3780" y="288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dirty="0">
                    <a:ea typeface="宋体" panose="02010600030101010101" pitchFamily="2" charset="-122"/>
                  </a:rPr>
                  <a:t>75</a:t>
                </a:r>
                <a:r>
                  <a:rPr lang="en-US" altLang="zh-CN" sz="1200" baseline="30000" dirty="0">
                    <a:ea typeface="宋体" panose="02010600030101010101" pitchFamily="2" charset="-122"/>
                  </a:rPr>
                  <a:t>th</a:t>
                </a:r>
                <a:r>
                  <a:rPr lang="en-US" altLang="zh-CN" sz="1200" dirty="0">
                    <a:ea typeface="宋体" panose="02010600030101010101" pitchFamily="2" charset="-122"/>
                  </a:rPr>
                  <a:t> percentile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3060" y="3528"/>
              <a:ext cx="2700" cy="540"/>
              <a:chOff x="3060" y="3600"/>
              <a:chExt cx="2700" cy="540"/>
            </a:xfrm>
          </p:grpSpPr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>
                <a:off x="3060" y="382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 Box 37"/>
              <p:cNvSpPr txBox="1">
                <a:spLocks noChangeArrowheads="1"/>
              </p:cNvSpPr>
              <p:nvPr/>
            </p:nvSpPr>
            <p:spPr bwMode="auto">
              <a:xfrm>
                <a:off x="3780" y="360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>
                    <a:ea typeface="宋体" panose="02010600030101010101" pitchFamily="2" charset="-122"/>
                  </a:rPr>
                  <a:t>50</a:t>
                </a:r>
                <a:r>
                  <a:rPr lang="en-US" altLang="zh-CN" sz="1200" baseline="30000">
                    <a:ea typeface="宋体" panose="02010600030101010101" pitchFamily="2" charset="-122"/>
                  </a:rPr>
                  <a:t>th</a:t>
                </a:r>
                <a:r>
                  <a:rPr lang="en-US" altLang="zh-CN" sz="1200">
                    <a:ea typeface="宋体" panose="02010600030101010101" pitchFamily="2" charset="-122"/>
                  </a:rPr>
                  <a:t> percentile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3060" y="1541"/>
              <a:ext cx="2700" cy="540"/>
              <a:chOff x="3060" y="5040"/>
              <a:chExt cx="2700" cy="540"/>
            </a:xfrm>
          </p:grpSpPr>
          <p:sp>
            <p:nvSpPr>
              <p:cNvPr id="12" name="Line 39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Text Box 40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dirty="0">
                    <a:ea typeface="宋体" panose="02010600030101010101" pitchFamily="2" charset="-122"/>
                  </a:rPr>
                  <a:t>10</a:t>
                </a:r>
                <a:r>
                  <a:rPr lang="en-US" altLang="zh-CN" sz="1200" baseline="30000" dirty="0">
                    <a:ea typeface="宋体" panose="02010600030101010101" pitchFamily="2" charset="-122"/>
                  </a:rPr>
                  <a:t>th</a:t>
                </a:r>
                <a:r>
                  <a:rPr lang="en-US" altLang="zh-CN" sz="1200" dirty="0">
                    <a:ea typeface="宋体" panose="02010600030101010101" pitchFamily="2" charset="-122"/>
                  </a:rPr>
                  <a:t> percentile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91" y="2723819"/>
            <a:ext cx="30575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第二节 探索性分析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869192"/>
              </p:ext>
            </p:extLst>
          </p:nvPr>
        </p:nvGraphicFramePr>
        <p:xfrm>
          <a:off x="1323300" y="1855316"/>
          <a:ext cx="9069638" cy="2560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4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00" y="1011981"/>
            <a:ext cx="6654800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8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>
                <a:ea typeface="宋体" panose="02010600030101010101" pitchFamily="2" charset="-122"/>
              </a:rPr>
              <a:t>集中性</a:t>
            </a:r>
            <a:r>
              <a:rPr lang="en-US" altLang="zh-CN" sz="3600" dirty="0" smtClean="0">
                <a:ea typeface="宋体" panose="02010600030101010101" pitchFamily="2" charset="-122"/>
              </a:rPr>
              <a:t>-</a:t>
            </a:r>
            <a:r>
              <a:rPr lang="zh-CN" altLang="en-US" sz="3600" dirty="0" smtClean="0">
                <a:ea typeface="宋体" panose="02010600030101010101" pitchFamily="2" charset="-122"/>
              </a:rPr>
              <a:t>补充：弱化异常值影响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截断均值（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trimmed mean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ea typeface="宋体" panose="02010600030101010101" pitchFamily="2" charset="-122"/>
              </a:rPr>
              <a:t>：指定</a:t>
            </a:r>
            <a:r>
              <a:rPr lang="en-US" altLang="zh-CN" sz="2800" dirty="0"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ea typeface="宋体" panose="02010600030101010101" pitchFamily="2" charset="-122"/>
              </a:rPr>
              <a:t>之间的百分位数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ea typeface="宋体" panose="02010600030101010101" pitchFamily="2" charset="-122"/>
              </a:rPr>
              <a:t>，丢弃高端和低端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/2)%</a:t>
            </a:r>
            <a:r>
              <a:rPr lang="zh-CN" altLang="en-US" sz="2800" dirty="0">
                <a:ea typeface="宋体" panose="02010600030101010101" pitchFamily="2" charset="-122"/>
              </a:rPr>
              <a:t>的数据，然后用常规的方法计算均值，所得的结果即是截断均值。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例：跳水比赛中除去一个最高分、除去一个最低分，求平均分。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ea typeface="宋体" panose="02010600030101010101" pitchFamily="2" charset="-122"/>
              </a:rPr>
              <a:t>中位数</a:t>
            </a:r>
            <a:r>
              <a:rPr lang="zh-CN" altLang="en-US" sz="2800" dirty="0">
                <a:ea typeface="宋体" panose="02010600030101010101" pitchFamily="2" charset="-122"/>
              </a:rPr>
              <a:t>是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</a:rPr>
              <a:t>= 100%</a:t>
            </a:r>
            <a:r>
              <a:rPr lang="zh-CN" altLang="en-US" sz="2800" dirty="0">
                <a:ea typeface="宋体" panose="02010600030101010101" pitchFamily="2" charset="-122"/>
              </a:rPr>
              <a:t>时的截断均值，</a:t>
            </a:r>
            <a:r>
              <a:rPr lang="zh-CN" altLang="en-US" sz="2800" dirty="0" smtClean="0">
                <a:ea typeface="宋体" panose="02010600030101010101" pitchFamily="2" charset="-122"/>
              </a:rPr>
              <a:t>而常规算术均值</a:t>
            </a:r>
            <a:r>
              <a:rPr lang="zh-CN" altLang="en-US" sz="2800" dirty="0">
                <a:ea typeface="宋体" panose="02010600030101010101" pitchFamily="2" charset="-122"/>
              </a:rPr>
              <a:t>是对应于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</a:rPr>
              <a:t>= 0%</a:t>
            </a:r>
            <a:r>
              <a:rPr lang="zh-CN" altLang="en-US" sz="2800" dirty="0">
                <a:ea typeface="宋体" panose="02010600030101010101" pitchFamily="2" charset="-122"/>
              </a:rPr>
              <a:t>的截断均值。 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765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2023DA-E795-4A5F-96DF-46BB14958A1B}" type="datetime1">
              <a:rPr lang="zh-CN" altLang="en-US">
                <a:latin typeface="Times New Roman" panose="02020603050405020304" pitchFamily="18" charset="0"/>
              </a:rPr>
              <a:pPr/>
              <a:t>2017/10/9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ED3866-6D0F-4FEF-98B1-9E35262A7074}" type="slidenum">
              <a:rPr lang="zh-CN" altLang="en-US">
                <a:latin typeface="Times New Roman" panose="02020603050405020304" pitchFamily="18" charset="0"/>
              </a:rPr>
              <a:pPr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504685" y="4472896"/>
            <a:ext cx="8943013" cy="15045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en-US" sz="1600" dirty="0" smtClean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ea typeface="宋体" panose="02010600030101010101" pitchFamily="2" charset="-122"/>
              </a:rPr>
              <a:t>:  </a:t>
            </a:r>
            <a:r>
              <a:rPr lang="zh-CN" altLang="en-US" sz="2400" dirty="0" smtClean="0">
                <a:ea typeface="宋体" panose="02010600030101010101" pitchFamily="2" charset="-122"/>
              </a:rPr>
              <a:t>考虑值集</a:t>
            </a:r>
            <a:r>
              <a:rPr lang="en-US" altLang="zh-CN" sz="2400" dirty="0" smtClean="0">
                <a:ea typeface="宋体" panose="02010600030101010101" pitchFamily="2" charset="-122"/>
              </a:rPr>
              <a:t>{1, 2, 3, 4, 5, 90}</a:t>
            </a:r>
            <a:r>
              <a:rPr lang="zh-CN" altLang="en-US" sz="2400" dirty="0" smtClean="0">
                <a:ea typeface="宋体" panose="02010600030101010101" pitchFamily="2" charset="-122"/>
              </a:rPr>
              <a:t>。这些值的均值是</a:t>
            </a:r>
            <a:r>
              <a:rPr lang="en-US" altLang="zh-CN" sz="2400" dirty="0" smtClean="0">
                <a:ea typeface="宋体" panose="02010600030101010101" pitchFamily="2" charset="-122"/>
              </a:rPr>
              <a:t>17.5</a:t>
            </a:r>
            <a:r>
              <a:rPr lang="zh-CN" altLang="en-US" sz="2400" dirty="0" smtClean="0">
                <a:ea typeface="宋体" panose="02010600030101010101" pitchFamily="2" charset="-122"/>
              </a:rPr>
              <a:t>，而中位数是</a:t>
            </a:r>
            <a:r>
              <a:rPr lang="en-US" altLang="zh-CN" sz="2400" dirty="0" smtClean="0">
                <a:ea typeface="宋体" panose="02010600030101010101" pitchFamily="2" charset="-122"/>
              </a:rPr>
              <a:t>3.5</a:t>
            </a:r>
            <a:r>
              <a:rPr lang="zh-CN" altLang="en-US" sz="2400" dirty="0" smtClean="0">
                <a:ea typeface="宋体" panose="02010600030101010101" pitchFamily="2" charset="-122"/>
              </a:rPr>
              <a:t>，</a:t>
            </a:r>
            <a:r>
              <a:rPr lang="en-US" altLang="zh-CN" sz="2400" i="1" dirty="0" smtClean="0">
                <a:ea typeface="宋体" panose="02010600030101010101" pitchFamily="2" charset="-122"/>
              </a:rPr>
              <a:t>p </a:t>
            </a:r>
            <a:r>
              <a:rPr lang="en-US" altLang="zh-CN" sz="2400" dirty="0" smtClean="0">
                <a:ea typeface="宋体" panose="02010600030101010101" pitchFamily="2" charset="-122"/>
              </a:rPr>
              <a:t>= 40%</a:t>
            </a:r>
            <a:r>
              <a:rPr lang="zh-CN" altLang="en-US" sz="2400" dirty="0" smtClean="0">
                <a:ea typeface="宋体" panose="02010600030101010101" pitchFamily="2" charset="-122"/>
              </a:rPr>
              <a:t>时的截断均值也是</a:t>
            </a:r>
            <a:r>
              <a:rPr lang="en-US" altLang="zh-CN" sz="2400" dirty="0" smtClean="0">
                <a:ea typeface="宋体" panose="02010600030101010101" pitchFamily="2" charset="-122"/>
              </a:rPr>
              <a:t>3.5</a:t>
            </a:r>
            <a:r>
              <a:rPr lang="zh-CN" altLang="en-US" sz="2400" dirty="0" smtClean="0">
                <a:ea typeface="宋体" panose="02010600030101010101" pitchFamily="2" charset="-122"/>
              </a:rPr>
              <a:t>。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74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985"/>
          <a:stretch/>
        </p:blipFill>
        <p:spPr>
          <a:xfrm>
            <a:off x="6313628" y="4530918"/>
            <a:ext cx="5878372" cy="14857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2.2</a:t>
            </a:r>
            <a:r>
              <a:rPr lang="zh-CN" altLang="en-US" sz="3600" dirty="0" smtClean="0"/>
              <a:t>单</a:t>
            </a:r>
            <a:r>
              <a:rPr lang="zh-CN" altLang="en-US" sz="3600" dirty="0"/>
              <a:t>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差异性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592" y="1892663"/>
            <a:ext cx="5136251" cy="4023360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另一种常用的描述统计是数据集的散布</a:t>
            </a:r>
            <a:r>
              <a:rPr lang="zh-CN" altLang="en-US" sz="2400" dirty="0"/>
              <a:t>度量。这种度量表明属性值是否散布很宽，或者是否相对集中在单个点（如均值）附近。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极差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range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给定</a:t>
            </a:r>
            <a:r>
              <a:rPr lang="zh-CN" altLang="en-US" sz="2400" dirty="0"/>
              <a:t>一个属性</a:t>
            </a:r>
            <a:r>
              <a:rPr lang="en-US" altLang="zh-CN" sz="2400" i="1" dirty="0"/>
              <a:t>x</a:t>
            </a:r>
            <a:r>
              <a:rPr lang="zh-CN" altLang="en-US" sz="2400" dirty="0"/>
              <a:t>，它具有</a:t>
            </a:r>
            <a:r>
              <a:rPr lang="en-US" altLang="zh-CN" sz="2400" i="1" dirty="0"/>
              <a:t>m</a:t>
            </a:r>
            <a:r>
              <a:rPr lang="zh-CN" altLang="en-US" sz="2400" dirty="0"/>
              <a:t>个值</a:t>
            </a:r>
            <a:r>
              <a:rPr lang="en-US" altLang="zh-CN" sz="2400" dirty="0"/>
              <a:t>{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1</a:t>
            </a:r>
            <a:r>
              <a:rPr lang="en-US" altLang="zh-CN" sz="2400" dirty="0"/>
              <a:t>,..., 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，极差为</a:t>
            </a:r>
            <a:r>
              <a:rPr lang="en-US" altLang="zh-CN" sz="2400" i="1" dirty="0" smtClean="0"/>
              <a:t> </a:t>
            </a:r>
            <a:r>
              <a:rPr lang="en-US" altLang="zh-CN" sz="2400" i="1" dirty="0"/>
              <a:t>x</a:t>
            </a:r>
            <a:r>
              <a:rPr lang="zh-CN" altLang="en-US" sz="2400" dirty="0"/>
              <a:t>的最大值和最小值的差。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 smtClean="0"/>
              <a:t>range(</a:t>
            </a:r>
            <a:r>
              <a:rPr lang="en-US" altLang="zh-CN" sz="2400" i="1" dirty="0" smtClean="0"/>
              <a:t>x</a:t>
            </a:r>
            <a:r>
              <a:rPr lang="en-US" altLang="zh-CN" sz="2400" dirty="0"/>
              <a:t>) = max(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- min(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x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) - </a:t>
            </a:r>
            <a:r>
              <a:rPr lang="en-US" altLang="zh-CN" sz="2400" i="1" dirty="0"/>
              <a:t>x</a:t>
            </a:r>
            <a:r>
              <a:rPr lang="en-US" altLang="zh-CN" sz="2400" dirty="0"/>
              <a:t>(1)  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45265" y="5596075"/>
            <a:ext cx="232435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mean(iris$Sepal.Length)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5.843333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600" y="2146817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/>
              <a:t>-</a:t>
            </a:r>
            <a:r>
              <a:rPr lang="zh-CN" altLang="en-US" sz="3600" dirty="0"/>
              <a:t>差异</a:t>
            </a:r>
            <a:r>
              <a:rPr lang="zh-CN" altLang="en-US" sz="3600" dirty="0" smtClean="0"/>
              <a:t>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950" y="1845734"/>
            <a:ext cx="9978730" cy="402336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离差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平均差</a:t>
            </a:r>
            <a:r>
              <a:rPr lang="zh-CN" altLang="en-US" sz="2400" dirty="0" smtClean="0"/>
              <a:t>：离差绝对值的平均值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68345"/>
              </p:ext>
            </p:extLst>
          </p:nvPr>
        </p:nvGraphicFramePr>
        <p:xfrm>
          <a:off x="1989847" y="3278515"/>
          <a:ext cx="2085041" cy="897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4" imgW="990360" imgH="431640" progId="Equation.DSMT4">
                  <p:embed/>
                </p:oleObj>
              </mc:Choice>
              <mc:Fallback>
                <p:oleObj name="Equation" r:id="rId4" imgW="99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7" y="3278515"/>
                        <a:ext cx="2085041" cy="897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40996"/>
              </p:ext>
            </p:extLst>
          </p:nvPr>
        </p:nvGraphicFramePr>
        <p:xfrm>
          <a:off x="1989847" y="2203195"/>
          <a:ext cx="1497296" cy="50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6" imgW="672840" imgH="228600" progId="Equation.DSMT4">
                  <p:embed/>
                </p:oleObj>
              </mc:Choice>
              <mc:Fallback>
                <p:oleObj name="Equation" r:id="rId6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7" y="2203195"/>
                        <a:ext cx="1497296" cy="50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6590371" y="4003288"/>
            <a:ext cx="5606392" cy="1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/>
              <a:t>-</a:t>
            </a:r>
            <a:r>
              <a:rPr lang="zh-CN" altLang="en-US" sz="3600" dirty="0"/>
              <a:t>差异</a:t>
            </a:r>
            <a:r>
              <a:rPr lang="zh-CN" altLang="en-US" sz="3600" dirty="0" smtClean="0"/>
              <a:t>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方差：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标准差：</a:t>
            </a:r>
            <a:endParaRPr lang="zh-CN" altLang="en-US" sz="2800" dirty="0"/>
          </a:p>
          <a:p>
            <a:pPr>
              <a:buFont typeface="Monotype Sorts" pitchFamily="2" charset="2"/>
              <a:buNone/>
            </a:pPr>
            <a:r>
              <a:rPr lang="en-US" altLang="zh-CN" sz="2800" dirty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83983" y="5552172"/>
            <a:ext cx="2699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思考：方差的分母上应当除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还是</a:t>
            </a:r>
            <a:r>
              <a:rPr lang="en-US" altLang="zh-CN" sz="2400" dirty="0" smtClean="0"/>
              <a:t>n-1</a:t>
            </a:r>
            <a:endParaRPr lang="zh-CN" altLang="en-US" sz="24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061799"/>
              </p:ext>
            </p:extLst>
          </p:nvPr>
        </p:nvGraphicFramePr>
        <p:xfrm>
          <a:off x="2901496" y="2478880"/>
          <a:ext cx="28416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96" y="2478880"/>
                        <a:ext cx="284162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26862"/>
              </p:ext>
            </p:extLst>
          </p:nvPr>
        </p:nvGraphicFramePr>
        <p:xfrm>
          <a:off x="2901496" y="4161363"/>
          <a:ext cx="309245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Equation" r:id="rId5" imgW="1257120" imgH="482400" progId="Equation.DSMT4">
                  <p:embed/>
                </p:oleObj>
              </mc:Choice>
              <mc:Fallback>
                <p:oleObj name="Equation" r:id="rId5" imgW="1257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96" y="4161363"/>
                        <a:ext cx="3092450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  <p:cxnSp>
        <p:nvCxnSpPr>
          <p:cNvPr id="12" name="直接连接符 11"/>
          <p:cNvCxnSpPr>
            <a:endCxn id="11" idx="3"/>
          </p:cNvCxnSpPr>
          <p:nvPr/>
        </p:nvCxnSpPr>
        <p:spPr>
          <a:xfrm>
            <a:off x="6590371" y="4003288"/>
            <a:ext cx="5606392" cy="1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云形标注 3"/>
          <p:cNvSpPr/>
          <p:nvPr/>
        </p:nvSpPr>
        <p:spPr>
          <a:xfrm>
            <a:off x="9813072" y="829074"/>
            <a:ext cx="2219093" cy="769434"/>
          </a:xfrm>
          <a:prstGeom prst="cloudCallout">
            <a:avLst>
              <a:gd name="adj1" fmla="val -40431"/>
              <a:gd name="adj2" fmla="val 95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/>
              <a:t>思考：方差是随机变量吗？服从什么分布？</a:t>
            </a:r>
          </a:p>
        </p:txBody>
      </p:sp>
    </p:spTree>
    <p:extLst>
      <p:ext uri="{BB962C8B-B14F-4D97-AF65-F5344CB8AC3E}">
        <p14:creationId xmlns:p14="http://schemas.microsoft.com/office/powerpoint/2010/main" val="55538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差异性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补充</a:t>
            </a:r>
            <a:r>
              <a:rPr lang="zh-CN" altLang="en-US" sz="3600" dirty="0"/>
              <a:t>：弱化异常值影响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均值和方差对离群值很敏感，这样常常需要使用值集散布更稳健的估计</a:t>
            </a:r>
            <a:r>
              <a:rPr lang="zh-CN" altLang="en-US" dirty="0" smtClean="0"/>
              <a:t>。中位数</a:t>
            </a:r>
            <a:r>
              <a:rPr lang="zh-CN" altLang="en-US" dirty="0"/>
              <a:t>绝对偏差、四分位数极差：</a:t>
            </a:r>
          </a:p>
          <a:p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33"/>
          <a:stretch/>
        </p:blipFill>
        <p:spPr bwMode="auto">
          <a:xfrm>
            <a:off x="2269677" y="4153813"/>
            <a:ext cx="6192837" cy="51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91" b="23280"/>
          <a:stretch/>
        </p:blipFill>
        <p:spPr bwMode="auto">
          <a:xfrm>
            <a:off x="2830953" y="2955769"/>
            <a:ext cx="6192837" cy="84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46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对象分布特征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频数</a:t>
            </a:r>
            <a:r>
              <a:rPr lang="zh-CN" altLang="en-US" sz="2800" dirty="0"/>
              <a:t>和频率</a:t>
            </a:r>
            <a:endParaRPr lang="en-US" altLang="zh-CN" sz="2800" dirty="0"/>
          </a:p>
          <a:p>
            <a:r>
              <a:rPr lang="zh-CN" altLang="en-US" sz="2800" dirty="0" smtClean="0"/>
              <a:t>众数</a:t>
            </a:r>
            <a:endParaRPr lang="en-US" altLang="zh-CN" sz="2800" dirty="0" smtClean="0"/>
          </a:p>
          <a:p>
            <a:r>
              <a:rPr lang="zh-CN" altLang="en-US" sz="2800" dirty="0" smtClean="0"/>
              <a:t>熵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3505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频数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095257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在对象分组的基础上进行频数分析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频数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观察值落在某组中的次数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频率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各频数占总次数之比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频数分布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观察值按其分组标志分配在各组内的次数，由分组标志序列和各组相对应的分布次数两个要素构成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频率分布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由分组标志序列和其相应的频率两个要素构成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3857414"/>
            <a:ext cx="4867275" cy="2581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37" y="2440199"/>
            <a:ext cx="37242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9DFA30-3578-4849-929B-2493BCE6995F}" type="datetime1">
              <a:rPr lang="zh-CN" altLang="en-US">
                <a:latin typeface="Times New Roman" panose="02020603050405020304" pitchFamily="18" charset="0"/>
              </a:rPr>
              <a:pPr/>
              <a:t>2017/10/9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E34706-6B12-468D-BF22-B709B2A53141}" type="slidenum">
              <a:rPr lang="zh-CN" altLang="en-US">
                <a:latin typeface="Times New Roman" panose="02020603050405020304" pitchFamily="18" charset="0"/>
              </a:rPr>
              <a:pPr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5402" y="918776"/>
            <a:ext cx="11040533" cy="533400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ea typeface="宋体" panose="02010600030101010101" pitchFamily="2" charset="-122"/>
              </a:rPr>
              <a:t>频率（</a:t>
            </a:r>
            <a:r>
              <a:rPr lang="en-US" altLang="zh-CN" sz="3600" dirty="0">
                <a:ea typeface="宋体" panose="02010600030101010101" pitchFamily="2" charset="-122"/>
              </a:rPr>
              <a:t>Frequency </a:t>
            </a:r>
            <a:r>
              <a:rPr lang="zh-CN" altLang="en-US" sz="3600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3865" y="1918010"/>
            <a:ext cx="9304385" cy="4389128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频率定义为</a:t>
            </a: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关注具有该特征属性的数据在整体数据中所占比例。主要用于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无序的、分类的值的集合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sz="2000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例如：球队胜率、就业率等</a:t>
            </a:r>
          </a:p>
          <a:p>
            <a:pPr>
              <a:buFont typeface="Monotype Sorts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20723298"/>
              </p:ext>
            </p:extLst>
          </p:nvPr>
        </p:nvGraphicFramePr>
        <p:xfrm>
          <a:off x="1167898" y="2490966"/>
          <a:ext cx="4586964" cy="74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4" imgW="2514600" imgH="406080" progId="Equation.DSMT4">
                  <p:embed/>
                </p:oleObj>
              </mc:Choice>
              <mc:Fallback>
                <p:oleObj name="Equation" r:id="rId4" imgW="2514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898" y="2490966"/>
                        <a:ext cx="4586964" cy="741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56796" y="1936968"/>
            <a:ext cx="17665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prop.table(a)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0.702381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0.297619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156796" y="918776"/>
            <a:ext cx="232435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table(Arthritis$Sex)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59 25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6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众数（</a:t>
            </a:r>
            <a:r>
              <a:rPr lang="en-US" altLang="zh-CN" dirty="0" smtClean="0">
                <a:ea typeface="宋体" panose="02010600030101010101" pitchFamily="2" charset="-122"/>
              </a:rPr>
              <a:t>Mode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637186"/>
              </p:ext>
            </p:extLst>
          </p:nvPr>
        </p:nvGraphicFramePr>
        <p:xfrm>
          <a:off x="2239037" y="2547256"/>
          <a:ext cx="500495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工作表" r:id="rId3" imgW="8505749" imgH="3124200" progId="Excel.Sheet.8">
                  <p:embed/>
                </p:oleObj>
              </mc:Choice>
              <mc:Fallback>
                <p:oleObj name="工作表" r:id="rId3" imgW="8505749" imgH="3124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037" y="2547256"/>
                        <a:ext cx="5004952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日期占位符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B84237-312A-4F32-A30E-4CAA17EC591B}" type="datetime1">
              <a:rPr lang="zh-CN" altLang="en-US">
                <a:latin typeface="Times New Roman" panose="02020603050405020304" pitchFamily="18" charset="0"/>
              </a:rPr>
              <a:pPr/>
              <a:t>2017/10/9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5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8A3689-C442-4EDD-AC79-1609AEF94C5F}" type="slidenum">
              <a:rPr lang="zh-CN" altLang="en-US">
                <a:latin typeface="Times New Roman" panose="02020603050405020304" pitchFamily="18" charset="0"/>
              </a:rPr>
              <a:pPr/>
              <a:t>29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5346" y="1831028"/>
            <a:ext cx="9460872" cy="4628757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众数：具有最高频率的值</a:t>
            </a: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标称和序数属性常常具有少量值，因此这些值的众数和频率可能是令人感兴趣的和有用的。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对于定量属性，众数通常没有用，因为单个值的出现可能不超过一次。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如果使用唯一值表示遗漏值，则该值常常表现为众数。</a:t>
            </a:r>
          </a:p>
        </p:txBody>
      </p:sp>
    </p:spTree>
    <p:extLst>
      <p:ext uri="{BB962C8B-B14F-4D97-AF65-F5344CB8AC3E}">
        <p14:creationId xmlns:p14="http://schemas.microsoft.com/office/powerpoint/2010/main" val="34655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探索数据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9943" y="1977062"/>
            <a:ext cx="7132319" cy="4023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有序数据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</a:t>
            </a:r>
            <a:r>
              <a:rPr lang="zh-CN" altLang="en-US" dirty="0" smtClean="0"/>
              <a:t>、对象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6008704" y="1976381"/>
            <a:ext cx="3317434" cy="3141544"/>
            <a:chOff x="8874567" y="1880546"/>
            <a:chExt cx="3317434" cy="3141544"/>
          </a:xfrm>
        </p:grpSpPr>
        <p:graphicFrame>
          <p:nvGraphicFramePr>
            <p:cNvPr id="6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0220930"/>
                </p:ext>
              </p:extLst>
            </p:nvPr>
          </p:nvGraphicFramePr>
          <p:xfrm>
            <a:off x="9734857" y="2879568"/>
            <a:ext cx="2457144" cy="964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9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07786485"/>
                </p:ext>
              </p:extLst>
            </p:nvPr>
          </p:nvGraphicFramePr>
          <p:xfrm>
            <a:off x="8874567" y="1880546"/>
            <a:ext cx="2841647" cy="964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0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1435566"/>
                </p:ext>
              </p:extLst>
            </p:nvPr>
          </p:nvGraphicFramePr>
          <p:xfrm>
            <a:off x="10400664" y="4057880"/>
            <a:ext cx="1791337" cy="964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742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*信息熵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29" y="1845734"/>
            <a:ext cx="10644051" cy="402336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信息熵</a:t>
            </a:r>
            <a:r>
              <a:rPr lang="en-US" altLang="zh-CN" sz="2400" dirty="0" smtClean="0"/>
              <a:t>(entropy)</a:t>
            </a:r>
            <a:r>
              <a:rPr lang="zh-CN" altLang="en-US" sz="2400" dirty="0" smtClean="0"/>
              <a:t>：离散随机事件出现的概率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衡量事物分布的无序程度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一个系统越是有序，信息熵就越低，反之一个系统越是混乱，它的信息熵就越高</a:t>
            </a:r>
            <a:endParaRPr lang="en-US" altLang="zh-CN" sz="2000" dirty="0" smtClean="0"/>
          </a:p>
          <a:p>
            <a:r>
              <a:rPr lang="en-US" altLang="zh-CN" sz="2400" dirty="0" smtClean="0">
                <a:latin typeface="+mn-ea"/>
              </a:rPr>
              <a:t>1948</a:t>
            </a:r>
            <a:r>
              <a:rPr lang="zh-CN" altLang="en-US" sz="2400" dirty="0" smtClean="0">
                <a:latin typeface="+mn-ea"/>
              </a:rPr>
              <a:t>年</a:t>
            </a:r>
            <a:r>
              <a:rPr lang="en-US" altLang="zh-CN" sz="2400" dirty="0" smtClean="0">
                <a:latin typeface="+mn-ea"/>
              </a:rPr>
              <a:t>Shannon</a:t>
            </a:r>
            <a:r>
              <a:rPr lang="zh-CN" altLang="en-US" sz="2400" dirty="0" smtClean="0">
                <a:latin typeface="+mn-ea"/>
              </a:rPr>
              <a:t>在信息论中首次引入</a:t>
            </a:r>
            <a:r>
              <a:rPr lang="zh-CN" altLang="en-US" sz="2400" dirty="0">
                <a:latin typeface="+mn-ea"/>
              </a:rPr>
              <a:t>了</a:t>
            </a:r>
            <a:r>
              <a:rPr lang="zh-CN" altLang="en-US" sz="2400" dirty="0" smtClean="0">
                <a:latin typeface="+mn-ea"/>
              </a:rPr>
              <a:t>信息熵</a:t>
            </a:r>
            <a:endParaRPr lang="zh-CN" altLang="en-US" sz="2400" dirty="0">
              <a:latin typeface="+mn-ea"/>
            </a:endParaRPr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73117"/>
              </p:ext>
            </p:extLst>
          </p:nvPr>
        </p:nvGraphicFramePr>
        <p:xfrm>
          <a:off x="2460171" y="3551484"/>
          <a:ext cx="3929971" cy="1969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3" imgW="1777680" imgH="901440" progId="Equation.DSMT4">
                  <p:embed/>
                </p:oleObj>
              </mc:Choice>
              <mc:Fallback>
                <p:oleObj name="Equation" r:id="rId3" imgW="177768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171" y="3551484"/>
                        <a:ext cx="3929971" cy="1969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总结：什么是探索性分析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486" y="1845734"/>
            <a:ext cx="10535194" cy="402336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探索性分析（</a:t>
            </a:r>
            <a:r>
              <a:rPr lang="en-US" altLang="zh-CN" sz="2800" dirty="0" smtClean="0"/>
              <a:t>exploratory data analysis or EDA</a:t>
            </a:r>
            <a:r>
              <a:rPr lang="zh-CN" altLang="en-US" sz="2800" dirty="0" smtClean="0"/>
              <a:t>），在数据处理的初期，为了更好的了解数据基本特征的初步分析，后续需要根据数据特征来决定采用什么模型或方法进行深入分析。</a:t>
            </a:r>
            <a:endParaRPr lang="en-US" altLang="zh-CN" sz="2800" dirty="0" smtClean="0"/>
          </a:p>
          <a:p>
            <a:r>
              <a:rPr lang="zh-CN" altLang="en-US" sz="2800" dirty="0" smtClean="0"/>
              <a:t>探索性分析技术的主要目的是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最大化对数据集的了解程度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发现潜在的结构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抽取重要变量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探索数据集是否存在异常点或不规则特性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检验对数据集的假设或猜想是否成立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选择最优的因素设定或建模方案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260440" y="5922790"/>
            <a:ext cx="5931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2890" lvl="3" indent="0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None/>
            </a:pPr>
            <a:r>
              <a:rPr lang="en-US" altLang="zh-CN" sz="2000" dirty="0">
                <a:solidFill>
                  <a:srgbClr val="002060"/>
                </a:solidFill>
                <a:ea typeface="SimSun" panose="02010600030101010101" pitchFamily="2" charset="-122"/>
                <a:hlinkClick r:id="rId2"/>
              </a:rPr>
              <a:t>http://www.itl.nist.gov/div898/handbook/index.htm</a:t>
            </a:r>
            <a:endParaRPr lang="en-US" altLang="zh-CN" sz="2000" dirty="0">
              <a:solidFill>
                <a:srgbClr val="002060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42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95559" y="2672474"/>
            <a:ext cx="6796732" cy="118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str(iris)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'data.frame': 150 obs. of 5 variables: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Sepal.Length: num 5.1 4.9 4.7 4.6 5 5.4 4.6 5 4.4 4.9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Sepal.Width : num 3.5 3 3.2 3.1 3.6 3.9 3.4 3.4 2.9 3.1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Petal.Length: num 1.4 1.4 1.3 1.5 1.4 1.7 1.4 1.5 1.4 1.5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Petal.Width : num 0.2 0.2 0.2 0.2 0.2 0.4 0.3 0.2 0.2 0.1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Species : Factor w/ 3 levels "setosa","versicolor",..: 1 1 1 1 1 1 1 1 1 1 ...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3680" y="4236050"/>
            <a:ext cx="54450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 smtClean="0"/>
              <a:t>概括来讲：</a:t>
            </a:r>
            <a:endParaRPr lang="en-US" altLang="zh-CN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400" dirty="0" smtClean="0"/>
              <a:t>让</a:t>
            </a:r>
            <a:r>
              <a:rPr lang="zh-CN" altLang="en-US" sz="2400" dirty="0"/>
              <a:t>分析者大致了解数据的概貌，在数据分析前期结合人的认知经验，帮助提高分析质量</a:t>
            </a:r>
            <a:endParaRPr lang="en-US" altLang="zh-CN" sz="2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400" dirty="0" smtClean="0"/>
              <a:t>帮助</a:t>
            </a:r>
            <a:r>
              <a:rPr lang="zh-CN" altLang="en-US" sz="2400" dirty="0"/>
              <a:t>选择分析工具或者分析</a:t>
            </a:r>
            <a:r>
              <a:rPr lang="zh-CN" altLang="en-US" sz="2400" dirty="0" smtClean="0"/>
              <a:t>方法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927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抽样 </a:t>
            </a:r>
            <a:r>
              <a:rPr lang="en-US" altLang="zh-CN" sz="3200" dirty="0"/>
              <a:t>(Sampling)</a:t>
            </a:r>
          </a:p>
          <a:p>
            <a:r>
              <a:rPr lang="zh-CN" altLang="en-US" sz="3200" dirty="0" smtClean="0"/>
              <a:t>映射 </a:t>
            </a:r>
            <a:r>
              <a:rPr lang="en-US" altLang="zh-CN" sz="3200" dirty="0"/>
              <a:t>(Mapping</a:t>
            </a:r>
            <a:r>
              <a:rPr lang="en-US" altLang="zh-CN" sz="3200" dirty="0" smtClean="0"/>
              <a:t>).</a:t>
            </a:r>
          </a:p>
          <a:p>
            <a:r>
              <a:rPr lang="zh-CN" altLang="en-US" sz="3200" dirty="0" smtClean="0"/>
              <a:t>分组 </a:t>
            </a:r>
            <a:r>
              <a:rPr lang="en-US" altLang="zh-CN" sz="3200" dirty="0" smtClean="0"/>
              <a:t>(Grouping)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28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抽样操作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151527" cy="4023360"/>
          </a:xfrm>
        </p:spPr>
        <p:txBody>
          <a:bodyPr/>
          <a:lstStyle/>
          <a:p>
            <a:r>
              <a:rPr lang="zh-CN" altLang="en-US" sz="2400" dirty="0" smtClean="0"/>
              <a:t>抽样的理论基础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概率论与数理统计</a:t>
            </a:r>
            <a:endParaRPr lang="en-US" altLang="zh-CN" sz="2000" dirty="0" smtClean="0"/>
          </a:p>
          <a:p>
            <a:pPr marL="201168" lvl="1" indent="0">
              <a:buNone/>
            </a:pPr>
            <a:r>
              <a:rPr lang="zh-CN" altLang="en-US" sz="2000" dirty="0" smtClean="0"/>
              <a:t>大数定理</a:t>
            </a:r>
            <a:endParaRPr lang="en-US" altLang="zh-CN" sz="2000" dirty="0" smtClean="0"/>
          </a:p>
          <a:p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有效抽样应当遵循基本原则：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样本要具有</a:t>
            </a:r>
            <a:r>
              <a:rPr lang="zh-CN" altLang="en-US" sz="2000" b="1" dirty="0"/>
              <a:t>代表性</a:t>
            </a:r>
            <a:r>
              <a:rPr lang="zh-CN" altLang="en-US" sz="2000" dirty="0"/>
              <a:t>，即样本的特性与总体保持一致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b="1" dirty="0" smtClean="0"/>
              <a:t>样本容量</a:t>
            </a:r>
            <a:r>
              <a:rPr lang="zh-CN" altLang="en-US" dirty="0" smtClean="0"/>
              <a:t>与问题相适</a:t>
            </a:r>
            <a:endParaRPr lang="zh-CN" altLang="en-US" dirty="0"/>
          </a:p>
        </p:txBody>
      </p:sp>
      <p:sp>
        <p:nvSpPr>
          <p:cNvPr id="4" name="对角圆角矩形 3"/>
          <p:cNvSpPr/>
          <p:nvPr/>
        </p:nvSpPr>
        <p:spPr>
          <a:xfrm>
            <a:off x="7738945" y="1216064"/>
            <a:ext cx="1454557" cy="220736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b="1" dirty="0" smtClean="0"/>
              <a:t>样本集</a:t>
            </a:r>
            <a:endParaRPr lang="en-US" altLang="zh-CN" b="1" dirty="0" smtClean="0"/>
          </a:p>
          <a:p>
            <a:pPr algn="ctr"/>
            <a:r>
              <a:rPr lang="zh-CN" altLang="en-US" dirty="0"/>
              <a:t>对象</a:t>
            </a:r>
            <a:r>
              <a:rPr lang="en-US" altLang="zh-CN" dirty="0"/>
              <a:t>1</a:t>
            </a:r>
          </a:p>
          <a:p>
            <a:pPr algn="ctr"/>
            <a:r>
              <a:rPr lang="zh-CN" altLang="en-US" dirty="0"/>
              <a:t>对象</a:t>
            </a:r>
            <a:r>
              <a:rPr lang="en-US" altLang="zh-CN" dirty="0"/>
              <a:t>2</a:t>
            </a:r>
          </a:p>
          <a:p>
            <a:pPr algn="ctr"/>
            <a:r>
              <a:rPr lang="zh-CN" altLang="en-US" dirty="0"/>
              <a:t>对象</a:t>
            </a:r>
            <a:r>
              <a:rPr lang="en-US" altLang="zh-CN" dirty="0" smtClean="0"/>
              <a:t>3</a:t>
            </a:r>
          </a:p>
          <a:p>
            <a:pPr algn="ctr"/>
            <a:r>
              <a:rPr lang="en-US" altLang="zh-CN" dirty="0" smtClean="0"/>
              <a:t>……</a:t>
            </a:r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5" name="对角圆角矩形 4"/>
          <p:cNvSpPr/>
          <p:nvPr/>
        </p:nvSpPr>
        <p:spPr>
          <a:xfrm>
            <a:off x="9858349" y="1213838"/>
            <a:ext cx="1297332" cy="220736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b="1" dirty="0" smtClean="0"/>
              <a:t>总体</a:t>
            </a:r>
            <a:endParaRPr lang="en-US" altLang="zh-CN" b="1" dirty="0" smtClean="0"/>
          </a:p>
        </p:txBody>
      </p:sp>
      <p:sp>
        <p:nvSpPr>
          <p:cNvPr id="6" name="左箭头 5"/>
          <p:cNvSpPr/>
          <p:nvPr/>
        </p:nvSpPr>
        <p:spPr>
          <a:xfrm>
            <a:off x="9188474" y="2099414"/>
            <a:ext cx="642257" cy="40277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19455" y="2132853"/>
            <a:ext cx="148758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dim(diamonds)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53940 10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89614" y="5691202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扎库拉</a:t>
            </a:r>
            <a:r>
              <a:rPr lang="en-US" altLang="zh-CN" dirty="0" smtClean="0"/>
              <a:t>.</a:t>
            </a:r>
            <a:r>
              <a:rPr lang="zh-CN" altLang="en-US" dirty="0" smtClean="0"/>
              <a:t>抽样理论与方法</a:t>
            </a:r>
            <a:r>
              <a:rPr lang="en-US" altLang="zh-CN" dirty="0" smtClean="0"/>
              <a:t>[M].</a:t>
            </a:r>
            <a:r>
              <a:rPr lang="zh-CN" altLang="en-US" dirty="0" smtClean="0"/>
              <a:t>机械工业出版社</a:t>
            </a:r>
            <a:r>
              <a:rPr lang="en-US" altLang="zh-CN" dirty="0" smtClean="0"/>
              <a:t>,2005</a:t>
            </a:r>
            <a:r>
              <a:rPr lang="zh-CN" altLang="en-US" dirty="0" smtClean="0"/>
              <a:t>年。</a:t>
            </a:r>
            <a:endParaRPr lang="zh-CN" altLang="en-US" dirty="0"/>
          </a:p>
        </p:txBody>
      </p:sp>
      <p:sp>
        <p:nvSpPr>
          <p:cNvPr id="11" name="椭圆形标注 10"/>
          <p:cNvSpPr/>
          <p:nvPr/>
        </p:nvSpPr>
        <p:spPr>
          <a:xfrm>
            <a:off x="10128507" y="517247"/>
            <a:ext cx="1256976" cy="66907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/>
              <a:t>分布未知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数量未知</a:t>
            </a:r>
            <a:endParaRPr lang="zh-CN" altLang="en-US" sz="1400" dirty="0"/>
          </a:p>
        </p:txBody>
      </p:sp>
      <p:sp>
        <p:nvSpPr>
          <p:cNvPr id="12" name="椭圆形标注 11"/>
          <p:cNvSpPr/>
          <p:nvPr/>
        </p:nvSpPr>
        <p:spPr>
          <a:xfrm>
            <a:off x="8466223" y="3659866"/>
            <a:ext cx="1392126" cy="669073"/>
          </a:xfrm>
          <a:prstGeom prst="wedgeEllipseCallout">
            <a:avLst>
              <a:gd name="adj1" fmla="val -49222"/>
              <a:gd name="adj2" fmla="val -97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/>
              <a:t>样本的容量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907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i="1" dirty="0" smtClean="0"/>
              <a:t>(1)</a:t>
            </a:r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i="1" dirty="0" smtClean="0"/>
              <a:t>抽样</a:t>
            </a:r>
            <a:r>
              <a:rPr lang="en-US" altLang="zh-CN" sz="3200" i="1" dirty="0" smtClean="0"/>
              <a:t>/Sampling</a:t>
            </a:r>
            <a:endParaRPr lang="zh-CN" altLang="en-US" sz="32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59291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707839" y="2234226"/>
            <a:ext cx="3554186" cy="3345185"/>
            <a:chOff x="769545" y="2124323"/>
            <a:chExt cx="3622841" cy="3539518"/>
          </a:xfrm>
        </p:grpSpPr>
        <p:grpSp>
          <p:nvGrpSpPr>
            <p:cNvPr id="5" name="组合 4"/>
            <p:cNvGrpSpPr/>
            <p:nvPr/>
          </p:nvGrpSpPr>
          <p:grpSpPr>
            <a:xfrm>
              <a:off x="769545" y="2124323"/>
              <a:ext cx="3622841" cy="3466182"/>
              <a:chOff x="769545" y="2124323"/>
              <a:chExt cx="3622841" cy="3466182"/>
            </a:xfrm>
          </p:grpSpPr>
          <p:pic>
            <p:nvPicPr>
              <p:cNvPr id="7" name="Picture 103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1" r="13287"/>
              <a:stretch>
                <a:fillRect/>
              </a:stretch>
            </p:blipFill>
            <p:spPr bwMode="auto">
              <a:xfrm>
                <a:off x="913855" y="2124323"/>
                <a:ext cx="3468188" cy="3466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769545" y="2124323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476346" y="5294509"/>
              <a:ext cx="11716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SimSun" panose="02010600030101010101" pitchFamily="2" charset="-122"/>
                </a:rPr>
                <a:t>500 points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76559" y="2237426"/>
            <a:ext cx="3554186" cy="3367628"/>
            <a:chOff x="4438265" y="2124322"/>
            <a:chExt cx="3622841" cy="3563266"/>
          </a:xfrm>
        </p:grpSpPr>
        <p:grpSp>
          <p:nvGrpSpPr>
            <p:cNvPr id="10" name="组合 9"/>
            <p:cNvGrpSpPr/>
            <p:nvPr/>
          </p:nvGrpSpPr>
          <p:grpSpPr>
            <a:xfrm>
              <a:off x="4438265" y="2124322"/>
              <a:ext cx="3622841" cy="3099527"/>
              <a:chOff x="4438265" y="2124322"/>
              <a:chExt cx="3622841" cy="3099527"/>
            </a:xfrm>
          </p:grpSpPr>
          <p:pic>
            <p:nvPicPr>
              <p:cNvPr id="12" name="Picture 102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22" t="13898" r="14546" b="11060"/>
              <a:stretch>
                <a:fillRect/>
              </a:stretch>
            </p:blipFill>
            <p:spPr bwMode="auto">
              <a:xfrm>
                <a:off x="4448608" y="2552646"/>
                <a:ext cx="3468188" cy="2601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矩形 12"/>
              <p:cNvSpPr/>
              <p:nvPr/>
            </p:nvSpPr>
            <p:spPr>
              <a:xfrm>
                <a:off x="4438265" y="2124322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287846" y="5318256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SimSun" panose="02010600030101010101" pitchFamily="2" charset="-122"/>
                </a:rPr>
                <a:t>2000 Points	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61686" y="2139543"/>
            <a:ext cx="3554186" cy="3443247"/>
            <a:chOff x="8195816" y="2012993"/>
            <a:chExt cx="3622841" cy="3643278"/>
          </a:xfrm>
        </p:grpSpPr>
        <p:grpSp>
          <p:nvGrpSpPr>
            <p:cNvPr id="15" name="组合 14"/>
            <p:cNvGrpSpPr/>
            <p:nvPr/>
          </p:nvGrpSpPr>
          <p:grpSpPr>
            <a:xfrm>
              <a:off x="8195816" y="2012993"/>
              <a:ext cx="3622841" cy="3466182"/>
              <a:chOff x="8195816" y="2012993"/>
              <a:chExt cx="3622841" cy="3466182"/>
            </a:xfrm>
          </p:grpSpPr>
          <p:pic>
            <p:nvPicPr>
              <p:cNvPr id="17" name="Picture 102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22" r="12462"/>
              <a:stretch>
                <a:fillRect/>
              </a:stretch>
            </p:blipFill>
            <p:spPr bwMode="auto">
              <a:xfrm>
                <a:off x="8224974" y="2012993"/>
                <a:ext cx="3564526" cy="3466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矩形 17"/>
              <p:cNvSpPr/>
              <p:nvPr/>
            </p:nvSpPr>
            <p:spPr>
              <a:xfrm>
                <a:off x="8195816" y="2118874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9339791" y="5286939"/>
              <a:ext cx="12808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SimSun" panose="02010600030101010101" pitchFamily="2" charset="-122"/>
                </a:rPr>
                <a:t>8000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9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抽样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抽样方式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简单随机抽样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每一个对象被抽到的机会均等</a:t>
            </a:r>
            <a:endParaRPr lang="en-US" altLang="zh-CN" sz="2400" dirty="0"/>
          </a:p>
          <a:p>
            <a:r>
              <a:rPr lang="zh-CN" altLang="en-US" sz="2800" dirty="0" smtClean="0"/>
              <a:t>不放回抽样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每抽一个对象，从剩下总体中去除该对象</a:t>
            </a:r>
            <a:endParaRPr lang="en-US" altLang="zh-CN" sz="2400" dirty="0"/>
          </a:p>
          <a:p>
            <a:r>
              <a:rPr lang="zh-CN" altLang="en-US" sz="2800" dirty="0" smtClean="0"/>
              <a:t>放回抽样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被抽到的对象再放回总体中；每一个对象都有被多次抽取的可能</a:t>
            </a:r>
            <a:endParaRPr lang="en-US" altLang="zh-CN" sz="2400" dirty="0"/>
          </a:p>
          <a:p>
            <a:r>
              <a:rPr lang="zh-CN" altLang="en-US" sz="2800" dirty="0" smtClean="0"/>
              <a:t>分层抽样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将数据拆分成几个组，然后从各组里按随机抽样抽取样本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75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(2)</a:t>
            </a:r>
            <a:r>
              <a:rPr lang="zh-CN" altLang="en-US" sz="2800" i="1" dirty="0"/>
              <a:t>数据预处理</a:t>
            </a:r>
            <a:r>
              <a:rPr lang="en-US" altLang="zh-CN" sz="2800" i="1" dirty="0"/>
              <a:t>-</a:t>
            </a:r>
            <a:r>
              <a:rPr lang="zh-CN" altLang="en-US" sz="2800" i="1" dirty="0" smtClean="0"/>
              <a:t>映射</a:t>
            </a:r>
            <a:r>
              <a:rPr lang="en-US" altLang="zh-CN" sz="2800" i="1" dirty="0" smtClean="0"/>
              <a:t>/Mapping</a:t>
            </a:r>
            <a:endParaRPr lang="zh-CN" altLang="en-US" sz="28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利用函数关系将指定属性的所有数据转换成新的数值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例如：</a:t>
            </a:r>
            <a:r>
              <a:rPr lang="en-US" altLang="zh-CN" sz="2800" dirty="0" err="1"/>
              <a:t>x</a:t>
            </a:r>
            <a:r>
              <a:rPr lang="en-US" altLang="zh-CN" sz="2800" baseline="30000" dirty="0" err="1"/>
              <a:t>k</a:t>
            </a:r>
            <a:r>
              <a:rPr lang="en-US" altLang="zh-CN" sz="2800" dirty="0"/>
              <a:t>, log(x), e</a:t>
            </a:r>
            <a:r>
              <a:rPr lang="en-US" altLang="zh-CN" sz="2800" baseline="30000" dirty="0"/>
              <a:t>x</a:t>
            </a:r>
            <a:r>
              <a:rPr lang="en-US" altLang="zh-CN" sz="2800" dirty="0"/>
              <a:t>, |x|</a:t>
            </a:r>
          </a:p>
          <a:p>
            <a:pPr lvl="1"/>
            <a:r>
              <a:rPr lang="zh-CN" altLang="en-US" sz="2800" dirty="0" smtClean="0"/>
              <a:t>两种常用的特殊转化方法：标准化与归一化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标准化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归一化</a:t>
            </a:r>
            <a:endParaRPr lang="en-US" altLang="zh-CN" sz="2800" dirty="0" smtClean="0"/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24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标准化</a:t>
            </a:r>
            <a:endParaRPr lang="zh-CN" altLang="en-US" sz="32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91197"/>
              </p:ext>
            </p:extLst>
          </p:nvPr>
        </p:nvGraphicFramePr>
        <p:xfrm>
          <a:off x="9241203" y="2236389"/>
          <a:ext cx="1576782" cy="96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3" imgW="634725" imgH="393529" progId="Equation.DSMT4">
                  <p:embed/>
                </p:oleObj>
              </mc:Choice>
              <mc:Fallback>
                <p:oleObj name="Equation" r:id="rId3" imgW="634725" imgH="393529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1203" y="2236389"/>
                        <a:ext cx="1576782" cy="965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2737" y="1737360"/>
            <a:ext cx="7981406" cy="30465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zh-CN" altLang="en-US" sz="2400" dirty="0" smtClean="0">
                <a:latin typeface="+mn-ea"/>
              </a:rPr>
              <a:t>问题：假定两个水平类似的班级上同一门课，但是由于两个任课老师的评分标准不同，使得两个班成绩的均值和标准差都不一样。</a:t>
            </a:r>
            <a:endParaRPr lang="en-US" altLang="zh-CN" sz="2400" dirty="0" smtClean="0">
              <a:latin typeface="+mn-ea"/>
            </a:endParaRPr>
          </a:p>
          <a:p>
            <a:pPr marL="327025" lvl="1" indent="0" algn="just">
              <a:buNone/>
              <a:defRPr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一班：均值</a:t>
            </a:r>
            <a:r>
              <a:rPr lang="en-US" altLang="zh-CN" sz="2000" dirty="0" smtClean="0">
                <a:latin typeface="+mn-ea"/>
              </a:rPr>
              <a:t>=78.53</a:t>
            </a:r>
            <a:r>
              <a:rPr lang="zh-CN" altLang="en-US" sz="2000" dirty="0" smtClean="0">
                <a:latin typeface="+mn-ea"/>
              </a:rPr>
              <a:t>，标准差</a:t>
            </a:r>
            <a:r>
              <a:rPr lang="en-US" altLang="zh-CN" sz="2000" dirty="0" smtClean="0">
                <a:latin typeface="+mn-ea"/>
              </a:rPr>
              <a:t>=9.43</a:t>
            </a:r>
            <a:r>
              <a:rPr lang="zh-CN" altLang="en-US" sz="2000" dirty="0" smtClean="0">
                <a:latin typeface="+mn-ea"/>
              </a:rPr>
              <a:t>，</a:t>
            </a:r>
            <a:endParaRPr lang="en-US" altLang="zh-CN" sz="2000" dirty="0" smtClean="0">
              <a:latin typeface="+mn-ea"/>
            </a:endParaRPr>
          </a:p>
          <a:p>
            <a:pPr marL="327025" lvl="1" indent="0" algn="just">
              <a:buNone/>
              <a:defRPr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二班：均值</a:t>
            </a:r>
            <a:r>
              <a:rPr lang="en-US" altLang="zh-CN" sz="2000" dirty="0" smtClean="0">
                <a:latin typeface="+mn-ea"/>
              </a:rPr>
              <a:t>=70.19</a:t>
            </a:r>
            <a:r>
              <a:rPr lang="zh-CN" altLang="en-US" sz="2000" dirty="0" smtClean="0">
                <a:latin typeface="+mn-ea"/>
              </a:rPr>
              <a:t>，标准差</a:t>
            </a:r>
            <a:r>
              <a:rPr lang="en-US" altLang="zh-CN" sz="2000" dirty="0" smtClean="0">
                <a:latin typeface="+mn-ea"/>
              </a:rPr>
              <a:t>=7.00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pPr marL="0" indent="0" algn="just">
              <a:buNone/>
              <a:defRPr/>
            </a:pPr>
            <a:r>
              <a:rPr lang="zh-CN" altLang="en-US" sz="2400" dirty="0" smtClean="0">
                <a:latin typeface="+mn-ea"/>
              </a:rPr>
              <a:t>一班的</a:t>
            </a:r>
            <a:r>
              <a:rPr lang="zh-CN" altLang="en-US" sz="2400" u="sng" dirty="0" smtClean="0">
                <a:latin typeface="+mn-ea"/>
              </a:rPr>
              <a:t>白菜</a:t>
            </a:r>
            <a:r>
              <a:rPr lang="zh-CN" altLang="en-US" sz="2400" dirty="0" smtClean="0">
                <a:latin typeface="+mn-ea"/>
              </a:rPr>
              <a:t>同学得了</a:t>
            </a:r>
            <a:r>
              <a:rPr lang="en-US" altLang="zh-CN" sz="2400" dirty="0" smtClean="0">
                <a:latin typeface="+mn-ea"/>
              </a:rPr>
              <a:t>90</a:t>
            </a:r>
            <a:r>
              <a:rPr lang="zh-CN" altLang="en-US" sz="2400" dirty="0" smtClean="0">
                <a:latin typeface="+mn-ea"/>
              </a:rPr>
              <a:t>分；二班的</a:t>
            </a:r>
            <a:r>
              <a:rPr lang="zh-CN" altLang="en-US" sz="2400" u="sng" dirty="0" smtClean="0">
                <a:latin typeface="+mn-ea"/>
              </a:rPr>
              <a:t>罗波</a:t>
            </a:r>
            <a:r>
              <a:rPr lang="zh-CN" altLang="en-US" sz="2400" dirty="0">
                <a:latin typeface="+mn-ea"/>
              </a:rPr>
              <a:t>成绩</a:t>
            </a:r>
            <a:r>
              <a:rPr lang="en-US" altLang="zh-CN" sz="2400" dirty="0" smtClean="0">
                <a:latin typeface="+mn-ea"/>
              </a:rPr>
              <a:t>82</a:t>
            </a:r>
            <a:r>
              <a:rPr lang="zh-CN" altLang="en-US" sz="2400" dirty="0">
                <a:latin typeface="+mn-ea"/>
              </a:rPr>
              <a:t>分</a:t>
            </a:r>
            <a:r>
              <a:rPr lang="zh-CN" altLang="en-US" sz="2400" dirty="0" smtClean="0">
                <a:latin typeface="+mn-ea"/>
              </a:rPr>
              <a:t>的，怎么比较才能合理呢？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37309" y="4737862"/>
            <a:ext cx="11302611" cy="2198522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5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例中，</a:t>
            </a:r>
            <a:r>
              <a:rPr lang="zh-CN" altLang="en-US" u="sng" dirty="0" smtClean="0">
                <a:latin typeface="+mn-ea"/>
              </a:rPr>
              <a:t>白菜</a:t>
            </a:r>
            <a:r>
              <a:rPr lang="zh-CN" altLang="en-US" dirty="0" smtClean="0">
                <a:latin typeface="+mn-ea"/>
              </a:rPr>
              <a:t>的标准得分：</a:t>
            </a:r>
            <a:r>
              <a:rPr lang="en-US" altLang="zh-CN" dirty="0" smtClean="0">
                <a:latin typeface="+mn-ea"/>
              </a:rPr>
              <a:t>(90-78.53)/9.43</a:t>
            </a:r>
            <a:r>
              <a:rPr lang="zh-CN" altLang="en-US" dirty="0" smtClean="0">
                <a:latin typeface="+mn-ea"/>
              </a:rPr>
              <a:t>＝</a:t>
            </a:r>
            <a:r>
              <a:rPr lang="en-US" altLang="zh-CN" dirty="0" smtClean="0">
                <a:latin typeface="+mn-ea"/>
              </a:rPr>
              <a:t>1.22</a:t>
            </a:r>
          </a:p>
          <a:p>
            <a:pPr marL="0" indent="0" algn="just" eaLnBrk="1" hangingPunct="1">
              <a:lnSpc>
                <a:spcPct val="5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      </a:t>
            </a:r>
            <a:r>
              <a:rPr lang="zh-CN" altLang="en-US" u="sng" dirty="0" smtClean="0">
                <a:latin typeface="+mn-ea"/>
              </a:rPr>
              <a:t>罗波</a:t>
            </a:r>
            <a:r>
              <a:rPr lang="zh-CN" altLang="en-US" dirty="0" smtClean="0">
                <a:latin typeface="+mn-ea"/>
              </a:rPr>
              <a:t>的标准得分：</a:t>
            </a:r>
            <a:r>
              <a:rPr lang="en-US" altLang="zh-CN" dirty="0" smtClean="0">
                <a:latin typeface="+mn-ea"/>
              </a:rPr>
              <a:t>(82-70.19)/7</a:t>
            </a:r>
            <a:r>
              <a:rPr lang="zh-CN" altLang="en-US" dirty="0" smtClean="0">
                <a:latin typeface="+mn-ea"/>
              </a:rPr>
              <a:t>＝</a:t>
            </a:r>
            <a:r>
              <a:rPr lang="en-US" altLang="zh-CN" dirty="0" smtClean="0">
                <a:latin typeface="+mn-ea"/>
              </a:rPr>
              <a:t>1.69</a:t>
            </a:r>
            <a:endParaRPr lang="zh-CN" altLang="en-US" dirty="0" smtClean="0">
              <a:latin typeface="+mn-ea"/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显然如果两个班级平均水平差不多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u="sng" dirty="0">
                <a:latin typeface="+mn-ea"/>
              </a:rPr>
              <a:t>罗波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成绩应该</a:t>
            </a:r>
            <a:r>
              <a:rPr lang="zh-CN" altLang="en-US" dirty="0">
                <a:latin typeface="+mn-ea"/>
              </a:rPr>
              <a:t>优于</a:t>
            </a:r>
            <a:r>
              <a:rPr lang="zh-CN" altLang="en-US" u="sng" dirty="0">
                <a:latin typeface="+mn-ea"/>
              </a:rPr>
              <a:t>白菜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成绩；这是在标准化之前的数据中不易看到的。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41203" y="3394191"/>
            <a:ext cx="1672253" cy="858866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non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</a:t>
            </a:r>
            <a:r>
              <a:rPr lang="en-US" altLang="zh-CN" dirty="0" smtClean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scale(data)</a:t>
            </a:r>
            <a:endParaRPr lang="en-US" dirty="0">
              <a:solidFill>
                <a:schemeClr val="accent1"/>
              </a:solidFill>
              <a:latin typeface="Monaco" charset="0"/>
              <a:ea typeface="ＭＳ Ｐゴシック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</a:t>
            </a:r>
            <a:endParaRPr lang="en-US" dirty="0">
              <a:latin typeface="Monaco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2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DataAnalytics">
  <a:themeElements>
    <a:clrScheme name="自定义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F4C76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3148</TotalTime>
  <Words>1709</Words>
  <Application>Microsoft Office PowerPoint</Application>
  <PresentationFormat>宽屏</PresentationFormat>
  <Paragraphs>265</Paragraphs>
  <Slides>32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Monaco</vt:lpstr>
      <vt:lpstr>Monotype Sorts</vt:lpstr>
      <vt:lpstr>ＭＳ Ｐゴシック</vt:lpstr>
      <vt:lpstr>等线</vt:lpstr>
      <vt:lpstr>楷体</vt:lpstr>
      <vt:lpstr>SimSun</vt:lpstr>
      <vt:lpstr>SimSun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Equation</vt:lpstr>
      <vt:lpstr>工作表</vt:lpstr>
      <vt:lpstr>数据分析与处理技术            ——探索性分析</vt:lpstr>
      <vt:lpstr>第二节 探索性分析</vt:lpstr>
      <vt:lpstr>探索数据</vt:lpstr>
      <vt:lpstr>1 数据预处理</vt:lpstr>
      <vt:lpstr>数据预处理-抽样操作</vt:lpstr>
      <vt:lpstr>(1)数据预处理-抽样/Sampling</vt:lpstr>
      <vt:lpstr>数据预处理-抽样-抽样方式</vt:lpstr>
      <vt:lpstr>(2)数据预处理-映射/Mapping</vt:lpstr>
      <vt:lpstr>数据预处理-映射-标准化</vt:lpstr>
      <vt:lpstr>数据预处理-映射-归一化</vt:lpstr>
      <vt:lpstr>分组</vt:lpstr>
      <vt:lpstr>可视化-分组与条形图</vt:lpstr>
      <vt:lpstr>2统计描述</vt:lpstr>
      <vt:lpstr>2.1单变量统计描述-集中性</vt:lpstr>
      <vt:lpstr>两种平均值</vt:lpstr>
      <vt:lpstr>单变量统计描述-集中性</vt:lpstr>
      <vt:lpstr>单变量统计描述-集中性</vt:lpstr>
      <vt:lpstr>PowerPoint 演示文稿</vt:lpstr>
      <vt:lpstr>可视化-分位数与箱图</vt:lpstr>
      <vt:lpstr>PowerPoint 演示文稿</vt:lpstr>
      <vt:lpstr>单变量统计描述-集中性-补充：弱化异常值影响</vt:lpstr>
      <vt:lpstr>2.2单变量统计描述-差异性</vt:lpstr>
      <vt:lpstr>单变量统计描述-差异性</vt:lpstr>
      <vt:lpstr>单变量统计描述-差异性</vt:lpstr>
      <vt:lpstr>差异性-补充：弱化异常值影响</vt:lpstr>
      <vt:lpstr>3对象分布特征</vt:lpstr>
      <vt:lpstr>频数</vt:lpstr>
      <vt:lpstr>频率（Frequency ）</vt:lpstr>
      <vt:lpstr>众数（Mode）</vt:lpstr>
      <vt:lpstr>*信息熵</vt:lpstr>
      <vt:lpstr>总结：什么是探索性分析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143</cp:revision>
  <dcterms:created xsi:type="dcterms:W3CDTF">2017-08-25T07:04:48Z</dcterms:created>
  <dcterms:modified xsi:type="dcterms:W3CDTF">2017-10-08T17:28:10Z</dcterms:modified>
</cp:coreProperties>
</file>