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73" r:id="rId6"/>
    <p:sldId id="286" r:id="rId7"/>
    <p:sldId id="259" r:id="rId8"/>
    <p:sldId id="274" r:id="rId9"/>
    <p:sldId id="270" r:id="rId10"/>
    <p:sldId id="272" r:id="rId11"/>
    <p:sldId id="283" r:id="rId12"/>
    <p:sldId id="281" r:id="rId13"/>
    <p:sldId id="282" r:id="rId14"/>
    <p:sldId id="285" r:id="rId15"/>
    <p:sldId id="284" r:id="rId16"/>
    <p:sldId id="287" r:id="rId17"/>
    <p:sldId id="289" r:id="rId18"/>
    <p:sldId id="275" r:id="rId19"/>
    <p:sldId id="277" r:id="rId20"/>
    <p:sldId id="278" r:id="rId21"/>
    <p:sldId id="280" r:id="rId22"/>
    <p:sldId id="28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8551"/>
          </a:xfrm>
        </p:spPr>
        <p:txBody>
          <a:bodyPr>
            <a:normAutofit/>
          </a:bodyPr>
          <a:lstStyle>
            <a:lvl1pPr marL="0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083" y="1871372"/>
            <a:ext cx="10058400" cy="4023360"/>
          </a:xfrm>
        </p:spPr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mtClean="0"/>
              <a:t>探索分析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语言中数据分组方法很多，延续上边对象索引操作同样可以分组调用，然后存储在不同的分组变量中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基本思路依然是索引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存入分组变量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35"/>
          <a:stretch/>
        </p:blipFill>
        <p:spPr>
          <a:xfrm>
            <a:off x="1182029" y="2738738"/>
            <a:ext cx="5201279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ifelse</a:t>
            </a:r>
            <a:r>
              <a:rPr lang="zh-CN" altLang="en-US" dirty="0" smtClean="0"/>
              <a:t>语句进行添加分组变量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640171" y="4282330"/>
            <a:ext cx="4680642" cy="1691361"/>
            <a:chOff x="435841" y="3351593"/>
            <a:chExt cx="4680642" cy="1691361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919926" y="3380961"/>
              <a:ext cx="3811941" cy="1661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staff$over25&lt;-ifelse(staff$age&gt;25,1,0)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gender age income over25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47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55000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59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88000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21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32450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76500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33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123000 1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6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24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45650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5841" y="3351593"/>
              <a:ext cx="4680642" cy="25025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6981834" y="2011673"/>
            <a:ext cx="50557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gender = c("M", "M", "F", "M", "F", "F")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age = c(47, 59, 21, 32, 33, 24)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income = c(55000, 88000, 32450, 76500, 123000, 45650)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staff&lt;-data.frame(gender,age,income)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gender age income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1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47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55000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2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59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88000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3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21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32450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4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76500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5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33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123000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6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24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45650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5753" y="2366181"/>
            <a:ext cx="41838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tes&lt;-mtcars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tes$new&lt;-ifelse(mtcars$cyl==6,"yes","no")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5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71372"/>
            <a:ext cx="6941702" cy="4023360"/>
          </a:xfrm>
        </p:spPr>
        <p:txBody>
          <a:bodyPr/>
          <a:lstStyle/>
          <a:p>
            <a:r>
              <a:rPr lang="zh-CN" altLang="en-US" dirty="0" smtClean="0"/>
              <a:t>单变量的频数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返回的频数是个向量，但其属性值有名称，即分类的标尺属性值。可以转化为数据集类型直观看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将频数转变为频率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61733" y="2156654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61733" y="3883052"/>
            <a:ext cx="176650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as.data.frame(a)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Var1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Female 59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61733" y="524787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6031" y="4774429"/>
            <a:ext cx="261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注意：数据集</a:t>
            </a:r>
            <a:r>
              <a:rPr lang="en-US" altLang="zh-CN" dirty="0" err="1" smtClean="0"/>
              <a:t>Arthristis</a:t>
            </a:r>
            <a:r>
              <a:rPr lang="zh-CN" altLang="en-US" dirty="0" smtClean="0"/>
              <a:t>包含在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包中，前置关联包是</a:t>
            </a:r>
            <a:r>
              <a:rPr lang="en-US" altLang="zh-CN" dirty="0" smtClean="0"/>
              <a:t>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9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交叉表（列联表）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以一个新的数据集</a:t>
            </a:r>
            <a:r>
              <a:rPr lang="en-US" altLang="zh-CN" dirty="0" smtClean="0"/>
              <a:t>Arthritis</a:t>
            </a:r>
            <a:r>
              <a:rPr lang="zh-CN" altLang="en-US" dirty="0" smtClean="0"/>
              <a:t>为例，对一个变量分组计算频数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当对两个变量同时做分组计算频数时，便形成二维交叉表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交叉表的边际概念</a:t>
            </a:r>
            <a:r>
              <a:rPr lang="en-US" altLang="zh-CN" dirty="0" smtClean="0"/>
              <a:t>margin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12" y="2205537"/>
            <a:ext cx="190500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60" y="4489039"/>
            <a:ext cx="4724400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60" y="3275850"/>
            <a:ext cx="3724275" cy="714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435" y="5250545"/>
            <a:ext cx="1752600" cy="1143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79305" y="2715662"/>
            <a:ext cx="3104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提示：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函数默认是为行列都创建边际和，但其实它是有参数控制创建边际和行为的，如：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(a,1)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创建添加格列边际和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5996735" y="3377382"/>
            <a:ext cx="2882570" cy="11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7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深入理解函数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为了继续后边的学习，我们需要先理解一个新的概念：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正常的函数如：</a:t>
            </a:r>
            <a:r>
              <a:rPr lang="en-US" altLang="zh-CN" dirty="0" smtClean="0"/>
              <a:t>	     </a:t>
            </a:r>
            <a:r>
              <a:rPr lang="zh-CN" altLang="en-US" dirty="0"/>
              <a:t> </a:t>
            </a:r>
            <a:r>
              <a:rPr lang="zh-CN" altLang="en-US" dirty="0" smtClean="0"/>
              <a:t>   都是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dirty="0" smtClean="0"/>
              <a:t>的形式。由于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是开源软件，所有函数都可以自己修改，并且可以自己创造新的函数。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中另一种常见的运算符号其实也是函数：</a:t>
            </a:r>
            <a:r>
              <a:rPr lang="en-US" altLang="zh-CN" dirty="0" smtClean="0"/>
              <a:t>+ - </a:t>
            </a:r>
            <a:r>
              <a:rPr lang="zh-CN" altLang="en-US" dirty="0" smtClean="0"/>
              <a:t>* </a:t>
            </a:r>
            <a:r>
              <a:rPr lang="en-US" altLang="zh-CN" dirty="0" smtClean="0"/>
              <a:t>^  </a:t>
            </a:r>
            <a:r>
              <a:rPr lang="zh-CN" altLang="en-US" dirty="0" smtClean="0"/>
              <a:t>甚至包括许多想不到的符号，如括号</a:t>
            </a:r>
            <a:r>
              <a:rPr lang="en-US" altLang="zh-CN" dirty="0" smtClean="0"/>
              <a:t>( </a:t>
            </a:r>
            <a:r>
              <a:rPr lang="zh-CN" altLang="en-US" dirty="0" smtClean="0"/>
              <a:t>，都是函数，只是这些函数形式并非我们通常理解的左侧函数名右侧参数的形式，而是函数名在数据中间，将两边数据作为其参数。</a:t>
            </a:r>
            <a:endParaRPr lang="en-US" altLang="zh-CN" dirty="0" smtClean="0"/>
          </a:p>
          <a:p>
            <a:r>
              <a:rPr lang="zh-CN" altLang="en-US" dirty="0" smtClean="0"/>
              <a:t>建立在此基础上，理解一个新的运算符函数：创建公式的符号  </a:t>
            </a:r>
            <a:r>
              <a:rPr lang="en-US" altLang="zh-CN" dirty="0" smtClean="0"/>
              <a:t>~</a:t>
            </a:r>
          </a:p>
          <a:p>
            <a:r>
              <a:rPr lang="zh-CN" altLang="en-US" dirty="0" smtClean="0"/>
              <a:t>该函数作用为创建公式，一般右侧为自变量、或称为依据变量，而左侧则为响应变量或被决定变量，在</a:t>
            </a:r>
            <a:r>
              <a:rPr lang="en-US" altLang="zh-CN" dirty="0" smtClean="0"/>
              <a:t>~</a:t>
            </a:r>
            <a:r>
              <a:rPr lang="zh-CN" altLang="en-US" dirty="0" smtClean="0"/>
              <a:t>的函数体系当中，左右侧都被视为创建公式的参数，左侧参数根据环境有时可以空缺，而右侧参数多数不可省。如：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14" y="2330867"/>
            <a:ext cx="1266825" cy="2952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69987" y="5184617"/>
            <a:ext cx="10227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fm&lt;-~x+y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~x + y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9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xtabs</a:t>
            </a:r>
            <a:r>
              <a:rPr lang="zh-CN" altLang="en-US" dirty="0" smtClean="0"/>
              <a:t>创建更为复杂的交叉表，其中分组方式需要用</a:t>
            </a:r>
            <a:r>
              <a:rPr lang="en-US" altLang="zh-CN" dirty="0" smtClean="0"/>
              <a:t>~</a:t>
            </a:r>
            <a:r>
              <a:rPr lang="zh-CN" altLang="en-US" dirty="0" smtClean="0"/>
              <a:t>创建分组公式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08" y="2273327"/>
            <a:ext cx="3933825" cy="321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40" y="3870418"/>
            <a:ext cx="352425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0478" y="3090980"/>
            <a:ext cx="417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此处为了显示的更为紧凑，用</a:t>
            </a:r>
            <a:r>
              <a:rPr lang="en-US" altLang="zh-CN" sz="1400" dirty="0" err="1" smtClean="0"/>
              <a:t>ftable</a:t>
            </a:r>
            <a:r>
              <a:rPr lang="zh-CN" altLang="en-US" sz="1400" dirty="0" smtClean="0"/>
              <a:t>将分组后的表扁平化处理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737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在创建交叉表是做取子集操作，以方便我们抽取更为详细的数据做对比分析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需要注意的是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是参数而非内部函数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3" y="2381557"/>
            <a:ext cx="5305425" cy="76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1" y="5073805"/>
            <a:ext cx="509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补充学习，</a:t>
            </a:r>
            <a:r>
              <a:rPr lang="en-US" altLang="zh-CN" dirty="0" err="1" smtClean="0"/>
              <a:t>gmodels</a:t>
            </a:r>
            <a:r>
              <a:rPr lang="zh-CN" altLang="en-US" dirty="0" smtClean="0"/>
              <a:t>包中的</a:t>
            </a:r>
            <a:r>
              <a:rPr lang="en-US" altLang="zh-CN" dirty="0" err="1" smtClean="0"/>
              <a:t>CrossTable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是可以模仿</a:t>
            </a:r>
            <a:r>
              <a:rPr lang="en-US" altLang="zh-CN" dirty="0" smtClean="0"/>
              <a:t>SPSS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SAS</a:t>
            </a:r>
            <a:r>
              <a:rPr lang="zh-CN" altLang="en-US" dirty="0" smtClean="0"/>
              <a:t>软件中交叉表的函数，课外可以自行下载该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学习使用。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1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package:dplyr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更为复杂的数据分析需要用到一些加载包，常用的如：</a:t>
            </a:r>
            <a:r>
              <a:rPr lang="en-US" altLang="zh-CN" dirty="0" smtClean="0"/>
              <a:t>dplyr,reshape,reshape2,Hmisc,pastecs,psych,doBy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dplyr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语言中最常用的工具包之一，其基本思路是以数据集为操作单位进行预处理，包括：</a:t>
            </a:r>
            <a:endParaRPr lang="en-US" altLang="zh-CN" dirty="0" smtClean="0"/>
          </a:p>
          <a:p>
            <a:r>
              <a:rPr lang="zh-CN" altLang="en-US" dirty="0" smtClean="0"/>
              <a:t>筛选</a:t>
            </a:r>
            <a:endParaRPr lang="en-US" altLang="zh-CN" dirty="0" smtClean="0"/>
          </a:p>
          <a:p>
            <a:r>
              <a:rPr lang="zh-CN" altLang="en-US" dirty="0" smtClean="0"/>
              <a:t>融合</a:t>
            </a:r>
            <a:endParaRPr lang="en-US" altLang="zh-CN" dirty="0" smtClean="0"/>
          </a:p>
          <a:p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分组下的统计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以下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中的函数都是以数据集为操作单位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6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en-US" altLang="zh-CN" dirty="0" smtClean="0"/>
              <a:t>:: </a:t>
            </a:r>
            <a:r>
              <a:rPr lang="zh-CN" altLang="en-US" dirty="0" smtClean="0"/>
              <a:t>纵向横向操作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17914"/>
            <a:ext cx="10058400" cy="407681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有些函数与基础包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stats</a:t>
            </a:r>
            <a:r>
              <a:rPr lang="zh-CN" altLang="en-US" dirty="0" smtClean="0"/>
              <a:t>中的函数重名，在使用这类函数时需要额外指出函数来自哪个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。如</a:t>
            </a:r>
            <a:r>
              <a:rPr lang="en-US" altLang="zh-CN" dirty="0" err="1" smtClean="0"/>
              <a:t>flter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函数在 使用时需要写明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等效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需要用到双冒号</a:t>
            </a:r>
            <a:r>
              <a:rPr lang="en-US" altLang="zh-CN" dirty="0" smtClean="0"/>
              <a:t>::</a:t>
            </a:r>
            <a:r>
              <a:rPr lang="zh-CN" altLang="en-US" dirty="0" smtClean="0"/>
              <a:t>指明包的出处，不重名函数的则可用也可省</a:t>
            </a:r>
            <a:endParaRPr lang="en-US" altLang="zh-CN" dirty="0" smtClean="0"/>
          </a:p>
          <a:p>
            <a:r>
              <a:rPr lang="zh-CN" altLang="en-US" dirty="0" smtClean="0"/>
              <a:t>数据集排序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中的对象排序，排序的变量依次为</a:t>
            </a:r>
            <a:r>
              <a:rPr lang="en-US" altLang="zh-CN" dirty="0" err="1" smtClean="0"/>
              <a:t>mpg,cyl,disp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变量名上加上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则倒序排列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该函数类似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的效果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3763990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arrange(mtcars,mpg,cyl,disp)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4083" y="2541801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dplyr::filter(mtcars,mpg&gt;20)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4083" y="4644695"/>
            <a:ext cx="334707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arrange(mtcars,desc(mpg),cyl,disp)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用到的案例数据集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cars #</a:t>
            </a:r>
            <a:r>
              <a:rPr lang="zh-CN" altLang="en-US" dirty="0" smtClean="0"/>
              <a:t>车速和刹车距离</a:t>
            </a:r>
            <a:endParaRPr lang="en-US" altLang="zh-CN" dirty="0" smtClean="0"/>
          </a:p>
          <a:p>
            <a:r>
              <a:rPr lang="en-US" altLang="zh-CN" dirty="0" err="1" smtClean="0"/>
              <a:t>mtcars</a:t>
            </a:r>
            <a:r>
              <a:rPr lang="en-US" altLang="zh-CN" dirty="0" smtClean="0"/>
              <a:t>  #1974</a:t>
            </a:r>
            <a:r>
              <a:rPr lang="zh-CN" altLang="en-US" dirty="0" smtClean="0"/>
              <a:t>年美国某杂志收集的机动车油耗以及其他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个方面的表现情况，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个对象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iris  #R</a:t>
            </a:r>
            <a:r>
              <a:rPr lang="zh-CN" altLang="en-US" dirty="0" smtClean="0"/>
              <a:t>语言基础包中的案例数据，一种名为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的花朵测量数据，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en-US" altLang="zh-CN" dirty="0" smtClean="0"/>
          </a:p>
          <a:p>
            <a:r>
              <a:rPr lang="en-US" altLang="zh-CN" dirty="0" smtClean="0"/>
              <a:t>Arthritis #</a:t>
            </a:r>
            <a:r>
              <a:rPr lang="zh-CN" altLang="en-US" dirty="0"/>
              <a:t>一项双盲临床试验研究类风湿性关节炎的新</a:t>
            </a:r>
            <a:r>
              <a:rPr lang="zh-CN" altLang="en-US" dirty="0" smtClean="0"/>
              <a:t>疗法效果数据，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包中的案例数据</a:t>
            </a:r>
            <a:r>
              <a:rPr lang="en-US" altLang="zh-CN" dirty="0" smtClean="0"/>
              <a:t>84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697924"/>
            <a:ext cx="650819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names(mtcars)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"mpg" "cyl" "disp" "hp" "drat" "wt" "qsec" "vs" "am" "gear" "carb"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选择列（变量</a:t>
            </a:r>
            <a:r>
              <a:rPr lang="en-US" altLang="zh-CN" dirty="0" smtClean="0"/>
              <a:t>or</a:t>
            </a:r>
            <a:r>
              <a:rPr lang="zh-CN" altLang="en-US" dirty="0" smtClean="0"/>
              <a:t>属性）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在数据集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中选择</a:t>
            </a:r>
            <a:r>
              <a:rPr lang="en-US" altLang="zh-CN" dirty="0" err="1" smtClean="0"/>
              <a:t>mpg,disp,wt</a:t>
            </a:r>
            <a:r>
              <a:rPr lang="zh-CN" altLang="en-US" dirty="0" smtClean="0"/>
              <a:t>三列数据出来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属性名可以直接当数字用，连续取出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之间的所有列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与矩阵调用同样原理，既然可以选择性取出，就同样可以选择性去掉</a:t>
            </a:r>
            <a:endParaRPr lang="en-US" altLang="zh-CN" dirty="0" smtClean="0"/>
          </a:p>
          <a:p>
            <a:r>
              <a:rPr lang="zh-CN" altLang="en-US" dirty="0" smtClean="0"/>
              <a:t>属性运算与融合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	#</a:t>
            </a:r>
            <a:r>
              <a:rPr lang="zh-CN" altLang="en-US" dirty="0" smtClean="0"/>
              <a:t>可以想像成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中两个列的加减乘除生成一个新列，注意在函数（）中不要使用赋值符号</a:t>
            </a:r>
            <a:r>
              <a:rPr lang="en-US" altLang="zh-CN" dirty="0" smtClean="0"/>
              <a:t>&lt;-</a:t>
            </a:r>
            <a:r>
              <a:rPr lang="zh-CN" altLang="en-US" dirty="0" smtClean="0"/>
              <a:t>，而一律使用等号。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基础包中存在等效函数</a:t>
            </a:r>
            <a:r>
              <a:rPr lang="en-US" altLang="zh-CN" dirty="0" smtClean="0"/>
              <a:t>transform()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428669"/>
            <a:ext cx="260327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select(mtcars,mpg,disp,wt)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4083" y="2869553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select(mtcars,mpg:wt)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4083" y="4190165"/>
            <a:ext cx="399788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mutate(mtcars,new1=disp/mpg,new2=drat+wt)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23" y="1871372"/>
            <a:ext cx="7663315" cy="4023360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包拥有强大的数据分组操作能力，仍然以数据集为操作对象，通过在数据集上加入分组标识为后续操作提供分组依据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首先用</a:t>
            </a:r>
            <a:r>
              <a:rPr lang="en-US" altLang="zh-CN" sz="1800" dirty="0" err="1" smtClean="0"/>
              <a:t>group_by</a:t>
            </a:r>
            <a:r>
              <a:rPr lang="zh-CN" altLang="en-US" sz="1800" dirty="0" smtClean="0"/>
              <a:t>函数创建一个依据</a:t>
            </a:r>
            <a:r>
              <a:rPr lang="en-US" altLang="zh-CN" sz="1800" dirty="0" smtClean="0"/>
              <a:t>Improved</a:t>
            </a:r>
            <a:r>
              <a:rPr lang="zh-CN" altLang="en-US" sz="1800" dirty="0" smtClean="0"/>
              <a:t>变量值分开的带分组变量，存入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中；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然后利用</a:t>
            </a:r>
            <a:r>
              <a:rPr lang="en-US" altLang="zh-CN" sz="1800" dirty="0" err="1" smtClean="0"/>
              <a:t>summarise</a:t>
            </a:r>
            <a:r>
              <a:rPr lang="zh-CN" altLang="en-US" sz="1800" dirty="0" smtClean="0"/>
              <a:t>函数在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基础上设定如何操作分组数据，上例中按组给出两个变量</a:t>
            </a:r>
            <a:r>
              <a:rPr lang="en-US" altLang="zh-CN" sz="1800" dirty="0" smtClean="0"/>
              <a:t>count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n()</a:t>
            </a:r>
            <a:r>
              <a:rPr lang="zh-CN" altLang="en-US" sz="1800" dirty="0" smtClean="0"/>
              <a:t>是一个存在于</a:t>
            </a:r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包函数中的功能函数，意思是组内对象个数，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则存放一个由我们指定操作的函数生成的新的分析数据，此处是用均值函数计算各组的平均年龄。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6" y="2589524"/>
            <a:ext cx="3429000" cy="11620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4846" y="5661198"/>
            <a:ext cx="44633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barplot(test$count,names.arg = test$Improved)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38" y="3593120"/>
            <a:ext cx="3843018" cy="272117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441795" y="5754029"/>
            <a:ext cx="256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中的实用函数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n() #</a:t>
            </a:r>
            <a:r>
              <a:rPr lang="zh-CN" altLang="en-US" dirty="0" smtClean="0"/>
              <a:t>仅用于</a:t>
            </a:r>
            <a:r>
              <a:rPr lang="en-US" altLang="zh-CN" dirty="0" err="1" smtClean="0"/>
              <a:t>summarise</a:t>
            </a:r>
            <a:r>
              <a:rPr lang="en-US" altLang="zh-CN" dirty="0" smtClean="0"/>
              <a:t>() mutate() filter() </a:t>
            </a:r>
            <a:r>
              <a:rPr lang="zh-CN" altLang="en-US" dirty="0" smtClean="0"/>
              <a:t>三个函数的参数当中，取对象个数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desc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主要用于</a:t>
            </a:r>
            <a:r>
              <a:rPr lang="en-US" altLang="zh-CN" dirty="0" smtClean="0"/>
              <a:t>arrange() </a:t>
            </a:r>
            <a:r>
              <a:rPr lang="zh-CN" altLang="en-US" dirty="0" smtClean="0"/>
              <a:t>令排序对象逆向排序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na_if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#x</a:t>
            </a:r>
            <a:r>
              <a:rPr lang="zh-CN" altLang="en-US" dirty="0" smtClean="0"/>
              <a:t>中哪个数与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相等就将哪个数变成空缺值</a:t>
            </a:r>
            <a:r>
              <a:rPr lang="en-US" altLang="zh-CN" dirty="0" smtClean="0"/>
              <a:t>NA</a:t>
            </a:r>
          </a:p>
          <a:p>
            <a:pPr marL="0" indent="0">
              <a:buNone/>
            </a:pPr>
            <a:r>
              <a:rPr lang="en-US" altLang="zh-CN" dirty="0" smtClean="0"/>
              <a:t>coalesce(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NA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y</a:t>
            </a:r>
          </a:p>
          <a:p>
            <a:pPr marL="0" indent="0">
              <a:buNone/>
            </a:pPr>
            <a:r>
              <a:rPr lang="en-US" altLang="zh-CN" dirty="0" smtClean="0"/>
              <a:t>distinct(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对于数据集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，去掉重复的对象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0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数据集的通道符号</a:t>
            </a:r>
            <a:r>
              <a:rPr lang="en-US" altLang="zh-CN" dirty="0" smtClean="0"/>
              <a:t>%&gt;%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数据集操作的函数中，第一个参数都是数据集，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通道符号可以使得后续代码中省去第一个参数，简化代码复杂程度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以上代码中第一行制定了要对数据集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将该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传递到了后续函数第一个参数中，因此我们不必再重复写入</a:t>
            </a:r>
            <a:r>
              <a:rPr lang="en-US" altLang="zh-CN" dirty="0" smtClean="0"/>
              <a:t>iris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4514" y="2700440"/>
            <a:ext cx="27892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Arthritis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group_by(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Treatment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summarise(avg=mean(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arrange(avg)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矩阵行列操作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</a:t>
            </a:r>
            <a:r>
              <a:rPr lang="zh-CN" altLang="en-US" dirty="0" smtClean="0"/>
              <a:t>求均值 </a:t>
            </a:r>
            <a:r>
              <a:rPr lang="en-US" altLang="zh-CN" dirty="0" err="1" smtClean="0"/>
              <a:t>colMeans</a:t>
            </a:r>
            <a:endParaRPr lang="en-US" altLang="zh-CN" dirty="0" smtClean="0"/>
          </a:p>
          <a:p>
            <a:r>
              <a:rPr lang="zh-CN" altLang="en-US" dirty="0" smtClean="0"/>
              <a:t>行</a:t>
            </a:r>
            <a:r>
              <a:rPr lang="zh-CN" altLang="en-US" dirty="0" smtClean="0"/>
              <a:t>求均值</a:t>
            </a:r>
            <a:r>
              <a:rPr lang="en-US" altLang="zh-CN" dirty="0" err="1" smtClean="0"/>
              <a:t>rowMeans</a:t>
            </a:r>
            <a:endParaRPr lang="en-US" altLang="zh-CN" dirty="0" smtClean="0"/>
          </a:p>
          <a:p>
            <a:r>
              <a:rPr lang="zh-CN" altLang="en-US" dirty="0" smtClean="0"/>
              <a:t>同样适用于数据集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5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 </a:t>
            </a:r>
            <a:r>
              <a:rPr lang="en-US" altLang="zh-CN" sz="3600" dirty="0" smtClean="0"/>
              <a:t>data cleaning-</a:t>
            </a:r>
            <a:r>
              <a:rPr lang="zh-CN" altLang="en-US" sz="3600" dirty="0" smtClean="0"/>
              <a:t>常用方法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打开参数</a:t>
            </a:r>
            <a:r>
              <a:rPr lang="en-US" altLang="zh-CN" dirty="0" smtClean="0"/>
              <a:t>na.rm</a:t>
            </a:r>
            <a:r>
              <a:rPr lang="zh-CN" altLang="en-US" dirty="0" smtClean="0"/>
              <a:t>功能在运算在排除缺失值影响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删除含有缺失值的对象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监测缺失值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381981"/>
            <a:ext cx="195245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an&lt;-c(1,2,NA)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sum(an,na.rm=TRUE)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4707995"/>
            <a:ext cx="195245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is.na(an)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FALSE FALSE TRUE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sum(is.na(an))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80" y="3672748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mynewdata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&lt;-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na.omit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(leadership) </a:t>
            </a:r>
          </a:p>
        </p:txBody>
      </p:sp>
    </p:spTree>
    <p:extLst>
      <p:ext uri="{BB962C8B-B14F-4D97-AF65-F5344CB8AC3E}">
        <p14:creationId xmlns:p14="http://schemas.microsoft.com/office/powerpoint/2010/main" val="18188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标准化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标准化主要使用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函数进行处理，标准化后的数据均值为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，标准差为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若改变标准差和均值，可以在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基础上加上系数，如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38" y="2331856"/>
            <a:ext cx="2028825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38" y="4531700"/>
            <a:ext cx="2266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描述性统计量计算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集中性统计量：算术均值 </a:t>
            </a:r>
            <a:r>
              <a:rPr lang="en-US" altLang="zh-CN" dirty="0" smtClean="0"/>
              <a:t>mean   </a:t>
            </a:r>
            <a:r>
              <a:rPr lang="zh-CN" altLang="en-US" dirty="0" smtClean="0"/>
              <a:t>几何均值 </a:t>
            </a:r>
            <a:r>
              <a:rPr lang="en-US" altLang="zh-CN" dirty="0" smtClean="0"/>
              <a:t>psych::</a:t>
            </a:r>
            <a:r>
              <a:rPr lang="en-US" altLang="zh-CN" dirty="0" err="1" smtClean="0"/>
              <a:t>geometric.mean</a:t>
            </a:r>
            <a:endParaRPr lang="en-US" altLang="zh-CN" dirty="0" smtClean="0"/>
          </a:p>
          <a:p>
            <a:r>
              <a:rPr lang="zh-CN" altLang="en-US" dirty="0" smtClean="0"/>
              <a:t>差异性统计量：极差</a:t>
            </a:r>
            <a:r>
              <a:rPr lang="en-US" altLang="zh-CN" dirty="0" smtClean="0"/>
              <a:t>range </a:t>
            </a:r>
            <a:r>
              <a:rPr lang="zh-CN" altLang="en-US" dirty="0" smtClean="0"/>
              <a:t>方差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标准差 </a:t>
            </a:r>
            <a:r>
              <a:rPr lang="en-US" altLang="zh-CN" dirty="0" err="1" smtClean="0"/>
              <a:t>sd</a:t>
            </a:r>
            <a:endParaRPr lang="en-US" altLang="zh-CN" dirty="0"/>
          </a:p>
          <a:p>
            <a:r>
              <a:rPr lang="zh-CN" altLang="en-US" dirty="0" smtClean="0"/>
              <a:t>分位数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quantile</a:t>
            </a:r>
          </a:p>
          <a:p>
            <a:pPr lvl="1"/>
            <a:r>
              <a:rPr lang="en-US" altLang="zh-CN" dirty="0" err="1" smtClean="0"/>
              <a:t>fivenum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66561" y="5504619"/>
            <a:ext cx="497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基本的统计量计算是数据分析的基础，在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语言中也非常简单。更多统计量计算参见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附录</a:t>
            </a: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36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其他方法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删除重复（一行数据全部一样的数据）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&lt;-unique(x)</a:t>
            </a:r>
          </a:p>
          <a:p>
            <a:r>
              <a:rPr lang="zh-CN" altLang="en-US" dirty="0" smtClean="0"/>
              <a:t>删除缺失数据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na.omit</a:t>
            </a:r>
            <a:r>
              <a:rPr lang="en-US" altLang="zh-CN" dirty="0" smtClean="0"/>
              <a:t>(x)</a:t>
            </a:r>
          </a:p>
          <a:p>
            <a:r>
              <a:rPr lang="zh-CN" altLang="en-US" dirty="0" smtClean="0"/>
              <a:t>清理无用空格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&lt;-trim(x)   </a:t>
            </a:r>
            <a:r>
              <a:rPr lang="zh-CN" altLang="en-US" dirty="0" smtClean="0"/>
              <a:t>需事先载入包</a:t>
            </a:r>
            <a:r>
              <a:rPr lang="en-US" altLang="zh-CN" dirty="0" smtClean="0"/>
              <a:t>raster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对象索引操作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中抽样的原理：抽对象的位置序号等效于抽取对象</a:t>
            </a:r>
            <a:endParaRPr lang="en-US" altLang="zh-CN" dirty="0" smtClean="0"/>
          </a:p>
          <a:p>
            <a:r>
              <a:rPr lang="zh-CN" altLang="en-US" dirty="0" smtClean="0"/>
              <a:t>索引中的序号操作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7912" y="2841315"/>
            <a:ext cx="15805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indices&lt;-1:5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16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71163" y="2703163"/>
            <a:ext cx="213840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indices2&lt;-rep(1:3,2)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cars[indices2,]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5615" y="2748981"/>
            <a:ext cx="2138406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indice3&lt;-seq(1,10,2)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3 5 7 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cars[indice3,]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325016" y="3204594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936887" y="3200053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54083" y="4694563"/>
            <a:ext cx="7899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能够返回位置的函数并不多但却非常实用，已经学过的有</a:t>
            </a:r>
            <a:r>
              <a:rPr lang="en-US" altLang="zh-CN" dirty="0" smtClean="0"/>
              <a:t>order()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which()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随机抽样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随机抽样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放回抽样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*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包中有类似功能的函数语句，复杂</a:t>
            </a:r>
            <a:r>
              <a:rPr lang="zh-CN" altLang="en-US" dirty="0"/>
              <a:t>抽样可以在</a:t>
            </a:r>
            <a:r>
              <a:rPr lang="en-US" altLang="zh-CN" dirty="0"/>
              <a:t>R</a:t>
            </a:r>
            <a:r>
              <a:rPr lang="zh-CN" altLang="en-US" dirty="0"/>
              <a:t>中调用</a:t>
            </a:r>
            <a:r>
              <a:rPr lang="en-US" altLang="zh-CN" dirty="0"/>
              <a:t>sampling </a:t>
            </a:r>
            <a:r>
              <a:rPr lang="zh-CN" altLang="en-US" dirty="0"/>
              <a:t>或</a:t>
            </a:r>
            <a:r>
              <a:rPr lang="en-US" altLang="zh-CN" dirty="0"/>
              <a:t>survey</a:t>
            </a:r>
            <a:r>
              <a:rPr lang="zh-CN" altLang="en-US" dirty="0"/>
              <a:t>包查看方法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6113" y="2033693"/>
            <a:ext cx="319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返回的结果是对象位置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1945" y="2310692"/>
            <a:ext cx="260327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s&lt;-sample(1:nrow(iris),10)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spl&lt;-iris[s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,]</a:t>
            </a:r>
            <a:endParaRPr lang="zh-CN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01945" y="3144982"/>
            <a:ext cx="409086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&lt;-sample(1:nrow(spl),12,replace = 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spl2&lt;-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spl[s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1381</TotalTime>
  <Words>1736</Words>
  <Application>Microsoft Office PowerPoint</Application>
  <PresentationFormat>宽屏</PresentationFormat>
  <Paragraphs>237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华文楷体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数据分析技术  探索分析实验</vt:lpstr>
      <vt:lpstr>用到的案例数据集</vt:lpstr>
      <vt:lpstr>矩阵行列操作</vt:lpstr>
      <vt:lpstr>数据清洗 data cleaning-常用方法</vt:lpstr>
      <vt:lpstr>标准化</vt:lpstr>
      <vt:lpstr>描述性统计量计算</vt:lpstr>
      <vt:lpstr>数据清洗-其他方法</vt:lpstr>
      <vt:lpstr>对象索引操作</vt:lpstr>
      <vt:lpstr>随机抽样</vt:lpstr>
      <vt:lpstr>数据分组</vt:lpstr>
      <vt:lpstr>数据分组</vt:lpstr>
      <vt:lpstr>频数分析</vt:lpstr>
      <vt:lpstr>交叉表（列联表）</vt:lpstr>
      <vt:lpstr>深入理解函数</vt:lpstr>
      <vt:lpstr>交叉表</vt:lpstr>
      <vt:lpstr>交叉表</vt:lpstr>
      <vt:lpstr>PowerPoint 演示文稿</vt:lpstr>
      <vt:lpstr>package:dplyr</vt:lpstr>
      <vt:lpstr>dplyr:: 纵向横向操作</vt:lpstr>
      <vt:lpstr>列操作</vt:lpstr>
      <vt:lpstr>分组操作</vt:lpstr>
      <vt:lpstr>dplyr中的实用函数</vt:lpstr>
      <vt:lpstr>数据集的通道符号%&gt;%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90</cp:revision>
  <dcterms:created xsi:type="dcterms:W3CDTF">2017-08-23T10:41:21Z</dcterms:created>
  <dcterms:modified xsi:type="dcterms:W3CDTF">2017-10-12T15:28:29Z</dcterms:modified>
</cp:coreProperties>
</file>