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95" r:id="rId4"/>
    <p:sldId id="296" r:id="rId5"/>
    <p:sldId id="297" r:id="rId6"/>
    <p:sldId id="281" r:id="rId7"/>
    <p:sldId id="288" r:id="rId8"/>
    <p:sldId id="285" r:id="rId9"/>
    <p:sldId id="286" r:id="rId10"/>
    <p:sldId id="298" r:id="rId11"/>
    <p:sldId id="282" r:id="rId12"/>
    <p:sldId id="283" r:id="rId13"/>
    <p:sldId id="293" r:id="rId14"/>
    <p:sldId id="291" r:id="rId15"/>
    <p:sldId id="299" r:id="rId16"/>
    <p:sldId id="300" r:id="rId17"/>
    <p:sldId id="290" r:id="rId18"/>
    <p:sldId id="292" r:id="rId19"/>
    <p:sldId id="278" r:id="rId20"/>
    <p:sldId id="279" r:id="rId21"/>
    <p:sldId id="29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76" autoAdjust="0"/>
  </p:normalViewPr>
  <p:slideViewPr>
    <p:cSldViewPr snapToGrid="0">
      <p:cViewPr varScale="1">
        <p:scale>
          <a:sx n="58" d="100"/>
          <a:sy n="58" d="100"/>
        </p:scale>
        <p:origin x="2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ctr"/>
          <a:r>
            <a:rPr lang="en-US" altLang="zh-CN" dirty="0" smtClean="0"/>
            <a:t>1</a:t>
          </a:r>
          <a:r>
            <a:rPr lang="zh-CN" altLang="en-US" dirty="0" smtClean="0"/>
            <a:t>数据分布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AB61AB6-3EAF-4873-8C99-F09982F22F3D}">
      <dgm:prSet/>
      <dgm:spPr/>
      <dgm:t>
        <a:bodyPr/>
        <a:lstStyle/>
        <a:p>
          <a:pPr algn="ctr"/>
          <a:r>
            <a:rPr lang="en-US" altLang="zh-CN" dirty="0" smtClean="0"/>
            <a:t>2</a:t>
          </a:r>
          <a:r>
            <a:rPr lang="zh-CN" altLang="en-US" dirty="0" smtClean="0"/>
            <a:t>方差分析</a:t>
          </a:r>
          <a:endParaRPr lang="zh-CN" altLang="en-US" dirty="0"/>
        </a:p>
      </dgm:t>
    </dgm:pt>
    <dgm:pt modelId="{75585A5C-31D4-4B0B-958D-F80EE398AB26}" type="par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C7E50184-F87F-4112-8414-FDBE48FED6DB}" type="sib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D72FC0BB-2C35-4CE2-9378-88A26EEBCD48}" type="pres">
      <dgm:prSet presAssocID="{0AB61AB6-3EAF-4873-8C99-F09982F22F3D}" presName="composite" presStyleCnt="0"/>
      <dgm:spPr/>
    </dgm:pt>
    <dgm:pt modelId="{79545090-EF85-4690-8898-7FC2C4DDC172}" type="pres">
      <dgm:prSet presAssocID="{0AB61AB6-3EAF-4873-8C99-F09982F22F3D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D9C34340-C2C5-4C4C-AF44-4BD0BC01F96E}" type="pres">
      <dgm:prSet presAssocID="{0AB61AB6-3EAF-4873-8C99-F09982F22F3D}" presName="txShp" presStyleLbl="node1" presStyleIdx="1" presStyleCnt="2" custLinFactNeighborX="-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5BE53524-99DD-41A5-B7B7-2D9FC5EE8756}" srcId="{A05DD332-9705-499E-8CBD-60C2FBA1C897}" destId="{0AB61AB6-3EAF-4873-8C99-F09982F22F3D}" srcOrd="1" destOrd="0" parTransId="{75585A5C-31D4-4B0B-958D-F80EE398AB26}" sibTransId="{C7E50184-F87F-4112-8414-FDBE48FED6DB}"/>
    <dgm:cxn modelId="{E9F7DDA8-8779-4741-B878-7865E914B65C}" type="presOf" srcId="{0AB61AB6-3EAF-4873-8C99-F09982F22F3D}" destId="{D9C34340-C2C5-4C4C-AF44-4BD0BC01F96E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19E77513-4191-46C8-B824-AB94A37C97AE}" type="presParOf" srcId="{734EE9E9-6538-4218-AD8B-238CBF9A0C7B}" destId="{D72FC0BB-2C35-4CE2-9378-88A26EEBCD48}" srcOrd="2" destOrd="0" presId="urn:microsoft.com/office/officeart/2005/8/layout/vList3"/>
    <dgm:cxn modelId="{08A13622-40A9-4AAC-A37F-6129FAAD924E}" type="presParOf" srcId="{D72FC0BB-2C35-4CE2-9378-88A26EEBCD48}" destId="{79545090-EF85-4690-8898-7FC2C4DDC172}" srcOrd="0" destOrd="0" presId="urn:microsoft.com/office/officeart/2005/8/layout/vList3"/>
    <dgm:cxn modelId="{13A803DF-AE74-44D2-872D-292A590F6940}" type="presParOf" srcId="{D72FC0BB-2C35-4CE2-9378-88A26EEBCD48}" destId="{D9C34340-C2C5-4C4C-AF44-4BD0BC01F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570525" y="242"/>
          <a:ext cx="5360785" cy="88101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501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</a:t>
          </a:r>
          <a:r>
            <a:rPr lang="zh-CN" altLang="en-US" sz="3900" kern="1200" dirty="0" smtClean="0"/>
            <a:t>数据分布</a:t>
          </a:r>
          <a:endParaRPr lang="zh-CN" altLang="en-US" sz="3900" kern="1200" dirty="0"/>
        </a:p>
      </dsp:txBody>
      <dsp:txXfrm rot="10800000">
        <a:off x="1790777" y="242"/>
        <a:ext cx="5140533" cy="881010"/>
      </dsp:txXfrm>
    </dsp:sp>
    <dsp:sp modelId="{4E981869-9ACC-4E02-B05A-EBD80BC18352}">
      <dsp:nvSpPr>
        <dsp:cNvPr id="0" name=""/>
        <dsp:cNvSpPr/>
      </dsp:nvSpPr>
      <dsp:spPr>
        <a:xfrm>
          <a:off x="1130020" y="242"/>
          <a:ext cx="881010" cy="8810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4340-C2C5-4C4C-AF44-4BD0BC01F96E}">
      <dsp:nvSpPr>
        <dsp:cNvPr id="0" name=""/>
        <dsp:cNvSpPr/>
      </dsp:nvSpPr>
      <dsp:spPr>
        <a:xfrm rot="10800000">
          <a:off x="1547742" y="1101505"/>
          <a:ext cx="5360785" cy="88101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501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2</a:t>
          </a:r>
          <a:r>
            <a:rPr lang="zh-CN" altLang="en-US" sz="3900" kern="1200" dirty="0" smtClean="0"/>
            <a:t>方差分析</a:t>
          </a:r>
          <a:endParaRPr lang="zh-CN" altLang="en-US" sz="3900" kern="1200" dirty="0"/>
        </a:p>
      </dsp:txBody>
      <dsp:txXfrm rot="10800000">
        <a:off x="1767994" y="1101505"/>
        <a:ext cx="5140533" cy="881010"/>
      </dsp:txXfrm>
    </dsp:sp>
    <dsp:sp modelId="{79545090-EF85-4690-8898-7FC2C4DDC172}">
      <dsp:nvSpPr>
        <dsp:cNvPr id="0" name=""/>
        <dsp:cNvSpPr/>
      </dsp:nvSpPr>
      <dsp:spPr>
        <a:xfrm>
          <a:off x="1130020" y="1101505"/>
          <a:ext cx="881010" cy="88101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2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299F6-D16D-46B0-AC4B-FA8D9444DBAF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BA1A6-BC32-4EAF-951C-8AB880694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1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100%</a:t>
            </a:r>
            <a:r>
              <a:rPr lang="zh-CN" altLang="en-US" dirty="0" smtClean="0"/>
              <a:t>的正确结论是不存在的，我们只能尽可能高的估计出不会犯错误的可能性，当然也存在数据没有全面捕捉到事物的特征，也就是存在的犯错误的几率。但是这种几率也是可以控制，可以给决策时提供依据，决策者应当以多大的信心去接受这个分析结论，行动中应当以多大的信心制定新的应对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BA1A6-BC32-4EAF-951C-8AB880694E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4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4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4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9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6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5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D0FAF9-BC0E-4D6B-B89B-F37C16987706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F5136-5A7F-43B1-B7A9-C707FD23F5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3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</a:t>
            </a:r>
            <a:r>
              <a:rPr lang="zh-CN" altLang="en-US" dirty="0" smtClean="0"/>
              <a:t>参数分析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68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考虑一个问题：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如何知道现实中收集到的数据接近正态分布，或者距离正态分布差异有多大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再或者，能否判断该数据与其他分布相近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5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Q-Q</a:t>
            </a:r>
            <a:r>
              <a:rPr lang="zh-CN" altLang="en-US" sz="4000" dirty="0" smtClean="0"/>
              <a:t>图检验正态性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0822"/>
          </a:xfrm>
        </p:spPr>
        <p:txBody>
          <a:bodyPr/>
          <a:lstStyle/>
          <a:p>
            <a:r>
              <a:rPr lang="zh-CN" altLang="en-US" dirty="0" smtClean="0"/>
              <a:t>设变量为</a:t>
            </a:r>
            <a:r>
              <a:rPr lang="en-US" altLang="zh-CN" dirty="0" smtClean="0"/>
              <a:t>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进行排序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形成坐标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24133"/>
              </p:ext>
            </p:extLst>
          </p:nvPr>
        </p:nvGraphicFramePr>
        <p:xfrm>
          <a:off x="3160179" y="2296918"/>
          <a:ext cx="2609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3" imgW="1942920" imgH="482400" progId="Equation.DSMT4">
                  <p:embed/>
                </p:oleObj>
              </mc:Choice>
              <mc:Fallback>
                <p:oleObj name="Equation" r:id="rId3" imgW="194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0179" y="2296918"/>
                        <a:ext cx="26098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4503"/>
              </p:ext>
            </p:extLst>
          </p:nvPr>
        </p:nvGraphicFramePr>
        <p:xfrm>
          <a:off x="1497013" y="2427288"/>
          <a:ext cx="12573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013" y="2427288"/>
                        <a:ext cx="1257300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84947"/>
              </p:ext>
            </p:extLst>
          </p:nvPr>
        </p:nvGraphicFramePr>
        <p:xfrm>
          <a:off x="3222626" y="3636433"/>
          <a:ext cx="19065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7" imgW="1282680" imgH="241200" progId="Equation.DSMT4">
                  <p:embed/>
                </p:oleObj>
              </mc:Choice>
              <mc:Fallback>
                <p:oleObj name="Equation" r:id="rId7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2626" y="3636433"/>
                        <a:ext cx="1906587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657666"/>
              </p:ext>
            </p:extLst>
          </p:nvPr>
        </p:nvGraphicFramePr>
        <p:xfrm>
          <a:off x="3222626" y="4498225"/>
          <a:ext cx="1744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9" imgW="1307880" imgH="431640" progId="Equation.DSMT4">
                  <p:embed/>
                </p:oleObj>
              </mc:Choice>
              <mc:Fallback>
                <p:oleObj name="Equation" r:id="rId9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2626" y="4498225"/>
                        <a:ext cx="1744663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2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166096" cy="4023360"/>
          </a:xfrm>
        </p:spPr>
        <p:txBody>
          <a:bodyPr/>
          <a:lstStyle/>
          <a:p>
            <a:r>
              <a:rPr lang="zh-CN" altLang="en-US" dirty="0"/>
              <a:t>图中点越接近直线型，越趋近于正态分布的特征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86603"/>
            <a:ext cx="6753225" cy="49911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4988"/>
              </p:ext>
            </p:extLst>
          </p:nvPr>
        </p:nvGraphicFramePr>
        <p:xfrm>
          <a:off x="6126480" y="498477"/>
          <a:ext cx="1529876" cy="38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711000" imgH="177480" progId="Equation.DSMT4">
                  <p:embed/>
                </p:oleObj>
              </mc:Choice>
              <mc:Fallback>
                <p:oleObj name="Equation" r:id="rId4" imgW="711000" imgH="1774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80" y="498477"/>
                        <a:ext cx="1529876" cy="382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6545766" y="1393902"/>
            <a:ext cx="5185317" cy="2754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281746" y="880946"/>
            <a:ext cx="1572322" cy="189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方差的分布特征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案例：药效发生作用了吗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09750" cy="4023360"/>
          </a:xfrm>
        </p:spPr>
        <p:txBody>
          <a:bodyPr/>
          <a:lstStyle/>
          <a:p>
            <a:r>
              <a:rPr lang="zh-CN" altLang="en-US" dirty="0" smtClean="0"/>
              <a:t>故事背景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问题：药的计量方式改变是否对病人的症状起到了作用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 smtClean="0"/>
              <a:t>即：改变吃药方式是影响药效的一个因素吗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207" y="0"/>
            <a:ext cx="2485793" cy="63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4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方差的分解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1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方差分析的原理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430" y="5065491"/>
            <a:ext cx="3300762" cy="1190343"/>
          </a:xfrm>
        </p:spPr>
        <p:txBody>
          <a:bodyPr/>
          <a:lstStyle/>
          <a:p>
            <a:r>
              <a:rPr lang="zh-CN" altLang="en-US" dirty="0" smtClean="0"/>
              <a:t>参照以上结果，应当得出什么样的结论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5" y="2575507"/>
            <a:ext cx="4071124" cy="2269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55" y="0"/>
            <a:ext cx="5683614" cy="56836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37" y="286603"/>
            <a:ext cx="3372774" cy="1741678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750097" y="5684428"/>
            <a:ext cx="371896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barplot(p$meanlevel,names.arg = p$trt)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另一个数据集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班级成绩</a:t>
            </a:r>
            <a:endParaRPr lang="en-US" altLang="zh-CN" dirty="0" smtClean="0"/>
          </a:p>
          <a:p>
            <a:r>
              <a:rPr lang="zh-CN" altLang="en-US" dirty="0" smtClean="0"/>
              <a:t>故事背景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某班级被分到了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个不同书院当中，为了衡量书院带来的影响是否对学生数学成绩产生了明显作用，可以采用方差分析来检验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33" y="289929"/>
            <a:ext cx="10577225" cy="553057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620214" y="802885"/>
            <a:ext cx="747132" cy="48173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91306" y="802884"/>
            <a:ext cx="747132" cy="48173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568390" y="576532"/>
            <a:ext cx="925551" cy="560890"/>
          </a:xfrm>
          <a:prstGeom prst="wedgeRoundRectCallout">
            <a:avLst>
              <a:gd name="adj1" fmla="val 87601"/>
              <a:gd name="adj2" fmla="val 76417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解释变量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6540561" y="535064"/>
            <a:ext cx="1075721" cy="560890"/>
          </a:xfrm>
          <a:prstGeom prst="wedgeRoundRectCallout">
            <a:avLst>
              <a:gd name="adj1" fmla="val -95532"/>
              <a:gd name="adj2" fmla="val 78405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被解释变量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98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第四节 非参数检验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468164"/>
              </p:ext>
            </p:extLst>
          </p:nvPr>
        </p:nvGraphicFramePr>
        <p:xfrm>
          <a:off x="1960974" y="2276422"/>
          <a:ext cx="8061332" cy="198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222" y="3748307"/>
            <a:ext cx="10058400" cy="2131938"/>
          </a:xfrm>
        </p:spPr>
        <p:txBody>
          <a:bodyPr/>
          <a:lstStyle/>
          <a:p>
            <a:r>
              <a:rPr lang="zh-CN" altLang="en-US" dirty="0" smtClean="0"/>
              <a:t>由被解释变量将对象分成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组进行对比，此处</a:t>
            </a:r>
            <a:r>
              <a:rPr lang="en-US" altLang="zh-CN" dirty="0" smtClean="0"/>
              <a:t>n=3</a:t>
            </a:r>
          </a:p>
          <a:p>
            <a:r>
              <a:rPr lang="zh-CN" altLang="en-US" dirty="0" smtClean="0"/>
              <a:t>如何做出结论：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面对以上计算结果，应当做出何种结论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97" y="956225"/>
            <a:ext cx="4490914" cy="1327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97" y="2610351"/>
            <a:ext cx="4490914" cy="1005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13" y="0"/>
            <a:ext cx="5400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解决了什么类型的问题</a:t>
            </a:r>
            <a:endParaRPr lang="en-US" altLang="zh-CN" dirty="0"/>
          </a:p>
          <a:p>
            <a:r>
              <a:rPr lang="zh-CN" altLang="en-US" dirty="0" smtClean="0"/>
              <a:t>基础：数据分组</a:t>
            </a:r>
            <a:endParaRPr lang="en-US" altLang="zh-CN" dirty="0" smtClean="0"/>
          </a:p>
          <a:p>
            <a:r>
              <a:rPr lang="zh-CN" altLang="en-US" dirty="0" smtClean="0"/>
              <a:t>依据：方差的分布特征</a:t>
            </a:r>
            <a:endParaRPr lang="en-US" altLang="zh-CN" dirty="0" smtClean="0"/>
          </a:p>
          <a:p>
            <a:r>
              <a:rPr lang="zh-CN" altLang="en-US" dirty="0" smtClean="0"/>
              <a:t>基本假设：两类错误 原假设与备择假设</a:t>
            </a:r>
            <a:endParaRPr lang="en-US" altLang="zh-CN" dirty="0" smtClean="0"/>
          </a:p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r>
              <a:rPr lang="zh-CN" altLang="en-US" dirty="0" smtClean="0"/>
              <a:t>结论：多大把握该因素起到了作用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68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标称型分组标志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8" y="2436585"/>
            <a:ext cx="4729068" cy="34325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0" y="2034356"/>
            <a:ext cx="4030579" cy="36461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477" y="586909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数据：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类风湿性关节炎治疗方式和治疗效果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55923" y="5869094"/>
            <a:ext cx="538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数据：</a:t>
            </a:r>
            <a:r>
              <a:rPr lang="en-US" altLang="zh-CN" dirty="0" err="1" smtClean="0"/>
              <a:t>chrolesterol</a:t>
            </a:r>
            <a:r>
              <a:rPr lang="zh-CN" altLang="en-US" dirty="0" smtClean="0"/>
              <a:t>用药方式对病人药效带来的差别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02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356" y="739302"/>
            <a:ext cx="9025323" cy="998058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0356" y="1845734"/>
            <a:ext cx="9025323" cy="4023360"/>
          </a:xfrm>
        </p:spPr>
        <p:txBody>
          <a:bodyPr/>
          <a:lstStyle/>
          <a:p>
            <a:r>
              <a:rPr lang="zh-CN" altLang="en-US" dirty="0" smtClean="0"/>
              <a:t>数据的基本特征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考虑对该数据进行分组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669174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27633" y="2327622"/>
            <a:ext cx="408124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summary(yt)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Min. 1st Qu. Median Mean 3rd Qu. Max.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5.454 8.638 9.746 9.882 11.016 14.654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1060314"/>
            <a:ext cx="3977803" cy="39778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63" y="1090306"/>
            <a:ext cx="4006176" cy="40061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32" y="1060314"/>
            <a:ext cx="4036168" cy="40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905329" cy="4023360"/>
          </a:xfrm>
        </p:spPr>
        <p:txBody>
          <a:bodyPr/>
          <a:lstStyle/>
          <a:p>
            <a:r>
              <a:rPr lang="zh-CN" altLang="en-US" dirty="0" smtClean="0"/>
              <a:t>问题：如何判断收集到的对象分布特征</a:t>
            </a:r>
            <a:endParaRPr lang="en-US" altLang="zh-CN" dirty="0" smtClean="0"/>
          </a:p>
          <a:p>
            <a:r>
              <a:rPr lang="zh-CN" altLang="en-US" dirty="0" smtClean="0"/>
              <a:t>为什么 要解决这个问题：</a:t>
            </a:r>
            <a:endParaRPr lang="en-US" altLang="zh-CN" dirty="0" smtClean="0"/>
          </a:p>
          <a:p>
            <a:pPr lvl="1"/>
            <a:r>
              <a:rPr lang="zh-CN" altLang="en-US" dirty="0"/>
              <a:t>选择方法</a:t>
            </a:r>
            <a:endParaRPr lang="en-US" altLang="zh-CN" dirty="0"/>
          </a:p>
          <a:p>
            <a:pPr lvl="1"/>
            <a:r>
              <a:rPr lang="zh-CN" altLang="en-US" dirty="0" smtClean="0"/>
              <a:t>检验可信程度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了解数据基本特性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92" y="0"/>
            <a:ext cx="5455920" cy="332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238616"/>
            <a:ext cx="56388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62"/>
            <a:ext cx="6219601" cy="3400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48" y="37062"/>
            <a:ext cx="6057504" cy="3311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948" y="3363909"/>
            <a:ext cx="5951632" cy="3254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70" y="3290653"/>
            <a:ext cx="6035140" cy="329974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386039" y="1011981"/>
            <a:ext cx="613317" cy="12405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386039" y="4262294"/>
            <a:ext cx="613317" cy="12405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7401190" y="3066585"/>
            <a:ext cx="1686574" cy="5319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22464"/>
              </p:ext>
            </p:extLst>
          </p:nvPr>
        </p:nvGraphicFramePr>
        <p:xfrm>
          <a:off x="3878521" y="3040059"/>
          <a:ext cx="2609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1942920" imgH="482400" progId="Equation.DSMT4">
                  <p:embed/>
                </p:oleObj>
              </mc:Choice>
              <mc:Fallback>
                <p:oleObj name="Equation" r:id="rId7" imgW="1942920" imgH="482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8521" y="3040059"/>
                        <a:ext cx="26098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3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数据分布的偏态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352057" cy="4023360"/>
          </a:xfrm>
        </p:spPr>
        <p:txBody>
          <a:bodyPr/>
          <a:lstStyle/>
          <a:p>
            <a:r>
              <a:rPr lang="zh-CN" altLang="en-US" dirty="0" smtClean="0"/>
              <a:t>偏度 </a:t>
            </a:r>
            <a:r>
              <a:rPr lang="en-US" altLang="zh-CN" dirty="0" smtClean="0"/>
              <a:t>Skewness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偏度指标表达的含义：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期望两侧数据分布不均衡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两侧的数据包含的风险或可信度不一致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30" y="3854893"/>
            <a:ext cx="65595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097280" y="2284141"/>
            <a:ext cx="4660107" cy="1323439"/>
            <a:chOff x="1607661" y="2048469"/>
            <a:chExt cx="4660107" cy="132343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953630" y="2048469"/>
              <a:ext cx="2314138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&gt;0,  </a:t>
              </a:r>
              <a:r>
                <a:rPr lang="zh-CN" altLang="en-US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右偏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=0</a:t>
              </a:r>
              <a:r>
                <a:rPr lang="zh-CN" altLang="en-US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 正态或对称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&lt;0,  </a:t>
              </a:r>
              <a:r>
                <a:rPr lang="zh-CN" altLang="en-US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左偏 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3682524" y="2084920"/>
              <a:ext cx="271106" cy="1250538"/>
            </a:xfrm>
            <a:prstGeom prst="leftBrace">
              <a:avLst>
                <a:gd name="adj1" fmla="val 438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ea typeface="华文仿宋" panose="02010600040101010101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573094"/>
                </p:ext>
              </p:extLst>
            </p:nvPr>
          </p:nvGraphicFramePr>
          <p:xfrm>
            <a:off x="1607661" y="2358496"/>
            <a:ext cx="2074863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4" imgW="1422360" imgH="533160" progId="Equation.DSMT4">
                    <p:embed/>
                  </p:oleObj>
                </mc:Choice>
                <mc:Fallback>
                  <p:oleObj name="Equation" r:id="rId4" imgW="1422360" imgH="53316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07661" y="2358496"/>
                          <a:ext cx="2074863" cy="776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900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峰度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902076" cy="4023360"/>
          </a:xfrm>
        </p:spPr>
        <p:txBody>
          <a:bodyPr/>
          <a:lstStyle/>
          <a:p>
            <a:r>
              <a:rPr lang="zh-CN" altLang="en-US" dirty="0" smtClean="0"/>
              <a:t>峰度 </a:t>
            </a:r>
            <a:r>
              <a:rPr lang="en-US" altLang="zh-CN" b="1" dirty="0" smtClean="0"/>
              <a:t>Kurtosis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dirty="0" smtClean="0"/>
              <a:t>峰度指标表达的含义：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数据是否集中于期望值周围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如金融资产方面，当峰度较大时衡量了风险或可信度高低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存在异常值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7" y="2002491"/>
            <a:ext cx="5929313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97280" y="2344527"/>
            <a:ext cx="5062694" cy="1512887"/>
            <a:chOff x="1353515" y="3525329"/>
            <a:chExt cx="5062694" cy="151288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110318" y="3563464"/>
              <a:ext cx="2305891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&gt;0, </a:t>
              </a:r>
              <a:r>
                <a:rPr lang="en-US" altLang="zh-CN" sz="2000" b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000" b="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尖顶</a:t>
              </a:r>
              <a:r>
                <a:rPr lang="zh-CN" altLang="en-US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高峰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=0</a:t>
              </a:r>
              <a:r>
                <a:rPr lang="zh-CN" altLang="en-US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 正态高峰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&lt;0,  </a:t>
              </a:r>
              <a:r>
                <a:rPr lang="zh-CN" altLang="en-US" sz="2000" b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平顶高峰 </a:t>
              </a:r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3822980" y="3525329"/>
              <a:ext cx="287338" cy="1512887"/>
            </a:xfrm>
            <a:prstGeom prst="leftBrace">
              <a:avLst>
                <a:gd name="adj1" fmla="val 438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ea typeface="华文仿宋" panose="02010600040101010101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711311"/>
                </p:ext>
              </p:extLst>
            </p:nvPr>
          </p:nvGraphicFramePr>
          <p:xfrm>
            <a:off x="1353515" y="3947532"/>
            <a:ext cx="2205255" cy="704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Equation" r:id="rId4" imgW="1511280" imgH="482400" progId="Equation.DSMT4">
                    <p:embed/>
                  </p:oleObj>
                </mc:Choice>
                <mc:Fallback>
                  <p:oleObj name="Equation" r:id="rId4" imgW="1511280" imgH="4824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53515" y="3947532"/>
                          <a:ext cx="2205255" cy="704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51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835</TotalTime>
  <Words>544</Words>
  <Application>Microsoft Office PowerPoint</Application>
  <PresentationFormat>宽屏</PresentationFormat>
  <Paragraphs>91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华文仿宋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Equation</vt:lpstr>
      <vt:lpstr>数据分析与处理技术           ——非参数分析 </vt:lpstr>
      <vt:lpstr>第四节 非参数检验</vt:lpstr>
      <vt:lpstr>PowerPoint 演示文稿</vt:lpstr>
      <vt:lpstr>PowerPoint 演示文稿</vt:lpstr>
      <vt:lpstr>PowerPoint 演示文稿</vt:lpstr>
      <vt:lpstr>数据的分布</vt:lpstr>
      <vt:lpstr>PowerPoint 演示文稿</vt:lpstr>
      <vt:lpstr>数据分布的偏态</vt:lpstr>
      <vt:lpstr>峰度</vt:lpstr>
      <vt:lpstr>PowerPoint 演示文稿</vt:lpstr>
      <vt:lpstr>Q-Q图检验正态性</vt:lpstr>
      <vt:lpstr>PowerPoint 演示文稿</vt:lpstr>
      <vt:lpstr>方差的分布特征</vt:lpstr>
      <vt:lpstr>案例：药效发生作用了吗</vt:lpstr>
      <vt:lpstr>方差的分解</vt:lpstr>
      <vt:lpstr>方差分析的原理</vt:lpstr>
      <vt:lpstr>PowerPoint 演示文稿</vt:lpstr>
      <vt:lpstr>另一个数据集</vt:lpstr>
      <vt:lpstr>PowerPoint 演示文稿</vt:lpstr>
      <vt:lpstr>PowerPoint 演示文稿</vt:lpstr>
      <vt:lpstr>总结：方差分析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Ning Xu</cp:lastModifiedBy>
  <cp:revision>51</cp:revision>
  <dcterms:created xsi:type="dcterms:W3CDTF">2017-09-07T09:09:19Z</dcterms:created>
  <dcterms:modified xsi:type="dcterms:W3CDTF">2017-10-12T10:02:49Z</dcterms:modified>
</cp:coreProperties>
</file>