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7" r:id="rId3"/>
    <p:sldId id="270" r:id="rId4"/>
    <p:sldId id="268" r:id="rId5"/>
    <p:sldId id="271" r:id="rId6"/>
    <p:sldId id="261" r:id="rId7"/>
    <p:sldId id="262" r:id="rId8"/>
    <p:sldId id="263" r:id="rId9"/>
    <p:sldId id="275" r:id="rId10"/>
    <p:sldId id="272" r:id="rId11"/>
    <p:sldId id="276" r:id="rId12"/>
    <p:sldId id="277" r:id="rId13"/>
    <p:sldId id="278" r:id="rId14"/>
    <p:sldId id="279" r:id="rId15"/>
    <p:sldId id="280" r:id="rId16"/>
    <p:sldId id="273" r:id="rId17"/>
    <p:sldId id="274" r:id="rId18"/>
    <p:sldId id="28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5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4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0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149EF3-B5D6-4312-9940-7ECDC3700A55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4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149EF3-B5D6-4312-9940-7ECDC3700A55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seminars/uwa2017/" TargetMode="External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texts.org/fpp2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4.tiff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——</a:t>
            </a:r>
            <a:r>
              <a:rPr lang="zh-CN" altLang="en-US" smtClean="0"/>
              <a:t>回归分析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87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7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035" y="847493"/>
            <a:ext cx="5453450" cy="53324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多项式回归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数据集为例，简答线性回归模型的形式为：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035396"/>
              </p:ext>
            </p:extLst>
          </p:nvPr>
        </p:nvGraphicFramePr>
        <p:xfrm>
          <a:off x="2108084" y="2253565"/>
          <a:ext cx="1844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4" imgW="1091880" imgH="228600" progId="Equation.DSMT4">
                  <p:embed/>
                </p:oleObj>
              </mc:Choice>
              <mc:Fallback>
                <p:oleObj name="Equation" r:id="rId4" imgW="1091880" imgH="2286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084" y="2253565"/>
                        <a:ext cx="1844675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84059" y="261542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以直线方式拟合图形中的数据点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66387"/>
              </p:ext>
            </p:extLst>
          </p:nvPr>
        </p:nvGraphicFramePr>
        <p:xfrm>
          <a:off x="2108084" y="3857414"/>
          <a:ext cx="24669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6" imgW="1460160" imgH="241200" progId="Equation.DSMT4">
                  <p:embed/>
                </p:oleObj>
              </mc:Choice>
              <mc:Fallback>
                <p:oleObj name="Equation" r:id="rId6" imgW="1460160" imgH="241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084" y="3857414"/>
                        <a:ext cx="2466975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88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过拟合问题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参数带来的预测效果</a:t>
            </a:r>
            <a:r>
              <a:rPr lang="zh-CN" altLang="en-US" dirty="0" smtClean="0"/>
              <a:t>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现象：当参数越多时，模型拟合效果越容易达到更高的精度，即可决系数更容易提高，但预测效果有时却会发生明显下降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当参数个数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超过观察值时，回归模型发生严重病态问题，失去预测价值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赤池信息</a:t>
            </a:r>
            <a:r>
              <a:rPr lang="zh-CN" altLang="en-US" dirty="0" smtClean="0"/>
              <a:t>准则（</a:t>
            </a:r>
            <a:r>
              <a:rPr lang="en-US" altLang="zh-CN" dirty="0" smtClean="0"/>
              <a:t>AIC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目的：在决定参数数量和拟合精度之间找到一个平衡</a:t>
            </a:r>
            <a:endParaRPr lang="en-US" altLang="zh-CN" dirty="0" smtClean="0"/>
          </a:p>
          <a:p>
            <a:r>
              <a:rPr lang="zh-CN" altLang="en-US" dirty="0" smtClean="0"/>
              <a:t>模型参数的设置令</a:t>
            </a:r>
            <a:r>
              <a:rPr lang="en-US" altLang="zh-CN" dirty="0" smtClean="0"/>
              <a:t>AIC</a:t>
            </a:r>
            <a:r>
              <a:rPr lang="zh-CN" altLang="en-US" dirty="0" smtClean="0"/>
              <a:t>尽可能小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400515"/>
              </p:ext>
            </p:extLst>
          </p:nvPr>
        </p:nvGraphicFramePr>
        <p:xfrm>
          <a:off x="3605715" y="4084404"/>
          <a:ext cx="2797117" cy="376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511280" imgH="203040" progId="Equation.DSMT4">
                  <p:embed/>
                </p:oleObj>
              </mc:Choice>
              <mc:Fallback>
                <p:oleObj name="Equation" r:id="rId3" imgW="1511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5715" y="4084404"/>
                        <a:ext cx="2797117" cy="376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35343" y="3622739"/>
            <a:ext cx="173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k:</a:t>
            </a:r>
            <a:r>
              <a:rPr lang="zh-CN" altLang="en-US" dirty="0" smtClean="0"/>
              <a:t>参数数量</a:t>
            </a:r>
            <a:endParaRPr lang="en-US" altLang="zh-CN" dirty="0" smtClean="0"/>
          </a:p>
          <a:p>
            <a:r>
              <a:rPr lang="en-US" altLang="zh-CN" dirty="0" smtClean="0"/>
              <a:t>SSR:</a:t>
            </a:r>
            <a:r>
              <a:rPr lang="zh-CN" altLang="en-US" dirty="0" smtClean="0"/>
              <a:t>残差平方和</a:t>
            </a:r>
            <a:endParaRPr lang="en-US" altLang="zh-CN" dirty="0" smtClean="0"/>
          </a:p>
          <a:p>
            <a:r>
              <a:rPr lang="en-US" altLang="zh-CN" dirty="0" smtClean="0"/>
              <a:t>n:</a:t>
            </a:r>
            <a:r>
              <a:rPr lang="zh-CN" altLang="en-US" dirty="0" smtClean="0"/>
              <a:t>观测值数量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多元回归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7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非线性回归（可化为线性模型）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013380"/>
              </p:ext>
            </p:extLst>
          </p:nvPr>
        </p:nvGraphicFramePr>
        <p:xfrm>
          <a:off x="5137149" y="2779712"/>
          <a:ext cx="1470929" cy="33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3" imgW="901440" imgH="203040" progId="Equation.DSMT4">
                  <p:embed/>
                </p:oleObj>
              </mc:Choice>
              <mc:Fallback>
                <p:oleObj name="Equation" r:id="rId3" imgW="901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7149" y="2779712"/>
                        <a:ext cx="1470929" cy="33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12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时间项回归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一种非常常见的回归预测方法，以时间项作为预测变量</a:t>
            </a:r>
            <a:r>
              <a:rPr lang="en-US" altLang="zh-CN" dirty="0" smtClean="0"/>
              <a:t>predictor</a:t>
            </a:r>
            <a:r>
              <a:rPr lang="zh-CN" altLang="en-US" dirty="0" smtClean="0"/>
              <a:t>，观察变量变成了随着时间的变化而变化，它的简单线性模型形式为：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有时为了改进模型的拟合效果，提高预测精度，也会进一步改进为时间项的多项式形式，即：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但是时间项的多项式形式同样需要关注是否发生过拟合现象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102690"/>
              </p:ext>
            </p:extLst>
          </p:nvPr>
        </p:nvGraphicFramePr>
        <p:xfrm>
          <a:off x="4047738" y="2532838"/>
          <a:ext cx="2100780" cy="46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7738" y="2532838"/>
                        <a:ext cx="2100780" cy="46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538809"/>
              </p:ext>
            </p:extLst>
          </p:nvPr>
        </p:nvGraphicFramePr>
        <p:xfrm>
          <a:off x="3194696" y="3696198"/>
          <a:ext cx="42529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5" imgW="2082600" imgH="241200" progId="Equation.DSMT4">
                  <p:embed/>
                </p:oleObj>
              </mc:Choice>
              <mc:Fallback>
                <p:oleObj name="Equation" r:id="rId5" imgW="208260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4696" y="3696198"/>
                        <a:ext cx="4252913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36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数据的基本特征：</a:t>
            </a:r>
            <a:endParaRPr lang="en-US" altLang="zh-CN" dirty="0" smtClean="0"/>
          </a:p>
          <a:p>
            <a:pPr lvl="1"/>
            <a:r>
              <a:rPr lang="zh-CN" altLang="en-US" smtClean="0"/>
              <a:t>有序</a:t>
            </a:r>
            <a:r>
              <a:rPr lang="zh-CN" altLang="en-US" smtClean="0"/>
              <a:t>数据，某事物持续发生而产生的连续性数据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相关度最高的因素是其自身的过去数据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18810" y="640080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时间序列不列入考试内容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2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2" descr="Sales Of new one-famly houses. USA &#10;Australian quarterly electricity production &#10;1970 &#10;21m &#10;2010 &#10;US treasury bill &#10;DOW Jones index &#10;so &#10;I so &#10;2so &#10;Figure 2.3: Four examples of time series showing different patterns.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3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时间序列模型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7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to statistical learning with </a:t>
            </a:r>
            <a:r>
              <a:rPr lang="en-US" altLang="zh-CN" dirty="0" smtClean="0"/>
              <a:t>R:</a:t>
            </a:r>
          </a:p>
          <a:p>
            <a:pPr lvl="1"/>
            <a:r>
              <a:rPr lang="en-US" altLang="zh-CN" dirty="0">
                <a:hlinkClick r:id="rId2"/>
              </a:rPr>
              <a:t>http://www-bcf.usc.edu/~gareth/ISL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Sanford Weisberg. Applied linear regression[M]. Wiley &amp; Sons, 2005</a:t>
            </a:r>
          </a:p>
          <a:p>
            <a:pPr marL="0" indent="0">
              <a:buNone/>
            </a:pPr>
            <a:r>
              <a:rPr lang="en-US" altLang="zh-CN" dirty="0" smtClean="0"/>
              <a:t>    Rob J Hyndman.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://robjhyndman.com/seminars/uwa2017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   </a:t>
            </a:r>
            <a:r>
              <a:rPr lang="zh-CN" altLang="en-US" sz="1800" dirty="0" smtClean="0"/>
              <a:t>（电子教材、</a:t>
            </a:r>
            <a:r>
              <a:rPr lang="en-US" altLang="zh-CN" sz="1800" dirty="0" smtClean="0"/>
              <a:t>PPT</a:t>
            </a:r>
            <a:r>
              <a:rPr lang="zh-CN" altLang="en-US" sz="1800" dirty="0" smtClean="0"/>
              <a:t>、案例数据）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 smtClean="0"/>
              <a:t>电子书网页版 </a:t>
            </a:r>
            <a:r>
              <a:rPr lang="en-US" altLang="zh-CN" dirty="0" smtClean="0"/>
              <a:t>   </a:t>
            </a:r>
            <a:r>
              <a:rPr lang="en-US" altLang="zh-CN" dirty="0">
                <a:hlinkClick r:id="rId4"/>
              </a:rPr>
              <a:t>https://www.otexts.org/fpp2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五角星 3"/>
          <p:cNvSpPr/>
          <p:nvPr/>
        </p:nvSpPr>
        <p:spPr>
          <a:xfrm>
            <a:off x="1021080" y="3098800"/>
            <a:ext cx="279400" cy="241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线性回归模型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583575"/>
                <a:ext cx="4444876" cy="21053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简单线性回归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代表了误差项</a:t>
                </a:r>
                <a:r>
                  <a:rPr lang="en-US" altLang="zh-CN" dirty="0"/>
                  <a:t>(error term</a:t>
                </a:r>
                <a:r>
                  <a:rPr lang="en-US" altLang="zh-CN" dirty="0" smtClean="0"/>
                  <a:t>),</a:t>
                </a:r>
                <a:r>
                  <a:rPr lang="zh-CN" altLang="en-US" dirty="0" smtClean="0"/>
                  <a:t>或称为残差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代表了截距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583575"/>
                <a:ext cx="4444876" cy="2105363"/>
              </a:xfrm>
              <a:blipFill>
                <a:blip r:embed="rId3"/>
                <a:stretch>
                  <a:fillRect l="-3292" t="-2319" r="-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56" y="255496"/>
            <a:ext cx="6401693" cy="395342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988452"/>
              </p:ext>
            </p:extLst>
          </p:nvPr>
        </p:nvGraphicFramePr>
        <p:xfrm>
          <a:off x="1219620" y="4048954"/>
          <a:ext cx="1811741" cy="374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620" y="4048954"/>
                        <a:ext cx="1811741" cy="374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645268"/>
              </p:ext>
            </p:extLst>
          </p:nvPr>
        </p:nvGraphicFramePr>
        <p:xfrm>
          <a:off x="1219620" y="2232210"/>
          <a:ext cx="20589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7" imgW="1218960" imgH="228600" progId="Equation.DSMT4">
                  <p:embed/>
                </p:oleObj>
              </mc:Choice>
              <mc:Fallback>
                <p:oleObj name="Equation" r:id="rId7" imgW="1218960" imgH="2286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620" y="2232210"/>
                        <a:ext cx="2058987" cy="439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830807"/>
              </p:ext>
            </p:extLst>
          </p:nvPr>
        </p:nvGraphicFramePr>
        <p:xfrm>
          <a:off x="1219620" y="1805028"/>
          <a:ext cx="1447672" cy="42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9" imgW="774360" imgH="228600" progId="Equation.DSMT4">
                  <p:embed/>
                </p:oleObj>
              </mc:Choice>
              <mc:Fallback>
                <p:oleObj name="Equation" r:id="rId9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620" y="1805028"/>
                        <a:ext cx="1447672" cy="42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863821" y="3244334"/>
                <a:ext cx="46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21" y="3244334"/>
                <a:ext cx="46435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739979" y="4933514"/>
                <a:ext cx="6006047" cy="701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线性回归</a:t>
                </a:r>
                <a:r>
                  <a:rPr lang="zh-CN" altLang="en-US" dirty="0" smtClean="0"/>
                  <a:t>的任务</a:t>
                </a:r>
                <a:r>
                  <a:rPr lang="zh-CN" altLang="en-US" dirty="0"/>
                  <a:t>是：找到某个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的取值，</a:t>
                </a:r>
                <a:r>
                  <a:rPr lang="zh-CN" altLang="en-US" dirty="0" smtClean="0"/>
                  <a:t>使得参考线能够最好的代表数据变化趋势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979" y="4933514"/>
                <a:ext cx="6006047" cy="701731"/>
              </a:xfrm>
              <a:prstGeom prst="rect">
                <a:avLst/>
              </a:prstGeom>
              <a:blipFill>
                <a:blip r:embed="rId12"/>
                <a:stretch>
                  <a:fillRect l="-914" t="-6087" b="-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097280" y="2776896"/>
            <a:ext cx="4444877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很显然，数据点并未落在直线上，而是围绕直线分布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61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线性回归的符号体系和基本假设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zh-CN" altLang="en-US" dirty="0" smtClean="0"/>
              <a:t>基本假设：某一些数列被记作变量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，另外一列与之有相关关系的数据被记作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，假设二章之间存在线性相关关系。</a:t>
            </a:r>
            <a:endParaRPr lang="en-US" altLang="zh-CN" dirty="0" smtClean="0"/>
          </a:p>
          <a:p>
            <a:r>
              <a:rPr lang="zh-CN" altLang="en-US" dirty="0" smtClean="0"/>
              <a:t>自变量：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，用于预测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的变化，解释变量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predictor, </a:t>
            </a:r>
            <a:r>
              <a:rPr lang="en-US" altLang="zh-CN" dirty="0" err="1" smtClean="0"/>
              <a:t>regressor</a:t>
            </a:r>
            <a:r>
              <a:rPr lang="en-US" altLang="zh-CN" dirty="0" smtClean="0"/>
              <a:t> or explanatory variable</a:t>
            </a:r>
          </a:p>
          <a:p>
            <a:r>
              <a:rPr lang="zh-CN" altLang="en-US" dirty="0" smtClean="0"/>
              <a:t>因变量：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，目标变量，也被成为被解释变量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regressand</a:t>
            </a:r>
            <a:r>
              <a:rPr lang="en-US" altLang="zh-CN" dirty="0" smtClean="0"/>
              <a:t>, explained variable</a:t>
            </a:r>
          </a:p>
          <a:p>
            <a:pPr marL="0" indent="0">
              <a:buNone/>
            </a:pPr>
            <a:r>
              <a:rPr lang="zh-CN" altLang="en-US" dirty="0" smtClean="0"/>
              <a:t>二者之间存在因果关系，即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很显然，因变量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通常只能有一个，而自变量则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往往不止一个变量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3275181"/>
            <a:ext cx="4314825" cy="3057525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234000"/>
              </p:ext>
            </p:extLst>
          </p:nvPr>
        </p:nvGraphicFramePr>
        <p:xfrm>
          <a:off x="4190068" y="4169176"/>
          <a:ext cx="671863" cy="25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4" imgW="431640" imgH="164880" progId="Equation.DSMT4">
                  <p:embed/>
                </p:oleObj>
              </mc:Choice>
              <mc:Fallback>
                <p:oleObj name="Equation" r:id="rId4" imgW="431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0068" y="4169176"/>
                        <a:ext cx="671863" cy="256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1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参数的估计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02" y="2246506"/>
            <a:ext cx="5429250" cy="33337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97280" y="2061840"/>
                <a:ext cx="2490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找到某个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的取值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61840"/>
                <a:ext cx="2490233" cy="369332"/>
              </a:xfrm>
              <a:prstGeom prst="rect">
                <a:avLst/>
              </a:prstGeom>
              <a:blipFill>
                <a:blip r:embed="rId4"/>
                <a:stretch>
                  <a:fillRect l="-1956" t="-13115" r="-1467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97280" y="275565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准则：直线与所有点的差异性最小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032067"/>
              </p:ext>
            </p:extLst>
          </p:nvPr>
        </p:nvGraphicFramePr>
        <p:xfrm>
          <a:off x="1097280" y="3545442"/>
          <a:ext cx="10461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5" imgW="622080" imgH="431640" progId="Equation.DSMT4">
                  <p:embed/>
                </p:oleObj>
              </mc:Choice>
              <mc:Fallback>
                <p:oleObj name="Equation" r:id="rId5" imgW="622080" imgH="43164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3545442"/>
                        <a:ext cx="1046162" cy="827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68049"/>
              </p:ext>
            </p:extLst>
          </p:nvPr>
        </p:nvGraphicFramePr>
        <p:xfrm>
          <a:off x="3713074" y="3430084"/>
          <a:ext cx="1046162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7" imgW="622080" imgH="1117440" progId="Equation.DSMT4">
                  <p:embed/>
                </p:oleObj>
              </mc:Choice>
              <mc:Fallback>
                <p:oleObj name="Equation" r:id="rId7" imgW="622080" imgH="11174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074" y="3430084"/>
                        <a:ext cx="1046162" cy="2149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814288"/>
              </p:ext>
            </p:extLst>
          </p:nvPr>
        </p:nvGraphicFramePr>
        <p:xfrm>
          <a:off x="1097280" y="4623307"/>
          <a:ext cx="1809925" cy="33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9" imgW="1218960" imgH="228600" progId="Equation.DSMT4">
                  <p:embed/>
                </p:oleObj>
              </mc:Choice>
              <mc:Fallback>
                <p:oleObj name="Equation" r:id="rId9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7280" y="4623307"/>
                        <a:ext cx="1809925" cy="339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236155" y="1107757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最小二乘法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3859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回归模型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右侧的实例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" y="1846052"/>
            <a:ext cx="5569505" cy="4114482"/>
          </a:xfrm>
        </p:spPr>
      </p:pic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>
          <a:xfrm>
            <a:off x="6203107" y="2106043"/>
            <a:ext cx="2868465" cy="1645634"/>
          </a:xfrm>
        </p:spPr>
        <p:txBody>
          <a:bodyPr/>
          <a:lstStyle/>
          <a:p>
            <a:r>
              <a:rPr lang="zh-CN" altLang="en-US" dirty="0" smtClean="0"/>
              <a:t>一组调研数据（女性身高与体重）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：体重 输出数据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：身高 输入数据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1" y="1786415"/>
            <a:ext cx="5690186" cy="4233755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119229"/>
              </p:ext>
            </p:extLst>
          </p:nvPr>
        </p:nvGraphicFramePr>
        <p:xfrm>
          <a:off x="6107113" y="4862513"/>
          <a:ext cx="1844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5" imgW="1091880" imgH="228600" progId="Equation.DSMT4">
                  <p:embed/>
                </p:oleObj>
              </mc:Choice>
              <mc:Fallback>
                <p:oleObj name="Equation" r:id="rId5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4862513"/>
                        <a:ext cx="1844675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274546"/>
              </p:ext>
            </p:extLst>
          </p:nvPr>
        </p:nvGraphicFramePr>
        <p:xfrm>
          <a:off x="10530030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340521"/>
              </p:ext>
            </p:extLst>
          </p:nvPr>
        </p:nvGraphicFramePr>
        <p:xfrm>
          <a:off x="6107113" y="4143006"/>
          <a:ext cx="1507941" cy="444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7" imgW="774360" imgH="228600" progId="Equation.DSMT4">
                  <p:embed/>
                </p:oleObj>
              </mc:Choice>
              <mc:Fallback>
                <p:oleObj name="Equation" r:id="rId7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07113" y="4143006"/>
                        <a:ext cx="1507941" cy="444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15770"/>
              </p:ext>
            </p:extLst>
          </p:nvPr>
        </p:nvGraphicFramePr>
        <p:xfrm>
          <a:off x="9085063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353771766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21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0587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938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09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745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027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867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337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29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358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298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079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09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41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5916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8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最小二乘法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204553"/>
              </p:ext>
            </p:extLst>
          </p:nvPr>
        </p:nvGraphicFramePr>
        <p:xfrm>
          <a:off x="1535113" y="2720975"/>
          <a:ext cx="2425700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quation" r:id="rId3" imgW="1434960" imgH="1371600" progId="Equation.DSMT4">
                  <p:embed/>
                </p:oleObj>
              </mc:Choice>
              <mc:Fallback>
                <p:oleObj name="Equation" r:id="rId3" imgW="143496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720975"/>
                        <a:ext cx="2425700" cy="2636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39714"/>
              </p:ext>
            </p:extLst>
          </p:nvPr>
        </p:nvGraphicFramePr>
        <p:xfrm>
          <a:off x="1535113" y="2009775"/>
          <a:ext cx="18462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5" imgW="1091880" imgH="228600" progId="Equation.DSMT4">
                  <p:embed/>
                </p:oleObj>
              </mc:Choice>
              <mc:Fallback>
                <p:oleObj name="Equation" r:id="rId5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009775"/>
                        <a:ext cx="1846262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747658"/>
              </p:ext>
            </p:extLst>
          </p:nvPr>
        </p:nvGraphicFramePr>
        <p:xfrm>
          <a:off x="9252640" y="208229"/>
          <a:ext cx="2744696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992678"/>
              </p:ext>
            </p:extLst>
          </p:nvPr>
        </p:nvGraphicFramePr>
        <p:xfrm>
          <a:off x="5032375" y="2273300"/>
          <a:ext cx="9191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Equation" r:id="rId7" imgW="495000" imgH="482400" progId="Equation.DSMT4">
                  <p:embed/>
                </p:oleObj>
              </mc:Choice>
              <mc:Fallback>
                <p:oleObj name="Equation" r:id="rId7" imgW="495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32375" y="2273300"/>
                        <a:ext cx="919163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05603" y="5485158"/>
            <a:ext cx="588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注意：关于线性回归理论在各类统计教材中均有详细介绍，该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案例在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《R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语言实战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中有操作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3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r>
              <a:rPr lang="zh-CN" altLang="en-US" dirty="0"/>
              <a:t>检验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回归直线可以为我们生成每一个数据的拟合数值</a:t>
            </a:r>
            <a:endParaRPr lang="en-US" altLang="zh-CN" dirty="0" smtClean="0"/>
          </a:p>
          <a:p>
            <a:r>
              <a:rPr lang="zh-CN" altLang="en-US" dirty="0" smtClean="0"/>
              <a:t>为了评估模型效果，可以考察观察值与拟合值之间的差异性，即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093538"/>
              </p:ext>
            </p:extLst>
          </p:nvPr>
        </p:nvGraphicFramePr>
        <p:xfrm>
          <a:off x="6765537" y="1845734"/>
          <a:ext cx="293184" cy="40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5537" y="1845734"/>
                        <a:ext cx="293184" cy="405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550754"/>
              </p:ext>
            </p:extLst>
          </p:nvPr>
        </p:nvGraphicFramePr>
        <p:xfrm>
          <a:off x="1275736" y="3204165"/>
          <a:ext cx="2489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5" imgW="1650960" imgH="431640" progId="Equation.DSMT4">
                  <p:embed/>
                </p:oleObj>
              </mc:Choice>
              <mc:Fallback>
                <p:oleObj name="Equation" r:id="rId5" imgW="1650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5736" y="3204165"/>
                        <a:ext cx="248920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5820937" y="1011981"/>
            <a:ext cx="2932770" cy="612648"/>
          </a:xfrm>
          <a:prstGeom prst="wedgeRoundRectCallout">
            <a:avLst>
              <a:gd name="adj1" fmla="val -18394"/>
              <a:gd name="adj2" fmla="val 807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所有计算出来的数值都加上一个尖帽子，以区别开观察值</a:t>
            </a:r>
            <a:endParaRPr lang="zh-CN" altLang="en-US" sz="14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80009"/>
              </p:ext>
            </p:extLst>
          </p:nvPr>
        </p:nvGraphicFramePr>
        <p:xfrm>
          <a:off x="1275736" y="4084749"/>
          <a:ext cx="2060135" cy="331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7" imgW="1104840" imgH="177480" progId="Equation.DSMT4">
                  <p:embed/>
                </p:oleObj>
              </mc:Choice>
              <mc:Fallback>
                <p:oleObj name="Equation" r:id="rId7" imgW="11048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5736" y="4084749"/>
                        <a:ext cx="2060135" cy="331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678861"/>
              </p:ext>
            </p:extLst>
          </p:nvPr>
        </p:nvGraphicFramePr>
        <p:xfrm>
          <a:off x="4392325" y="3166208"/>
          <a:ext cx="2373212" cy="635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9" imgW="1612800" imgH="431640" progId="Equation.DSMT4">
                  <p:embed/>
                </p:oleObj>
              </mc:Choice>
              <mc:Fallback>
                <p:oleObj name="Equation" r:id="rId9" imgW="1612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2325" y="3166208"/>
                        <a:ext cx="2373212" cy="635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147391"/>
              </p:ext>
            </p:extLst>
          </p:nvPr>
        </p:nvGraphicFramePr>
        <p:xfrm>
          <a:off x="1285875" y="4537075"/>
          <a:ext cx="28908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11" imgW="1549080" imgH="838080" progId="Equation.DSMT4">
                  <p:embed/>
                </p:oleObj>
              </mc:Choice>
              <mc:Fallback>
                <p:oleObj name="Equation" r:id="rId11" imgW="1549080" imgH="83808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5875" y="4537075"/>
                        <a:ext cx="2890838" cy="155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762627"/>
              </p:ext>
            </p:extLst>
          </p:nvPr>
        </p:nvGraphicFramePr>
        <p:xfrm>
          <a:off x="4882673" y="5089631"/>
          <a:ext cx="24876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13" imgW="1333440" imgH="419040" progId="Equation.DSMT4">
                  <p:embed/>
                </p:oleObj>
              </mc:Choice>
              <mc:Fallback>
                <p:oleObj name="Equation" r:id="rId13" imgW="1333440" imgH="41904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82673" y="5089631"/>
                        <a:ext cx="2487613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615450"/>
              </p:ext>
            </p:extLst>
          </p:nvPr>
        </p:nvGraphicFramePr>
        <p:xfrm>
          <a:off x="1730375" y="2660650"/>
          <a:ext cx="32035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Equation" r:id="rId15" imgW="1841400" imgH="228600" progId="Equation.DSMT4">
                  <p:embed/>
                </p:oleObj>
              </mc:Choice>
              <mc:Fallback>
                <p:oleObj name="Equation" r:id="rId15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30375" y="2660650"/>
                        <a:ext cx="32035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1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模型检验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拟合优度检验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11824"/>
          <a:stretch/>
        </p:blipFill>
        <p:spPr>
          <a:xfrm>
            <a:off x="1665461" y="5834652"/>
            <a:ext cx="2257425" cy="965859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9523801" y="1122030"/>
            <a:ext cx="1694985" cy="869795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mean squared errors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1095</TotalTime>
  <Words>708</Words>
  <Application>Microsoft Office PowerPoint</Application>
  <PresentationFormat>宽屏</PresentationFormat>
  <Paragraphs>142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华文楷体</vt:lpstr>
      <vt:lpstr>宋体</vt:lpstr>
      <vt:lpstr>Calibri</vt:lpstr>
      <vt:lpstr>Calibri Light</vt:lpstr>
      <vt:lpstr>Cambria Math</vt:lpstr>
      <vt:lpstr>Wingdings</vt:lpstr>
      <vt:lpstr>DataAnalytics</vt:lpstr>
      <vt:lpstr>Equation</vt:lpstr>
      <vt:lpstr>MathType 6.0 Equation</vt:lpstr>
      <vt:lpstr>数据分析与处理技术 ——回归分析 </vt:lpstr>
      <vt:lpstr>参考资料</vt:lpstr>
      <vt:lpstr>2.1线性回归模型</vt:lpstr>
      <vt:lpstr>线性回归的符号体系和基本假设</vt:lpstr>
      <vt:lpstr>参数的估计</vt:lpstr>
      <vt:lpstr>回归模型</vt:lpstr>
      <vt:lpstr>最小二乘法</vt:lpstr>
      <vt:lpstr>模型检验</vt:lpstr>
      <vt:lpstr>模型检验</vt:lpstr>
      <vt:lpstr>预测方法</vt:lpstr>
      <vt:lpstr>回归拓展-多项式回归</vt:lpstr>
      <vt:lpstr>过拟合问题</vt:lpstr>
      <vt:lpstr>回归拓展-多元回归</vt:lpstr>
      <vt:lpstr>回归拓展-非线性回归（可化为线性模型）</vt:lpstr>
      <vt:lpstr>回归拓展-时间项回归</vt:lpstr>
      <vt:lpstr>时间序列</vt:lpstr>
      <vt:lpstr>PowerPoint 演示文稿</vt:lpstr>
      <vt:lpstr>时间序列模型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dell</cp:lastModifiedBy>
  <cp:revision>64</cp:revision>
  <dcterms:created xsi:type="dcterms:W3CDTF">2017-08-22T14:12:05Z</dcterms:created>
  <dcterms:modified xsi:type="dcterms:W3CDTF">2017-11-26T12:46:03Z</dcterms:modified>
</cp:coreProperties>
</file>