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6" r:id="rId4"/>
    <p:sldId id="273" r:id="rId5"/>
    <p:sldId id="264" r:id="rId6"/>
    <p:sldId id="267" r:id="rId7"/>
    <p:sldId id="276" r:id="rId8"/>
    <p:sldId id="277" r:id="rId9"/>
    <p:sldId id="275" r:id="rId10"/>
    <p:sldId id="269" r:id="rId11"/>
    <p:sldId id="274" r:id="rId12"/>
    <p:sldId id="270" r:id="rId13"/>
    <p:sldId id="272" r:id="rId14"/>
    <p:sldId id="268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数据分析技术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>	</a:t>
            </a:r>
            <a:r>
              <a:rPr lang="en-US" altLang="zh-CN" smtClean="0"/>
              <a:t>——</a:t>
            </a:r>
            <a:r>
              <a:rPr lang="zh-CN" altLang="en-US" smtClean="0"/>
              <a:t>函数式编程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管理科学与工程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物流管理系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徐宁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smtClean="0"/>
              <a:t>闭包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闭包实际上就是返回值是函数的一个函数，创建闭包的目的就是为了批量生产一系列函数。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3165" y="2500574"/>
            <a:ext cx="4081245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missing_fixer&lt;- function(na_value){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function(x){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x[x==na_value]&lt;-NA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		x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}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971" y="2466314"/>
            <a:ext cx="2686050" cy="12192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7280" y="4340354"/>
            <a:ext cx="268503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f99&lt;- missing_fixer(99)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63358" y="4526733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此时</a:t>
            </a:r>
            <a:r>
              <a:rPr lang="en-US" altLang="zh-CN" smtClean="0"/>
              <a:t>f99</a:t>
            </a:r>
            <a:r>
              <a:rPr lang="zh-CN" altLang="en-US" smtClean="0"/>
              <a:t>变成了一个函数，它的结构是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56172" y="4555798"/>
            <a:ext cx="18920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FF"/>
                </a:solidFill>
                <a:latin typeface="Lucida Console" panose="020B0609040504020204" pitchFamily="49" charset="0"/>
              </a:rPr>
              <a:t>function(x){ </a:t>
            </a:r>
            <a:endParaRPr lang="en-US" altLang="zh-CN" sz="140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FF"/>
                </a:solidFill>
                <a:latin typeface="Lucida Console" panose="020B0609040504020204" pitchFamily="49" charset="0"/>
              </a:rPr>
              <a:t>+ </a:t>
            </a: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x</a:t>
            </a:r>
            <a:r>
              <a:rPr lang="zh-CN" altLang="zh-CN" sz="1400">
                <a:solidFill>
                  <a:srgbClr val="0000FF"/>
                </a:solidFill>
                <a:latin typeface="Lucida Console" panose="020B0609040504020204" pitchFamily="49" charset="0"/>
              </a:rPr>
              <a:t>[x</a:t>
            </a: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==</a:t>
            </a:r>
            <a:r>
              <a:rPr lang="en-US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99</a:t>
            </a: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]&lt;-</a:t>
            </a:r>
            <a:r>
              <a:rPr lang="zh-CN" altLang="zh-CN" sz="1400">
                <a:solidFill>
                  <a:srgbClr val="0000FF"/>
                </a:solidFill>
                <a:latin typeface="Lucida Console" panose="020B0609040504020204" pitchFamily="49" charset="0"/>
              </a:rPr>
              <a:t>NA</a:t>
            </a:r>
            <a:endParaRPr lang="en-US" altLang="zh-CN" sz="140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+x</a:t>
            </a: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zh-CN" sz="140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+} </a:t>
            </a:r>
            <a:endParaRPr lang="en-US" altLang="zh-CN" sz="140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55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列表：</a:t>
            </a:r>
            <a:r>
              <a:rPr lang="en-US" altLang="zh-CN" smtClean="0"/>
              <a:t>R</a:t>
            </a:r>
            <a:r>
              <a:rPr lang="zh-CN" altLang="en-US" smtClean="0"/>
              <a:t>中一种变量结构，列表中可以 存任何结构的数据，包括函数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用上页中的函数工厂再生成几个函数，把它们存到一个列表</a:t>
            </a:r>
            <a:r>
              <a:rPr lang="en-US" altLang="zh-CN" smtClean="0"/>
              <a:t>flist</a:t>
            </a:r>
            <a:r>
              <a:rPr lang="zh-CN" altLang="en-US" smtClean="0"/>
              <a:t>中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flist</a:t>
            </a:r>
            <a:r>
              <a:rPr lang="zh-CN" altLang="en-US" smtClean="0"/>
              <a:t>其实跟普通变量一样，只是它存的内容是函数，</a:t>
            </a:r>
            <a:r>
              <a:rPr lang="en-US" altLang="zh-CN" smtClean="0"/>
              <a:t>a b c</a:t>
            </a:r>
            <a:r>
              <a:rPr lang="zh-CN" altLang="en-US" smtClean="0"/>
              <a:t>分别是 列表中的名字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和变量调用一样，可以按名字调用也可以按索引调用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766330"/>
            <a:ext cx="332943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f90&lt;-missing_fixer(90)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f1&lt;-missing_fixer(1)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flist&lt;-list(a=f99,b=f1,c=f90)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4173776"/>
            <a:ext cx="1503617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flist$a(99)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NA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97280" y="4805991"/>
            <a:ext cx="1825821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flist[[1]](99)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NA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2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lapply</a:t>
            </a:r>
            <a:r>
              <a:rPr lang="zh-CN" altLang="en-US" smtClean="0"/>
              <a:t>对一个</a:t>
            </a:r>
            <a:r>
              <a:rPr lang="en-US" altLang="zh-CN" smtClean="0"/>
              <a:t>list</a:t>
            </a:r>
            <a:r>
              <a:rPr lang="zh-CN" altLang="en-US" smtClean="0"/>
              <a:t>类型的变量每一列调用函数进行计算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由于数据框也是</a:t>
            </a:r>
            <a:r>
              <a:rPr lang="en-US" altLang="zh-CN" smtClean="0"/>
              <a:t>list</a:t>
            </a:r>
            <a:r>
              <a:rPr lang="zh-CN" altLang="en-US" smtClean="0"/>
              <a:t>类型，也可以使用</a:t>
            </a:r>
            <a:r>
              <a:rPr lang="en-US" altLang="zh-CN" smtClean="0"/>
              <a:t>lapply</a:t>
            </a:r>
            <a:r>
              <a:rPr lang="zh-CN" altLang="en-US" smtClean="0"/>
              <a:t>，但是计算结果的输出形式也是</a:t>
            </a:r>
            <a:r>
              <a:rPr lang="en-US" altLang="zh-CN" smtClean="0"/>
              <a:t>list</a:t>
            </a:r>
            <a:r>
              <a:rPr lang="zh-CN" altLang="en-US" smtClean="0"/>
              <a:t>类型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这里可以用</a:t>
            </a:r>
            <a:r>
              <a:rPr lang="en-US" altLang="zh-CN" smtClean="0"/>
              <a:t>unlist</a:t>
            </a:r>
            <a:r>
              <a:rPr lang="zh-CN" altLang="en-US" smtClean="0"/>
              <a:t>取消它的变量结构，还原到原子向量结构，同时也支持</a:t>
            </a:r>
            <a:r>
              <a:rPr lang="en-US" altLang="zh-CN" smtClean="0"/>
              <a:t>as.data.frame</a:t>
            </a:r>
            <a:r>
              <a:rPr lang="zh-CN" altLang="en-US" smtClean="0"/>
              <a:t>直接转换为数据框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577" y="4680492"/>
            <a:ext cx="4924425" cy="55245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40325" y="2354366"/>
            <a:ext cx="195245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lapply(mtcars,mean)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40325" y="3217725"/>
            <a:ext cx="297517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b&lt;-unlist(lapply(mtcars,mean))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4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plyr</a:t>
            </a:r>
            <a:r>
              <a:rPr lang="zh-CN" altLang="en-US" sz="3200" smtClean="0"/>
              <a:t>中的泛函替代函数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40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效率优化与并行计算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测试代码效率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并行化计算包：  </a:t>
            </a:r>
            <a:r>
              <a:rPr lang="en-US" altLang="zh-CN" smtClean="0"/>
              <a:t>parallel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192995"/>
            <a:ext cx="520655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system.time(aov(cholesterol$response~cholesterol$trt)</a:t>
            </a:r>
            <a:r>
              <a:rPr lang="en-US" altLang="zh-CN" sz="120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00000"/>
                </a:solidFill>
                <a:latin typeface="Lucida Console" panose="020B0609040504020204" pitchFamily="49" charset="0"/>
              </a:rPr>
              <a:t>用户 系统 </a:t>
            </a:r>
            <a:r>
              <a:rPr lang="zh-CN" altLang="zh-CN" sz="1200" smtClean="0">
                <a:solidFill>
                  <a:srgbClr val="000000"/>
                </a:solidFill>
                <a:latin typeface="Lucida Console" panose="020B0609040504020204" pitchFamily="49" charset="0"/>
              </a:rPr>
              <a:t>流逝</a:t>
            </a:r>
            <a:endParaRPr lang="en-US" altLang="zh-CN" sz="120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smtClean="0">
                <a:solidFill>
                  <a:srgbClr val="000000"/>
                </a:solidFill>
                <a:latin typeface="Lucida Console" panose="020B0609040504020204" pitchFamily="49" charset="0"/>
              </a:rPr>
              <a:t>0</a:t>
            </a:r>
            <a:r>
              <a:rPr lang="zh-CN" altLang="zh-CN" sz="1200">
                <a:solidFill>
                  <a:srgbClr val="000000"/>
                </a:solidFill>
                <a:latin typeface="Lucida Console" panose="020B0609040504020204" pitchFamily="49" charset="0"/>
              </a:rPr>
              <a:t>.02 0.00 0.</a:t>
            </a:r>
            <a:r>
              <a:rPr lang="zh-CN" altLang="zh-CN" sz="1200" smtClean="0">
                <a:solidFill>
                  <a:srgbClr val="000000"/>
                </a:solidFill>
                <a:latin typeface="Lucida Console" panose="020B0609040504020204" pitchFamily="49" charset="0"/>
              </a:rPr>
              <a:t>02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88419" y="3323159"/>
            <a:ext cx="409086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library(parallel)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cores&lt;-detectCores()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cluster_p&lt;-makePSOCKcluster(cores)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tes4[]&lt;-parSapply(cluster,tes,missing_fix)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50205" y="3303636"/>
            <a:ext cx="3724096" cy="847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/>
              <a:t>取出计算机</a:t>
            </a:r>
            <a:r>
              <a:rPr lang="en-US" altLang="zh-CN" sz="1400" smtClean="0"/>
              <a:t>CPU</a:t>
            </a:r>
            <a:r>
              <a:rPr lang="zh-CN" altLang="en-US" sz="1400" smtClean="0"/>
              <a:t>核数量</a:t>
            </a:r>
            <a:endParaRPr lang="en-US" altLang="zh-CN" sz="1400" smtClean="0"/>
          </a:p>
          <a:p>
            <a:pPr>
              <a:lnSpc>
                <a:spcPct val="120000"/>
              </a:lnSpc>
            </a:pPr>
            <a:r>
              <a:rPr lang="zh-CN" altLang="en-US" sz="1400" smtClean="0"/>
              <a:t>建立一个局域集群</a:t>
            </a:r>
            <a:endParaRPr lang="en-US" altLang="zh-CN" sz="1400" smtClean="0"/>
          </a:p>
          <a:p>
            <a:pPr>
              <a:lnSpc>
                <a:spcPct val="120000"/>
              </a:lnSpc>
            </a:pPr>
            <a:r>
              <a:rPr lang="zh-CN" altLang="en-US" sz="1400" smtClean="0"/>
              <a:t>用并行化</a:t>
            </a:r>
            <a:r>
              <a:rPr lang="en-US" altLang="zh-CN" sz="1400" err="1" smtClean="0"/>
              <a:t>parSapply</a:t>
            </a:r>
            <a:r>
              <a:rPr lang="zh-CN" altLang="en-US" sz="1400" smtClean="0"/>
              <a:t>加入集群，取代</a:t>
            </a:r>
            <a:r>
              <a:rPr lang="en-US" altLang="zh-CN" sz="1400" err="1" smtClean="0"/>
              <a:t>Sapply</a:t>
            </a:r>
            <a:r>
              <a:rPr lang="zh-CN" altLang="en-US" sz="1400" smtClean="0"/>
              <a:t>函数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06306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工具包的制作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2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</a:t>
            </a:r>
            <a:r>
              <a:rPr lang="zh-CN" altLang="en-US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此前我们执行的所有</a:t>
            </a:r>
            <a:r>
              <a:rPr lang="en-US" altLang="zh-CN" smtClean="0"/>
              <a:t>R</a:t>
            </a:r>
            <a:r>
              <a:rPr lang="zh-CN" altLang="en-US" smtClean="0"/>
              <a:t>的操作都是在</a:t>
            </a:r>
            <a:r>
              <a:rPr lang="en-US" altLang="zh-CN" smtClean="0"/>
              <a:t>R console</a:t>
            </a:r>
            <a:r>
              <a:rPr lang="zh-CN" altLang="en-US" smtClean="0"/>
              <a:t>中，即</a:t>
            </a:r>
            <a:r>
              <a:rPr lang="en-US" altLang="zh-CN" smtClean="0"/>
              <a:t>R</a:t>
            </a:r>
            <a:r>
              <a:rPr lang="zh-CN" altLang="en-US" smtClean="0"/>
              <a:t>控制台。由于扩展包的存在使得于大多数问题处理时在控制台中已经足够了。</a:t>
            </a:r>
            <a:endParaRPr lang="en-US" altLang="zh-CN" smtClean="0"/>
          </a:p>
          <a:p>
            <a:r>
              <a:rPr lang="en-US" altLang="zh-CN" smtClean="0"/>
              <a:t>R</a:t>
            </a:r>
            <a:r>
              <a:rPr lang="zh-CN" altLang="en-US" smtClean="0"/>
              <a:t>的程序文件：</a:t>
            </a:r>
            <a:r>
              <a:rPr lang="en-US" altLang="zh-CN" smtClean="0"/>
              <a:t>R script</a:t>
            </a:r>
          </a:p>
          <a:p>
            <a:r>
              <a:rPr lang="zh-CN" altLang="en-US" smtClean="0"/>
              <a:t>文件类型： 文件名</a:t>
            </a:r>
            <a:r>
              <a:rPr lang="en-US" altLang="zh-CN" smtClean="0"/>
              <a:t>.R</a:t>
            </a:r>
          </a:p>
          <a:p>
            <a:r>
              <a:rPr lang="zh-CN" altLang="en-US" smtClean="0"/>
              <a:t>执行方式：</a:t>
            </a:r>
            <a:r>
              <a:rPr lang="en-US" altLang="zh-CN" smtClean="0"/>
              <a:t>source(“……”)</a:t>
            </a:r>
          </a:p>
          <a:p>
            <a:r>
              <a:rPr lang="zh-CN" altLang="en-US" smtClean="0"/>
              <a:t>执行顺序：从上到下顺序执行文件中的命令，与控制台中的方式一样，只是需要主动运行。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7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循环语句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循环是最常见的基础循环语句，由一个循环标志变量控制循环进程，循环标志变量从定义的向量第一个位置顺序取值，每取一次值</a:t>
            </a:r>
            <a:r>
              <a:rPr lang="en-US" altLang="zh-CN" smtClean="0"/>
              <a:t>for</a:t>
            </a:r>
            <a:r>
              <a:rPr lang="zh-CN" altLang="en-US" smtClean="0"/>
              <a:t>的｛｝中的命令执行一遍。</a:t>
            </a:r>
            <a:endParaRPr lang="en-US" altLang="zh-CN" smtClean="0"/>
          </a:p>
          <a:p>
            <a:pPr marL="0"/>
            <a:r>
              <a:rPr lang="zh-CN" altLang="en-US" smtClean="0"/>
              <a:t>循环 标志变量除了控制循环次数，也常用来参与循环中的命令，以实现每次循环发生变化。</a:t>
            </a:r>
            <a:endParaRPr lang="zh-CN" altLang="en-US" sz="140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36113" y="5977468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本次课的两大焦点：循环、泛函，至少学会一种；另外分支、函数必学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56" y="178229"/>
            <a:ext cx="10428244" cy="8510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31654" y="3718913"/>
            <a:ext cx="19947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for(i in  a){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i&lt;-i/5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print(i)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3693662" y="4042078"/>
            <a:ext cx="22392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for(i </a:t>
            </a:r>
            <a:r>
              <a:rPr lang="zh-CN" altLang="en-US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in </a:t>
            </a:r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names(a)){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print(i)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6677231" y="4195967"/>
            <a:ext cx="47923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for(i in  seq_along(a[1:length(a)-1])){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k&lt;-a[i]+a[i+1]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names(k)&lt;-names(a[i])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print(k)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4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循环</a:t>
            </a:r>
            <a:r>
              <a:rPr lang="zh-CN" altLang="en-US" sz="3200" smtClean="0"/>
              <a:t>语句</a:t>
            </a:r>
            <a:r>
              <a:rPr lang="en-US" altLang="zh-CN" sz="3200" smtClean="0"/>
              <a:t>(</a:t>
            </a:r>
            <a:r>
              <a:rPr lang="zh-CN" altLang="en-US" sz="3200" smtClean="0"/>
              <a:t>循环模式</a:t>
            </a:r>
            <a:r>
              <a:rPr lang="en-US" altLang="zh-CN" sz="3200" smtClean="0"/>
              <a:t>)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561952" cy="4023360"/>
          </a:xfrm>
        </p:spPr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循环是条件循环基本格式是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while(</a:t>
            </a:r>
            <a:r>
              <a:rPr lang="zh-CN" altLang="en-US" smtClean="0"/>
              <a:t>条件</a:t>
            </a:r>
            <a:r>
              <a:rPr lang="en-US" altLang="zh-CN" smtClean="0"/>
              <a:t>){</a:t>
            </a:r>
          </a:p>
          <a:p>
            <a:pPr marL="0" indent="0">
              <a:buNone/>
            </a:pPr>
            <a:r>
              <a:rPr lang="en-US" altLang="zh-CN" smtClean="0"/>
              <a:t>statement</a:t>
            </a:r>
          </a:p>
          <a:p>
            <a:pPr marL="0" indent="0">
              <a:buNone/>
            </a:pPr>
            <a:r>
              <a:rPr lang="en-US" altLang="zh-CN" smtClean="0"/>
              <a:t>}</a:t>
            </a:r>
          </a:p>
          <a:p>
            <a:pPr marL="0" indent="0">
              <a:buNone/>
            </a:pPr>
            <a:r>
              <a:rPr lang="en-US" altLang="zh-CN" smtClean="0"/>
              <a:t>while</a:t>
            </a:r>
            <a:r>
              <a:rPr lang="zh-CN" altLang="en-US" smtClean="0"/>
              <a:t>循环方式要比</a:t>
            </a:r>
            <a:r>
              <a:rPr lang="en-US" altLang="zh-CN" smtClean="0"/>
              <a:t>for</a:t>
            </a:r>
            <a:r>
              <a:rPr lang="zh-CN" altLang="en-US" smtClean="0"/>
              <a:t>自由的多，但自由的代价就是需要我们更加小心谨慎处理条件判断。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这是因为：</a:t>
            </a:r>
            <a:r>
              <a:rPr lang="en-US" altLang="zh-CN" smtClean="0"/>
              <a:t>while</a:t>
            </a:r>
            <a:r>
              <a:rPr lang="zh-CN" altLang="en-US" smtClean="0"/>
              <a:t>循环虽然有条件判断，却没有循环标志变量，如右侧例子中，</a:t>
            </a:r>
            <a:r>
              <a:rPr lang="en-US" altLang="zh-CN" smtClean="0"/>
              <a:t>i</a:t>
            </a:r>
            <a:r>
              <a:rPr lang="zh-CN" altLang="en-US" smtClean="0"/>
              <a:t>的变化全靠我们自行设置，如果</a:t>
            </a:r>
            <a:r>
              <a:rPr lang="en-US" altLang="zh-CN" smtClean="0"/>
              <a:t>i</a:t>
            </a:r>
            <a:r>
              <a:rPr lang="zh-CN" altLang="en-US" smtClean="0"/>
              <a:t>的变化永远无法满足</a:t>
            </a:r>
            <a:r>
              <a:rPr lang="en-US" altLang="zh-CN" smtClean="0"/>
              <a:t>while</a:t>
            </a:r>
            <a:r>
              <a:rPr lang="zh-CN" altLang="en-US" smtClean="0"/>
              <a:t>的条件，则循环进去死循环，</a:t>
            </a:r>
            <a:r>
              <a:rPr lang="en-US" altLang="zh-CN" smtClean="0"/>
              <a:t>R</a:t>
            </a:r>
            <a:r>
              <a:rPr lang="zh-CN" altLang="en-US" smtClean="0"/>
              <a:t>会报错。</a:t>
            </a:r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335852" y="3209676"/>
            <a:ext cx="171841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i=1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while(i&lt;=10){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print(i)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i=i+1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1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分支语句</a:t>
            </a:r>
            <a:r>
              <a:rPr lang="en-US" altLang="zh-CN" sz="3200" smtClean="0"/>
              <a:t>(</a:t>
            </a:r>
            <a:r>
              <a:rPr lang="zh-CN" altLang="en-US" sz="3200" smtClean="0"/>
              <a:t>必学</a:t>
            </a:r>
            <a:r>
              <a:rPr lang="en-US" altLang="zh-CN" sz="3200" smtClean="0"/>
              <a:t>)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分支语句就通过一个条件判断，如果条件逻辑为</a:t>
            </a:r>
            <a:r>
              <a:rPr lang="en-US" altLang="zh-CN" smtClean="0"/>
              <a:t>TRUE</a:t>
            </a:r>
            <a:r>
              <a:rPr lang="zh-CN" altLang="en-US" smtClean="0"/>
              <a:t>则执行</a:t>
            </a:r>
            <a:r>
              <a:rPr lang="en-US" altLang="zh-CN" smtClean="0"/>
              <a:t>if</a:t>
            </a:r>
            <a:r>
              <a:rPr lang="zh-CN" altLang="en-US" smtClean="0"/>
              <a:t>后｛｝中的语句，否则执行</a:t>
            </a:r>
            <a:r>
              <a:rPr lang="en-US" altLang="zh-CN" smtClean="0"/>
              <a:t>else</a:t>
            </a:r>
            <a:r>
              <a:rPr lang="zh-CN" altLang="en-US" smtClean="0"/>
              <a:t>后｛｝的语句，</a:t>
            </a:r>
            <a:r>
              <a:rPr lang="en-US" altLang="zh-CN" smtClean="0"/>
              <a:t>else</a:t>
            </a:r>
            <a:r>
              <a:rPr lang="zh-CN" altLang="en-US" smtClean="0"/>
              <a:t>可以省略，即判断成立则执行不成立则不执行</a:t>
            </a:r>
            <a:endParaRPr lang="en-US" altLang="zh-CN" smtClean="0"/>
          </a:p>
          <a:p>
            <a:r>
              <a:rPr lang="zh-CN" altLang="en-US" smtClean="0"/>
              <a:t>基本结构：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if(</a:t>
            </a:r>
            <a:r>
              <a:rPr lang="zh-CN" altLang="en-US"/>
              <a:t>条件</a:t>
            </a:r>
            <a:r>
              <a:rPr lang="en-US" altLang="zh-CN"/>
              <a:t>) {</a:t>
            </a:r>
          </a:p>
          <a:p>
            <a:pPr marL="0" indent="0">
              <a:buNone/>
            </a:pPr>
            <a:r>
              <a:rPr lang="en-US" altLang="zh-CN"/>
              <a:t>    statement1</a:t>
            </a:r>
          </a:p>
          <a:p>
            <a:pPr marL="0" indent="0">
              <a:buNone/>
            </a:pPr>
            <a:r>
              <a:rPr lang="en-US" altLang="zh-CN"/>
              <a:t>}else{</a:t>
            </a:r>
          </a:p>
          <a:p>
            <a:pPr marL="0" indent="0">
              <a:buNone/>
            </a:pPr>
            <a:r>
              <a:rPr lang="en-US" altLang="zh-CN"/>
              <a:t>    statement2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62796" y="2729773"/>
            <a:ext cx="356103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for(i in  a){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if(i&gt;=2000){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  print("&gt;=2000")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}else{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  if(i&gt;1000&amp;&amp; i&lt;2000){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    print("1000&lt;i&lt;2000")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  }else{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    print("smaller than 1000")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07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函数名</a:t>
            </a:r>
            <a:r>
              <a:rPr lang="en-US" altLang="zh-CN"/>
              <a:t>&lt;-function(</a:t>
            </a:r>
            <a:r>
              <a:rPr lang="zh-CN" altLang="en-US"/>
              <a:t>参数</a:t>
            </a:r>
            <a:r>
              <a:rPr lang="en-US" altLang="zh-CN"/>
              <a:t>1</a:t>
            </a:r>
            <a:r>
              <a:rPr lang="zh-CN" altLang="en-US"/>
              <a:t>，参数</a:t>
            </a:r>
            <a:r>
              <a:rPr lang="en-US" altLang="zh-CN"/>
              <a:t>2……</a:t>
            </a:r>
            <a:r>
              <a:rPr lang="zh-CN" altLang="en-US"/>
              <a:t>）</a:t>
            </a:r>
            <a:r>
              <a:rPr lang="en-US" altLang="zh-CN"/>
              <a:t>{</a:t>
            </a:r>
          </a:p>
          <a:p>
            <a:pPr marL="0" indent="0">
              <a:buNone/>
            </a:pPr>
            <a:r>
              <a:rPr lang="en-US" altLang="zh-CN"/>
              <a:t>	statements</a:t>
            </a:r>
          </a:p>
          <a:p>
            <a:pPr marL="0" indent="0">
              <a:buNone/>
            </a:pPr>
            <a:r>
              <a:rPr lang="en-US" altLang="zh-CN"/>
              <a:t>	return(object)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76950" y="3990388"/>
            <a:ext cx="3007233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 &lt;- function(a,b){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a1&lt;-sin(a)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b1&lt;-b*exp(-a)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a1+b1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6950" y="5308476"/>
            <a:ext cx="6658874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compute(1,2)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1.57723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compute(1)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Error in compute(1) : argument "b" is missing, with no default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77751" y="1978230"/>
            <a:ext cx="322203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 &lt;- function(a,b=2){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a1&lt;-sin(a)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b1&lt;-b*exp(-a)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a1+b1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577751" y="3535631"/>
            <a:ext cx="139621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compute(1)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1.57723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6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smtClean="0"/>
              <a:t>特殊函数</a:t>
            </a:r>
            <a:r>
              <a:rPr lang="en-US" altLang="zh-CN" sz="4000" smtClean="0"/>
              <a:t>-</a:t>
            </a:r>
            <a:r>
              <a:rPr lang="zh-CN" altLang="en-US" sz="4000" smtClean="0"/>
              <a:t>中缀函数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中缀函数是函数调用的一种特殊形式，</a:t>
            </a:r>
            <a:r>
              <a:rPr lang="zh-CN" altLang="en-US"/>
              <a:t>以加号</a:t>
            </a:r>
            <a:r>
              <a:rPr lang="en-US" altLang="zh-CN"/>
              <a:t>+</a:t>
            </a:r>
            <a:r>
              <a:rPr lang="zh-CN" altLang="en-US"/>
              <a:t>为</a:t>
            </a:r>
            <a:r>
              <a:rPr lang="zh-CN" altLang="en-US" smtClean="0"/>
              <a:t>例：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这个加号也等价于前缀方式的调用，只是出现形式要加引号说明：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如何制作自己的中缀函数，其实跟前缀函数创造的方式一样，例如创造运算符号</a:t>
            </a:r>
            <a:r>
              <a:rPr lang="en-US" altLang="zh-CN" smtClean="0"/>
              <a:t>%^_^%     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40324" y="2231256"/>
            <a:ext cx="644407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1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1] 3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94024" y="3170141"/>
            <a:ext cx="1181414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"+"(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1,2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1] 3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66774" y="4109026"/>
            <a:ext cx="2417328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"%^_^%"&lt;-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function(a,b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){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a1&lt;-a*b + b1&lt;-a^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a1+b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1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}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%^_^%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3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1] 14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12326" y="5222763"/>
            <a:ext cx="5758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特别注意：不要 随意修改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 &lt; &gt; + - /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等已经有的符号，根据词法作用域你应当能够想像会发生什么事。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69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smtClean="0"/>
              <a:t>特殊函数</a:t>
            </a:r>
            <a:r>
              <a:rPr lang="en-US" altLang="zh-CN" sz="3600" smtClean="0"/>
              <a:t>-</a:t>
            </a:r>
            <a:r>
              <a:rPr lang="zh-CN" altLang="en-US" sz="3600" smtClean="0"/>
              <a:t>替换函数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除了中缀，还有一种以前遇到过的特殊函数形式“替换函数”，如</a:t>
            </a:r>
            <a:r>
              <a:rPr lang="en-US" altLang="zh-CN" smtClean="0"/>
              <a:t>names(),rownames()</a:t>
            </a:r>
            <a:r>
              <a:rPr lang="zh-CN" altLang="en-US" smtClean="0"/>
              <a:t>等：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 smtClean="0"/>
              <a:t>替换函数的调用好像是在对参数做原地修改，创制方式也有点特殊：</a:t>
            </a:r>
            <a:endParaRPr lang="en-US" altLang="zh-CN" smtClean="0"/>
          </a:p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196868" y="2367977"/>
            <a:ext cx="2792431" cy="1338750"/>
            <a:chOff x="443620" y="2322710"/>
            <a:chExt cx="2792431" cy="1338750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443620" y="2322710"/>
              <a:ext cx="2792431" cy="646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t&lt;-1:10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names</a:t>
              </a: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(t)&lt;-letters[1:10</a:t>
              </a: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] 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</a:t>
              </a: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t</a:t>
              </a:r>
              <a:endParaRPr kumimoji="0" lang="zh-CN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443620" y="3230573"/>
              <a:ext cx="2255426" cy="4308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a b c d e f g h i </a:t>
              </a: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j 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</a:t>
              </a: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2 3 4 5 6 7 8 9 10 </a:t>
              </a:r>
              <a:endParaRPr kumimoji="0" lang="zh-CN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97280" y="4786173"/>
            <a:ext cx="3759042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second&lt;-" &lt;- function(x,value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x[2]&lt;-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value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97280" y="5784416"/>
            <a:ext cx="161101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second(t)&lt;-50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590923" y="4808504"/>
            <a:ext cx="236282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 c d e f g h i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50 3 4 5 6 7 8 9 10 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53205" y="5784416"/>
            <a:ext cx="728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替换函数虽然也是以前缀方式创制，但它的参数一般只有两个，一个被替换的数据集，一个则是替换内容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01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…</a:t>
            </a:r>
            <a:r>
              <a:rPr lang="zh-CN" altLang="en-US" smtClean="0"/>
              <a:t>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参数是函数接收不同处理任务的接口，</a:t>
            </a:r>
            <a:r>
              <a:rPr lang="en-US" altLang="zh-CN" smtClean="0"/>
              <a:t>R</a:t>
            </a:r>
            <a:r>
              <a:rPr lang="zh-CN" altLang="en-US" smtClean="0"/>
              <a:t>中给出了极为灵活的参数方式</a:t>
            </a:r>
            <a:endParaRPr lang="en-US" altLang="zh-CN" smtClean="0"/>
          </a:p>
          <a:p>
            <a:r>
              <a:rPr lang="en-US" altLang="zh-CN" smtClean="0"/>
              <a:t>…</a:t>
            </a:r>
            <a:r>
              <a:rPr lang="zh-CN" altLang="en-US" smtClean="0"/>
              <a:t>代表没有明确匹配的特殊参数。可以接收没有制定的参数，如基础包中的</a:t>
            </a:r>
            <a:r>
              <a:rPr lang="en-US" altLang="zh-CN" smtClean="0"/>
              <a:t>plot()</a:t>
            </a:r>
            <a:r>
              <a:rPr lang="zh-CN" altLang="en-US" smtClean="0"/>
              <a:t>，</a:t>
            </a:r>
            <a:r>
              <a:rPr lang="en-US" altLang="zh-CN" smtClean="0"/>
              <a:t>plot()</a:t>
            </a:r>
            <a:r>
              <a:rPr lang="zh-CN" altLang="en-US" smtClean="0"/>
              <a:t>是一个含</a:t>
            </a:r>
            <a:r>
              <a:rPr lang="en-US" altLang="zh-CN" smtClean="0"/>
              <a:t>x,y</a:t>
            </a:r>
            <a:r>
              <a:rPr lang="zh-CN" altLang="en-US" smtClean="0"/>
              <a:t>和</a:t>
            </a:r>
            <a:r>
              <a:rPr lang="en-US" altLang="zh-CN" smtClean="0"/>
              <a:t>…</a:t>
            </a:r>
            <a:r>
              <a:rPr lang="zh-CN" altLang="en-US" smtClean="0"/>
              <a:t>参数的泛型方法，而我们前边用到的图形参数并不是</a:t>
            </a:r>
            <a:r>
              <a:rPr lang="en-US" altLang="zh-CN" smtClean="0"/>
              <a:t>plot</a:t>
            </a:r>
            <a:r>
              <a:rPr lang="zh-CN" altLang="en-US" smtClean="0"/>
              <a:t>专用的参数，相反，图形参数的解释是放在</a:t>
            </a:r>
            <a:r>
              <a:rPr lang="en-US" altLang="zh-CN" smtClean="0"/>
              <a:t>par()</a:t>
            </a:r>
            <a:r>
              <a:rPr lang="zh-CN" altLang="en-US" smtClean="0"/>
              <a:t>函数中的。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3392860"/>
            <a:ext cx="268503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f_test&lt;-function(...){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names(list(...))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f_test(a=1,b=3)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"a" "b"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1806" y="4934139"/>
            <a:ext cx="991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由于提前并不知道</a:t>
            </a:r>
            <a:r>
              <a:rPr lang="en-US" altLang="zh-CN" smtClean="0"/>
              <a:t>…</a:t>
            </a:r>
            <a:r>
              <a:rPr lang="zh-CN" altLang="en-US" smtClean="0"/>
              <a:t>会接收多少参数，通常可以用</a:t>
            </a:r>
            <a:r>
              <a:rPr lang="en-US" altLang="zh-CN" smtClean="0"/>
              <a:t>list()</a:t>
            </a:r>
            <a:r>
              <a:rPr lang="zh-CN" altLang="en-US" smtClean="0"/>
              <a:t>这种易于使用的方式捕捉</a:t>
            </a:r>
            <a:r>
              <a:rPr lang="en-US" altLang="zh-CN" smtClean="0"/>
              <a:t>…</a:t>
            </a:r>
            <a:r>
              <a:rPr lang="zh-CN" altLang="en-US" smtClean="0"/>
              <a:t>中的参数信息。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67339"/>
      </p:ext>
    </p:extLst>
  </p:cSld>
  <p:clrMapOvr>
    <a:masterClrMapping/>
  </p:clrMapOvr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1053</TotalTime>
  <Words>1497</Words>
  <Application>Microsoft Office PowerPoint</Application>
  <PresentationFormat>宽屏</PresentationFormat>
  <Paragraphs>181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华文楷体</vt:lpstr>
      <vt:lpstr>楷体</vt:lpstr>
      <vt:lpstr>宋体</vt:lpstr>
      <vt:lpstr>Arial</vt:lpstr>
      <vt:lpstr>Calibri</vt:lpstr>
      <vt:lpstr>Calibri Light</vt:lpstr>
      <vt:lpstr>Lucida Console</vt:lpstr>
      <vt:lpstr>Wingdings</vt:lpstr>
      <vt:lpstr>DataAnalytics</vt:lpstr>
      <vt:lpstr>数据分析技术  ——函数式编程</vt:lpstr>
      <vt:lpstr>R程序</vt:lpstr>
      <vt:lpstr>循环语句</vt:lpstr>
      <vt:lpstr>循环语句(循环模式)</vt:lpstr>
      <vt:lpstr>分支语句(必学)</vt:lpstr>
      <vt:lpstr>函数</vt:lpstr>
      <vt:lpstr>特殊函数-中缀函数</vt:lpstr>
      <vt:lpstr>特殊函数-替换函数</vt:lpstr>
      <vt:lpstr>…参数</vt:lpstr>
      <vt:lpstr>闭包</vt:lpstr>
      <vt:lpstr>函数列表</vt:lpstr>
      <vt:lpstr>泛函</vt:lpstr>
      <vt:lpstr>plyr中的泛函替代函数</vt:lpstr>
      <vt:lpstr>效率优化与并行计算</vt:lpstr>
      <vt:lpstr>工具包的制作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Ning Xu</cp:lastModifiedBy>
  <cp:revision>71</cp:revision>
  <dcterms:created xsi:type="dcterms:W3CDTF">2017-08-23T10:41:21Z</dcterms:created>
  <dcterms:modified xsi:type="dcterms:W3CDTF">2017-11-19T06:22:35Z</dcterms:modified>
</cp:coreProperties>
</file>