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9"/>
  </p:notesMasterIdLst>
  <p:sldIdLst>
    <p:sldId id="308" r:id="rId2"/>
    <p:sldId id="309" r:id="rId3"/>
    <p:sldId id="310" r:id="rId4"/>
    <p:sldId id="311" r:id="rId5"/>
    <p:sldId id="312" r:id="rId6"/>
    <p:sldId id="313" r:id="rId7"/>
    <p:sldId id="256" r:id="rId8"/>
    <p:sldId id="301" r:id="rId9"/>
    <p:sldId id="298" r:id="rId10"/>
    <p:sldId id="302" r:id="rId11"/>
    <p:sldId id="306" r:id="rId12"/>
    <p:sldId id="315" r:id="rId13"/>
    <p:sldId id="316" r:id="rId14"/>
    <p:sldId id="317" r:id="rId15"/>
    <p:sldId id="318" r:id="rId16"/>
    <p:sldId id="319" r:id="rId17"/>
    <p:sldId id="320" r:id="rId18"/>
    <p:sldId id="33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29" r:id="rId31"/>
    <p:sldId id="330" r:id="rId32"/>
    <p:sldId id="344" r:id="rId33"/>
    <p:sldId id="345" r:id="rId34"/>
    <p:sldId id="346" r:id="rId35"/>
    <p:sldId id="347" r:id="rId36"/>
    <p:sldId id="348" r:id="rId37"/>
    <p:sldId id="349" r:id="rId38"/>
    <p:sldId id="350" r:id="rId39"/>
    <p:sldId id="351" r:id="rId40"/>
    <p:sldId id="352" r:id="rId41"/>
    <p:sldId id="353" r:id="rId42"/>
    <p:sldId id="354" r:id="rId43"/>
    <p:sldId id="355" r:id="rId44"/>
    <p:sldId id="356" r:id="rId45"/>
    <p:sldId id="357" r:id="rId46"/>
    <p:sldId id="358" r:id="rId47"/>
    <p:sldId id="359" r:id="rId48"/>
    <p:sldId id="368" r:id="rId49"/>
    <p:sldId id="360" r:id="rId50"/>
    <p:sldId id="367" r:id="rId51"/>
    <p:sldId id="361" r:id="rId52"/>
    <p:sldId id="362" r:id="rId53"/>
    <p:sldId id="363" r:id="rId54"/>
    <p:sldId id="364" r:id="rId55"/>
    <p:sldId id="365" r:id="rId56"/>
    <p:sldId id="366" r:id="rId57"/>
    <p:sldId id="262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711" autoAdjust="0"/>
  </p:normalViewPr>
  <p:slideViewPr>
    <p:cSldViewPr>
      <p:cViewPr varScale="1">
        <p:scale>
          <a:sx n="50" d="100"/>
          <a:sy n="50" d="100"/>
        </p:scale>
        <p:origin x="1740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17BCEF-C38D-4C6C-848C-20F170EA5E34}" type="doc">
      <dgm:prSet loTypeId="urn:microsoft.com/office/officeart/2005/8/layout/gear1" loCatId="relationship" qsTypeId="urn:microsoft.com/office/officeart/2005/8/quickstyle/3d2" qsCatId="3D" csTypeId="urn:microsoft.com/office/officeart/2005/8/colors/colorful5" csCatId="colorful" phldr="1"/>
      <dgm:spPr/>
    </dgm:pt>
    <dgm:pt modelId="{0A8347FE-4FAF-46D7-A963-F11332E66059}">
      <dgm:prSet phldrT="[Text]"/>
      <dgm:spPr/>
      <dgm:t>
        <a:bodyPr/>
        <a:lstStyle/>
        <a:p>
          <a:r>
            <a:rPr lang="en-GB" b="1" dirty="0" smtClean="0">
              <a:solidFill>
                <a:schemeClr val="tx2"/>
              </a:solidFill>
            </a:rPr>
            <a:t>Which can uniquely </a:t>
          </a:r>
          <a:r>
            <a:rPr lang="en-GB" b="1" i="1" dirty="0" smtClean="0">
              <a:solidFill>
                <a:srgbClr val="C00000"/>
              </a:solidFill>
            </a:rPr>
            <a:t>IDENTIFY</a:t>
          </a:r>
          <a:r>
            <a:rPr lang="en-GB" b="1" dirty="0" smtClean="0">
              <a:solidFill>
                <a:schemeClr val="tx2"/>
              </a:solidFill>
            </a:rPr>
            <a:t> a Tuple in a relation</a:t>
          </a:r>
          <a:endParaRPr lang="en-SG" b="1" dirty="0">
            <a:solidFill>
              <a:schemeClr val="tx2"/>
            </a:solidFill>
          </a:endParaRPr>
        </a:p>
      </dgm:t>
    </dgm:pt>
    <dgm:pt modelId="{EFA846E8-2938-4278-A5AE-DD78834A478F}" type="parTrans" cxnId="{6977C6C8-19BD-4384-8AE4-DBAB7F0100BA}">
      <dgm:prSet/>
      <dgm:spPr/>
      <dgm:t>
        <a:bodyPr/>
        <a:lstStyle/>
        <a:p>
          <a:endParaRPr lang="en-SG"/>
        </a:p>
      </dgm:t>
    </dgm:pt>
    <dgm:pt modelId="{D4552033-E542-454E-82ED-86865A558A56}" type="sibTrans" cxnId="{6977C6C8-19BD-4384-8AE4-DBAB7F0100BA}">
      <dgm:prSet/>
      <dgm:spPr/>
      <dgm:t>
        <a:bodyPr/>
        <a:lstStyle/>
        <a:p>
          <a:endParaRPr lang="en-SG"/>
        </a:p>
      </dgm:t>
    </dgm:pt>
    <dgm:pt modelId="{7AAF060E-B05C-4615-AB5A-B65410FBCA5F}">
      <dgm:prSet phldrT="[Text]"/>
      <dgm:spPr/>
      <dgm:t>
        <a:bodyPr/>
        <a:lstStyle/>
        <a:p>
          <a:r>
            <a:rPr lang="en-GB" b="1" dirty="0" smtClean="0">
              <a:solidFill>
                <a:schemeClr val="tx2"/>
              </a:solidFill>
            </a:rPr>
            <a:t>A Minimal group of attributes</a:t>
          </a:r>
          <a:endParaRPr lang="en-SG" b="1" dirty="0">
            <a:solidFill>
              <a:schemeClr val="tx2"/>
            </a:solidFill>
          </a:endParaRPr>
        </a:p>
      </dgm:t>
    </dgm:pt>
    <dgm:pt modelId="{B9402764-CA10-4E97-BA5C-AF8A4C028947}" type="parTrans" cxnId="{908E7078-19B2-475B-880E-80BC87A724EB}">
      <dgm:prSet/>
      <dgm:spPr/>
      <dgm:t>
        <a:bodyPr/>
        <a:lstStyle/>
        <a:p>
          <a:endParaRPr lang="en-SG"/>
        </a:p>
      </dgm:t>
    </dgm:pt>
    <dgm:pt modelId="{123BD533-E47A-4676-B778-212799D6101A}" type="sibTrans" cxnId="{908E7078-19B2-475B-880E-80BC87A724EB}">
      <dgm:prSet/>
      <dgm:spPr/>
      <dgm:t>
        <a:bodyPr/>
        <a:lstStyle/>
        <a:p>
          <a:endParaRPr lang="en-SG"/>
        </a:p>
      </dgm:t>
    </dgm:pt>
    <dgm:pt modelId="{45D41E26-0DD1-4D9F-83B5-C43F1958E614}">
      <dgm:prSet phldrT="[Text]"/>
      <dgm:spPr/>
      <dgm:t>
        <a:bodyPr/>
        <a:lstStyle/>
        <a:p>
          <a:r>
            <a:rPr lang="en-GB" b="1" dirty="0" smtClean="0">
              <a:solidFill>
                <a:schemeClr val="tx2"/>
              </a:solidFill>
            </a:rPr>
            <a:t>An</a:t>
          </a:r>
        </a:p>
        <a:p>
          <a:r>
            <a:rPr lang="en-GB" b="1" dirty="0" smtClean="0">
              <a:solidFill>
                <a:schemeClr val="tx2"/>
              </a:solidFill>
            </a:rPr>
            <a:t>Attribute</a:t>
          </a:r>
          <a:endParaRPr lang="en-SG" b="1" dirty="0">
            <a:solidFill>
              <a:schemeClr val="tx2"/>
            </a:solidFill>
          </a:endParaRPr>
        </a:p>
      </dgm:t>
    </dgm:pt>
    <dgm:pt modelId="{A259C413-76DF-44CA-9078-8DD698475D78}" type="parTrans" cxnId="{FB970C19-D55E-408E-88A8-6C65810E743E}">
      <dgm:prSet/>
      <dgm:spPr/>
      <dgm:t>
        <a:bodyPr/>
        <a:lstStyle/>
        <a:p>
          <a:endParaRPr lang="en-SG"/>
        </a:p>
      </dgm:t>
    </dgm:pt>
    <dgm:pt modelId="{808EB6A3-8B20-417E-8BC5-464381A73710}" type="sibTrans" cxnId="{FB970C19-D55E-408E-88A8-6C65810E743E}">
      <dgm:prSet/>
      <dgm:spPr/>
      <dgm:t>
        <a:bodyPr/>
        <a:lstStyle/>
        <a:p>
          <a:endParaRPr lang="en-SG"/>
        </a:p>
      </dgm:t>
    </dgm:pt>
    <dgm:pt modelId="{D7B3258A-E9C6-4EE1-9C83-F9E223D997DC}" type="pres">
      <dgm:prSet presAssocID="{E917BCEF-C38D-4C6C-848C-20F170EA5E34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32DE2427-46A0-4724-8D18-5CB08E789A38}" type="pres">
      <dgm:prSet presAssocID="{0A8347FE-4FAF-46D7-A963-F11332E66059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6A6770D6-0B61-4877-844E-4F1C3C3ECFFB}" type="pres">
      <dgm:prSet presAssocID="{0A8347FE-4FAF-46D7-A963-F11332E66059}" presName="gear1srcNode" presStyleLbl="node1" presStyleIdx="0" presStyleCnt="3"/>
      <dgm:spPr/>
      <dgm:t>
        <a:bodyPr/>
        <a:lstStyle/>
        <a:p>
          <a:endParaRPr lang="en-SG"/>
        </a:p>
      </dgm:t>
    </dgm:pt>
    <dgm:pt modelId="{B10B0279-2E45-40E2-B154-A48D322A441C}" type="pres">
      <dgm:prSet presAssocID="{0A8347FE-4FAF-46D7-A963-F11332E66059}" presName="gear1dstNode" presStyleLbl="node1" presStyleIdx="0" presStyleCnt="3"/>
      <dgm:spPr/>
      <dgm:t>
        <a:bodyPr/>
        <a:lstStyle/>
        <a:p>
          <a:endParaRPr lang="en-SG"/>
        </a:p>
      </dgm:t>
    </dgm:pt>
    <dgm:pt modelId="{48AAE0BA-30DD-43CE-B8D1-278244C8622A}" type="pres">
      <dgm:prSet presAssocID="{7AAF060E-B05C-4615-AB5A-B65410FBCA5F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145A7AC9-8FFC-4393-A7E2-3C3EC6A5771A}" type="pres">
      <dgm:prSet presAssocID="{7AAF060E-B05C-4615-AB5A-B65410FBCA5F}" presName="gear2srcNode" presStyleLbl="node1" presStyleIdx="1" presStyleCnt="3"/>
      <dgm:spPr/>
      <dgm:t>
        <a:bodyPr/>
        <a:lstStyle/>
        <a:p>
          <a:endParaRPr lang="en-SG"/>
        </a:p>
      </dgm:t>
    </dgm:pt>
    <dgm:pt modelId="{630B7B36-7EA5-437E-923D-E6E03A8223F8}" type="pres">
      <dgm:prSet presAssocID="{7AAF060E-B05C-4615-AB5A-B65410FBCA5F}" presName="gear2dstNode" presStyleLbl="node1" presStyleIdx="1" presStyleCnt="3"/>
      <dgm:spPr/>
      <dgm:t>
        <a:bodyPr/>
        <a:lstStyle/>
        <a:p>
          <a:endParaRPr lang="en-SG"/>
        </a:p>
      </dgm:t>
    </dgm:pt>
    <dgm:pt modelId="{572B76D9-E40C-48FB-AA90-77A0FDA1D63B}" type="pres">
      <dgm:prSet presAssocID="{45D41E26-0DD1-4D9F-83B5-C43F1958E614}" presName="gear3" presStyleLbl="node1" presStyleIdx="2" presStyleCnt="3"/>
      <dgm:spPr/>
      <dgm:t>
        <a:bodyPr/>
        <a:lstStyle/>
        <a:p>
          <a:endParaRPr lang="en-SG"/>
        </a:p>
      </dgm:t>
    </dgm:pt>
    <dgm:pt modelId="{4BCBB7E4-1D6B-42C4-A466-20A769F9129D}" type="pres">
      <dgm:prSet presAssocID="{45D41E26-0DD1-4D9F-83B5-C43F1958E614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47C72178-4AD4-485B-AFE9-913DC5655195}" type="pres">
      <dgm:prSet presAssocID="{45D41E26-0DD1-4D9F-83B5-C43F1958E614}" presName="gear3srcNode" presStyleLbl="node1" presStyleIdx="2" presStyleCnt="3"/>
      <dgm:spPr/>
      <dgm:t>
        <a:bodyPr/>
        <a:lstStyle/>
        <a:p>
          <a:endParaRPr lang="en-SG"/>
        </a:p>
      </dgm:t>
    </dgm:pt>
    <dgm:pt modelId="{CB52C9AB-6CE0-4CC1-B6F9-FE9F7897F0F8}" type="pres">
      <dgm:prSet presAssocID="{45D41E26-0DD1-4D9F-83B5-C43F1958E614}" presName="gear3dstNode" presStyleLbl="node1" presStyleIdx="2" presStyleCnt="3"/>
      <dgm:spPr/>
      <dgm:t>
        <a:bodyPr/>
        <a:lstStyle/>
        <a:p>
          <a:endParaRPr lang="en-SG"/>
        </a:p>
      </dgm:t>
    </dgm:pt>
    <dgm:pt modelId="{EA626888-8B28-4AAC-A02D-115E9AFAA911}" type="pres">
      <dgm:prSet presAssocID="{D4552033-E542-454E-82ED-86865A558A56}" presName="connector1" presStyleLbl="sibTrans2D1" presStyleIdx="0" presStyleCnt="3"/>
      <dgm:spPr/>
      <dgm:t>
        <a:bodyPr/>
        <a:lstStyle/>
        <a:p>
          <a:endParaRPr lang="en-SG"/>
        </a:p>
      </dgm:t>
    </dgm:pt>
    <dgm:pt modelId="{754F605F-BF4C-444F-9C91-D7FAE06F9D42}" type="pres">
      <dgm:prSet presAssocID="{123BD533-E47A-4676-B778-212799D6101A}" presName="connector2" presStyleLbl="sibTrans2D1" presStyleIdx="1" presStyleCnt="3"/>
      <dgm:spPr/>
      <dgm:t>
        <a:bodyPr/>
        <a:lstStyle/>
        <a:p>
          <a:endParaRPr lang="en-SG"/>
        </a:p>
      </dgm:t>
    </dgm:pt>
    <dgm:pt modelId="{1046C5FD-B224-4491-937B-FCAB93CE1CB4}" type="pres">
      <dgm:prSet presAssocID="{808EB6A3-8B20-417E-8BC5-464381A73710}" presName="connector3" presStyleLbl="sibTrans2D1" presStyleIdx="2" presStyleCnt="3"/>
      <dgm:spPr/>
      <dgm:t>
        <a:bodyPr/>
        <a:lstStyle/>
        <a:p>
          <a:endParaRPr lang="en-SG"/>
        </a:p>
      </dgm:t>
    </dgm:pt>
  </dgm:ptLst>
  <dgm:cxnLst>
    <dgm:cxn modelId="{908E7078-19B2-475B-880E-80BC87A724EB}" srcId="{E917BCEF-C38D-4C6C-848C-20F170EA5E34}" destId="{7AAF060E-B05C-4615-AB5A-B65410FBCA5F}" srcOrd="1" destOrd="0" parTransId="{B9402764-CA10-4E97-BA5C-AF8A4C028947}" sibTransId="{123BD533-E47A-4676-B778-212799D6101A}"/>
    <dgm:cxn modelId="{0DC98459-8A5B-4AAE-9946-00ABA90915B5}" type="presOf" srcId="{7AAF060E-B05C-4615-AB5A-B65410FBCA5F}" destId="{48AAE0BA-30DD-43CE-B8D1-278244C8622A}" srcOrd="0" destOrd="0" presId="urn:microsoft.com/office/officeart/2005/8/layout/gear1"/>
    <dgm:cxn modelId="{5F39D063-517E-4F8B-88FF-005D4DA3D0DD}" type="presOf" srcId="{45D41E26-0DD1-4D9F-83B5-C43F1958E614}" destId="{CB52C9AB-6CE0-4CC1-B6F9-FE9F7897F0F8}" srcOrd="3" destOrd="0" presId="urn:microsoft.com/office/officeart/2005/8/layout/gear1"/>
    <dgm:cxn modelId="{037FF716-3BE2-4C38-8933-34F18DF4BB88}" type="presOf" srcId="{45D41E26-0DD1-4D9F-83B5-C43F1958E614}" destId="{4BCBB7E4-1D6B-42C4-A466-20A769F9129D}" srcOrd="1" destOrd="0" presId="urn:microsoft.com/office/officeart/2005/8/layout/gear1"/>
    <dgm:cxn modelId="{4702F41D-DE39-46AD-8DD0-C93F4DFDCCE1}" type="presOf" srcId="{123BD533-E47A-4676-B778-212799D6101A}" destId="{754F605F-BF4C-444F-9C91-D7FAE06F9D42}" srcOrd="0" destOrd="0" presId="urn:microsoft.com/office/officeart/2005/8/layout/gear1"/>
    <dgm:cxn modelId="{FB970C19-D55E-408E-88A8-6C65810E743E}" srcId="{E917BCEF-C38D-4C6C-848C-20F170EA5E34}" destId="{45D41E26-0DD1-4D9F-83B5-C43F1958E614}" srcOrd="2" destOrd="0" parTransId="{A259C413-76DF-44CA-9078-8DD698475D78}" sibTransId="{808EB6A3-8B20-417E-8BC5-464381A73710}"/>
    <dgm:cxn modelId="{B1C76F00-B1B3-4F48-B0C6-7404B4F0DC1F}" type="presOf" srcId="{45D41E26-0DD1-4D9F-83B5-C43F1958E614}" destId="{47C72178-4AD4-485B-AFE9-913DC5655195}" srcOrd="2" destOrd="0" presId="urn:microsoft.com/office/officeart/2005/8/layout/gear1"/>
    <dgm:cxn modelId="{F527BFBB-FDDB-490D-9DAF-7D15CC9E4F60}" type="presOf" srcId="{808EB6A3-8B20-417E-8BC5-464381A73710}" destId="{1046C5FD-B224-4491-937B-FCAB93CE1CB4}" srcOrd="0" destOrd="0" presId="urn:microsoft.com/office/officeart/2005/8/layout/gear1"/>
    <dgm:cxn modelId="{8DE41D7F-943F-4D81-A528-3C5C0D5E2FA8}" type="presOf" srcId="{0A8347FE-4FAF-46D7-A963-F11332E66059}" destId="{6A6770D6-0B61-4877-844E-4F1C3C3ECFFB}" srcOrd="1" destOrd="0" presId="urn:microsoft.com/office/officeart/2005/8/layout/gear1"/>
    <dgm:cxn modelId="{975245E7-1383-43EA-8435-C4A68DF7B268}" type="presOf" srcId="{E917BCEF-C38D-4C6C-848C-20F170EA5E34}" destId="{D7B3258A-E9C6-4EE1-9C83-F9E223D997DC}" srcOrd="0" destOrd="0" presId="urn:microsoft.com/office/officeart/2005/8/layout/gear1"/>
    <dgm:cxn modelId="{1190F0CB-2C26-4294-B76C-714FBCE3C9A7}" type="presOf" srcId="{7AAF060E-B05C-4615-AB5A-B65410FBCA5F}" destId="{145A7AC9-8FFC-4393-A7E2-3C3EC6A5771A}" srcOrd="1" destOrd="0" presId="urn:microsoft.com/office/officeart/2005/8/layout/gear1"/>
    <dgm:cxn modelId="{BCC0C384-E43E-4232-94EB-BFF3B2A1EDDC}" type="presOf" srcId="{45D41E26-0DD1-4D9F-83B5-C43F1958E614}" destId="{572B76D9-E40C-48FB-AA90-77A0FDA1D63B}" srcOrd="0" destOrd="0" presId="urn:microsoft.com/office/officeart/2005/8/layout/gear1"/>
    <dgm:cxn modelId="{FEAB7EB0-AEDA-4C3E-89AD-23C75D08B5A2}" type="presOf" srcId="{0A8347FE-4FAF-46D7-A963-F11332E66059}" destId="{B10B0279-2E45-40E2-B154-A48D322A441C}" srcOrd="2" destOrd="0" presId="urn:microsoft.com/office/officeart/2005/8/layout/gear1"/>
    <dgm:cxn modelId="{B2A006E9-8638-4C4B-B141-640515F5AC1F}" type="presOf" srcId="{7AAF060E-B05C-4615-AB5A-B65410FBCA5F}" destId="{630B7B36-7EA5-437E-923D-E6E03A8223F8}" srcOrd="2" destOrd="0" presId="urn:microsoft.com/office/officeart/2005/8/layout/gear1"/>
    <dgm:cxn modelId="{3B00E771-C183-4E9A-8688-08AF881D7C5A}" type="presOf" srcId="{D4552033-E542-454E-82ED-86865A558A56}" destId="{EA626888-8B28-4AAC-A02D-115E9AFAA911}" srcOrd="0" destOrd="0" presId="urn:microsoft.com/office/officeart/2005/8/layout/gear1"/>
    <dgm:cxn modelId="{38DDBE72-8165-412C-8E2D-163A6CA860E5}" type="presOf" srcId="{0A8347FE-4FAF-46D7-A963-F11332E66059}" destId="{32DE2427-46A0-4724-8D18-5CB08E789A38}" srcOrd="0" destOrd="0" presId="urn:microsoft.com/office/officeart/2005/8/layout/gear1"/>
    <dgm:cxn modelId="{6977C6C8-19BD-4384-8AE4-DBAB7F0100BA}" srcId="{E917BCEF-C38D-4C6C-848C-20F170EA5E34}" destId="{0A8347FE-4FAF-46D7-A963-F11332E66059}" srcOrd="0" destOrd="0" parTransId="{EFA846E8-2938-4278-A5AE-DD78834A478F}" sibTransId="{D4552033-E542-454E-82ED-86865A558A56}"/>
    <dgm:cxn modelId="{4A0CD6DB-EABE-47D9-B196-BEE88BBE7CBB}" type="presParOf" srcId="{D7B3258A-E9C6-4EE1-9C83-F9E223D997DC}" destId="{32DE2427-46A0-4724-8D18-5CB08E789A38}" srcOrd="0" destOrd="0" presId="urn:microsoft.com/office/officeart/2005/8/layout/gear1"/>
    <dgm:cxn modelId="{E7B0681C-57BC-48B5-8FFE-13D996C63E6A}" type="presParOf" srcId="{D7B3258A-E9C6-4EE1-9C83-F9E223D997DC}" destId="{6A6770D6-0B61-4877-844E-4F1C3C3ECFFB}" srcOrd="1" destOrd="0" presId="urn:microsoft.com/office/officeart/2005/8/layout/gear1"/>
    <dgm:cxn modelId="{8E8E137E-C9A0-450B-8C65-C73AFEC200C1}" type="presParOf" srcId="{D7B3258A-E9C6-4EE1-9C83-F9E223D997DC}" destId="{B10B0279-2E45-40E2-B154-A48D322A441C}" srcOrd="2" destOrd="0" presId="urn:microsoft.com/office/officeart/2005/8/layout/gear1"/>
    <dgm:cxn modelId="{C302EFA2-E8F9-4777-84E7-8708608A9DB6}" type="presParOf" srcId="{D7B3258A-E9C6-4EE1-9C83-F9E223D997DC}" destId="{48AAE0BA-30DD-43CE-B8D1-278244C8622A}" srcOrd="3" destOrd="0" presId="urn:microsoft.com/office/officeart/2005/8/layout/gear1"/>
    <dgm:cxn modelId="{CC1895FF-E5EE-48AD-A1A2-91926A597D55}" type="presParOf" srcId="{D7B3258A-E9C6-4EE1-9C83-F9E223D997DC}" destId="{145A7AC9-8FFC-4393-A7E2-3C3EC6A5771A}" srcOrd="4" destOrd="0" presId="urn:microsoft.com/office/officeart/2005/8/layout/gear1"/>
    <dgm:cxn modelId="{3AFA5348-5B13-404B-B45E-5D6A08A781D4}" type="presParOf" srcId="{D7B3258A-E9C6-4EE1-9C83-F9E223D997DC}" destId="{630B7B36-7EA5-437E-923D-E6E03A8223F8}" srcOrd="5" destOrd="0" presId="urn:microsoft.com/office/officeart/2005/8/layout/gear1"/>
    <dgm:cxn modelId="{26C6D044-E2BF-4EB6-8508-AE459821194E}" type="presParOf" srcId="{D7B3258A-E9C6-4EE1-9C83-F9E223D997DC}" destId="{572B76D9-E40C-48FB-AA90-77A0FDA1D63B}" srcOrd="6" destOrd="0" presId="urn:microsoft.com/office/officeart/2005/8/layout/gear1"/>
    <dgm:cxn modelId="{4B83522F-1E01-434B-A0E6-58F47E12C082}" type="presParOf" srcId="{D7B3258A-E9C6-4EE1-9C83-F9E223D997DC}" destId="{4BCBB7E4-1D6B-42C4-A466-20A769F9129D}" srcOrd="7" destOrd="0" presId="urn:microsoft.com/office/officeart/2005/8/layout/gear1"/>
    <dgm:cxn modelId="{17020A8F-FD94-4857-88D4-B056F3132D79}" type="presParOf" srcId="{D7B3258A-E9C6-4EE1-9C83-F9E223D997DC}" destId="{47C72178-4AD4-485B-AFE9-913DC5655195}" srcOrd="8" destOrd="0" presId="urn:microsoft.com/office/officeart/2005/8/layout/gear1"/>
    <dgm:cxn modelId="{4CFF2EDC-1AEC-4B9F-983E-93C843007798}" type="presParOf" srcId="{D7B3258A-E9C6-4EE1-9C83-F9E223D997DC}" destId="{CB52C9AB-6CE0-4CC1-B6F9-FE9F7897F0F8}" srcOrd="9" destOrd="0" presId="urn:microsoft.com/office/officeart/2005/8/layout/gear1"/>
    <dgm:cxn modelId="{68F0000E-DB14-484B-B032-40E7EF2D2B0E}" type="presParOf" srcId="{D7B3258A-E9C6-4EE1-9C83-F9E223D997DC}" destId="{EA626888-8B28-4AAC-A02D-115E9AFAA911}" srcOrd="10" destOrd="0" presId="urn:microsoft.com/office/officeart/2005/8/layout/gear1"/>
    <dgm:cxn modelId="{EAD5E46F-DD45-451D-AFD7-DB8771673584}" type="presParOf" srcId="{D7B3258A-E9C6-4EE1-9C83-F9E223D997DC}" destId="{754F605F-BF4C-444F-9C91-D7FAE06F9D42}" srcOrd="11" destOrd="0" presId="urn:microsoft.com/office/officeart/2005/8/layout/gear1"/>
    <dgm:cxn modelId="{9631CD9A-B8C0-4DF9-9E42-3B654947B7FD}" type="presParOf" srcId="{D7B3258A-E9C6-4EE1-9C83-F9E223D997DC}" destId="{1046C5FD-B224-4491-937B-FCAB93CE1CB4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5ADD57-5188-49A1-A603-512B45AEB9C7}" type="doc">
      <dgm:prSet loTypeId="urn:microsoft.com/office/officeart/2005/8/layout/matrix3" loCatId="matrix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SG"/>
        </a:p>
      </dgm:t>
    </dgm:pt>
    <dgm:pt modelId="{4879BBC2-8280-4320-A481-7232AC1DE342}">
      <dgm:prSet phldrT="[Text]"/>
      <dgm:spPr/>
      <dgm:t>
        <a:bodyPr/>
        <a:lstStyle/>
        <a:p>
          <a:r>
            <a:rPr lang="en-GB" b="1" dirty="0" smtClean="0">
              <a:solidFill>
                <a:schemeClr val="tx2"/>
              </a:solidFill>
            </a:rPr>
            <a:t>An attribute (column)</a:t>
          </a:r>
          <a:endParaRPr lang="en-SG" b="1" dirty="0">
            <a:solidFill>
              <a:schemeClr val="tx2"/>
            </a:solidFill>
          </a:endParaRPr>
        </a:p>
      </dgm:t>
    </dgm:pt>
    <dgm:pt modelId="{AF38B63C-3E12-4416-AC95-AC1402B0DFA3}" type="parTrans" cxnId="{8F912B85-BB86-413F-9A82-D189CBD0F6EE}">
      <dgm:prSet/>
      <dgm:spPr/>
      <dgm:t>
        <a:bodyPr/>
        <a:lstStyle/>
        <a:p>
          <a:endParaRPr lang="en-SG"/>
        </a:p>
      </dgm:t>
    </dgm:pt>
    <dgm:pt modelId="{39781C64-2CA9-4F96-B831-5DAC6CC529B7}" type="sibTrans" cxnId="{8F912B85-BB86-413F-9A82-D189CBD0F6EE}">
      <dgm:prSet/>
      <dgm:spPr/>
      <dgm:t>
        <a:bodyPr/>
        <a:lstStyle/>
        <a:p>
          <a:endParaRPr lang="en-SG"/>
        </a:p>
      </dgm:t>
    </dgm:pt>
    <dgm:pt modelId="{8E5A9B67-5B53-49B3-8E5A-7277D7EECDB1}">
      <dgm:prSet phldrT="[Text]"/>
      <dgm:spPr/>
      <dgm:t>
        <a:bodyPr/>
        <a:lstStyle/>
        <a:p>
          <a:r>
            <a:rPr lang="en-GB" b="1" dirty="0" smtClean="0">
              <a:solidFill>
                <a:schemeClr val="tx2"/>
              </a:solidFill>
            </a:rPr>
            <a:t>OR a group of attributes (2 or more columns) with a relation that matches</a:t>
          </a:r>
          <a:endParaRPr lang="en-SG" dirty="0"/>
        </a:p>
      </dgm:t>
    </dgm:pt>
    <dgm:pt modelId="{D4844734-F0D5-4869-99E7-27C39A937F74}" type="parTrans" cxnId="{183F49F2-3B09-454E-A8E2-9BF916E483ED}">
      <dgm:prSet/>
      <dgm:spPr/>
      <dgm:t>
        <a:bodyPr/>
        <a:lstStyle/>
        <a:p>
          <a:endParaRPr lang="en-SG"/>
        </a:p>
      </dgm:t>
    </dgm:pt>
    <dgm:pt modelId="{7FAA58F5-4E31-4AD2-BCDB-3480103D4511}" type="sibTrans" cxnId="{183F49F2-3B09-454E-A8E2-9BF916E483ED}">
      <dgm:prSet/>
      <dgm:spPr/>
      <dgm:t>
        <a:bodyPr/>
        <a:lstStyle/>
        <a:p>
          <a:endParaRPr lang="en-SG"/>
        </a:p>
      </dgm:t>
    </dgm:pt>
    <dgm:pt modelId="{D548C0B2-FA06-44B6-8D2A-C10378893FC6}">
      <dgm:prSet phldrT="[Text]"/>
      <dgm:spPr/>
      <dgm:t>
        <a:bodyPr/>
        <a:lstStyle/>
        <a:p>
          <a:r>
            <a:rPr lang="en-GB" b="1" dirty="0" smtClean="0">
              <a:solidFill>
                <a:schemeClr val="tx2"/>
              </a:solidFill>
            </a:rPr>
            <a:t>the value of the primary key OR the candidate key</a:t>
          </a:r>
          <a:endParaRPr lang="en-SG" b="1" dirty="0">
            <a:solidFill>
              <a:schemeClr val="tx2"/>
            </a:solidFill>
          </a:endParaRPr>
        </a:p>
      </dgm:t>
    </dgm:pt>
    <dgm:pt modelId="{59190C9A-EA41-419F-84B1-9B415BE96FB5}" type="parTrans" cxnId="{D9999B11-70DE-441F-8CD3-1C29DC227F66}">
      <dgm:prSet/>
      <dgm:spPr/>
      <dgm:t>
        <a:bodyPr/>
        <a:lstStyle/>
        <a:p>
          <a:endParaRPr lang="en-SG"/>
        </a:p>
      </dgm:t>
    </dgm:pt>
    <dgm:pt modelId="{B682B2CB-6562-4CC7-9448-320B31E82185}" type="sibTrans" cxnId="{D9999B11-70DE-441F-8CD3-1C29DC227F66}">
      <dgm:prSet/>
      <dgm:spPr/>
      <dgm:t>
        <a:bodyPr/>
        <a:lstStyle/>
        <a:p>
          <a:endParaRPr lang="en-SG"/>
        </a:p>
      </dgm:t>
    </dgm:pt>
    <dgm:pt modelId="{7CE73E63-0808-45EA-B3EB-22C0DCEF566B}">
      <dgm:prSet phldrT="[Text]"/>
      <dgm:spPr/>
      <dgm:t>
        <a:bodyPr/>
        <a:lstStyle/>
        <a:p>
          <a:r>
            <a:rPr lang="en-GB" b="1" dirty="0" smtClean="0">
              <a:solidFill>
                <a:schemeClr val="tx2"/>
              </a:solidFill>
            </a:rPr>
            <a:t>of the home OR other relation</a:t>
          </a:r>
          <a:endParaRPr lang="en-SG" b="1" dirty="0">
            <a:solidFill>
              <a:schemeClr val="tx2"/>
            </a:solidFill>
          </a:endParaRPr>
        </a:p>
      </dgm:t>
    </dgm:pt>
    <dgm:pt modelId="{B7CE12D4-79D4-4250-BF13-A612EEC874A0}" type="parTrans" cxnId="{A86B5DAD-5435-4B6D-BF31-8E77D29AAC8C}">
      <dgm:prSet/>
      <dgm:spPr/>
      <dgm:t>
        <a:bodyPr/>
        <a:lstStyle/>
        <a:p>
          <a:endParaRPr lang="en-SG"/>
        </a:p>
      </dgm:t>
    </dgm:pt>
    <dgm:pt modelId="{06AB61D8-6B86-4758-AE14-D0E3485FB579}" type="sibTrans" cxnId="{A86B5DAD-5435-4B6D-BF31-8E77D29AAC8C}">
      <dgm:prSet/>
      <dgm:spPr/>
      <dgm:t>
        <a:bodyPr/>
        <a:lstStyle/>
        <a:p>
          <a:endParaRPr lang="en-SG"/>
        </a:p>
      </dgm:t>
    </dgm:pt>
    <dgm:pt modelId="{E71362DD-9630-46D3-94D4-5748FC6A3425}" type="pres">
      <dgm:prSet presAssocID="{665ADD57-5188-49A1-A603-512B45AEB9C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SG"/>
        </a:p>
      </dgm:t>
    </dgm:pt>
    <dgm:pt modelId="{CD0502B4-66D5-44E0-BCEA-A82645C4FEDD}" type="pres">
      <dgm:prSet presAssocID="{665ADD57-5188-49A1-A603-512B45AEB9C7}" presName="diamond" presStyleLbl="bgShp" presStyleIdx="0" presStyleCnt="1"/>
      <dgm:spPr/>
    </dgm:pt>
    <dgm:pt modelId="{4D81BEF6-2570-45C8-80ED-2E4B89F19A49}" type="pres">
      <dgm:prSet presAssocID="{665ADD57-5188-49A1-A603-512B45AEB9C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DD18587D-3B62-441B-B56E-F46F672FEE28}" type="pres">
      <dgm:prSet presAssocID="{665ADD57-5188-49A1-A603-512B45AEB9C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004E4255-7EBE-4F94-924A-C9CB73FEDF52}" type="pres">
      <dgm:prSet presAssocID="{665ADD57-5188-49A1-A603-512B45AEB9C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57CA70C5-94EA-4B54-AE6E-89C432AAA509}" type="pres">
      <dgm:prSet presAssocID="{665ADD57-5188-49A1-A603-512B45AEB9C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A86B5DAD-5435-4B6D-BF31-8E77D29AAC8C}" srcId="{665ADD57-5188-49A1-A603-512B45AEB9C7}" destId="{7CE73E63-0808-45EA-B3EB-22C0DCEF566B}" srcOrd="3" destOrd="0" parTransId="{B7CE12D4-79D4-4250-BF13-A612EEC874A0}" sibTransId="{06AB61D8-6B86-4758-AE14-D0E3485FB579}"/>
    <dgm:cxn modelId="{88C8204B-B359-408D-9063-84319EF4B034}" type="presOf" srcId="{665ADD57-5188-49A1-A603-512B45AEB9C7}" destId="{E71362DD-9630-46D3-94D4-5748FC6A3425}" srcOrd="0" destOrd="0" presId="urn:microsoft.com/office/officeart/2005/8/layout/matrix3"/>
    <dgm:cxn modelId="{2F26A71A-BDD8-4EB8-AC35-827D033E9523}" type="presOf" srcId="{4879BBC2-8280-4320-A481-7232AC1DE342}" destId="{4D81BEF6-2570-45C8-80ED-2E4B89F19A49}" srcOrd="0" destOrd="0" presId="urn:microsoft.com/office/officeart/2005/8/layout/matrix3"/>
    <dgm:cxn modelId="{D94C3B9A-7C7D-4F78-B579-49D9C705A33E}" type="presOf" srcId="{7CE73E63-0808-45EA-B3EB-22C0DCEF566B}" destId="{57CA70C5-94EA-4B54-AE6E-89C432AAA509}" srcOrd="0" destOrd="0" presId="urn:microsoft.com/office/officeart/2005/8/layout/matrix3"/>
    <dgm:cxn modelId="{D9999B11-70DE-441F-8CD3-1C29DC227F66}" srcId="{665ADD57-5188-49A1-A603-512B45AEB9C7}" destId="{D548C0B2-FA06-44B6-8D2A-C10378893FC6}" srcOrd="2" destOrd="0" parTransId="{59190C9A-EA41-419F-84B1-9B415BE96FB5}" sibTransId="{B682B2CB-6562-4CC7-9448-320B31E82185}"/>
    <dgm:cxn modelId="{ABABE3D3-0A7C-4117-921A-2349AEE2E8F4}" type="presOf" srcId="{8E5A9B67-5B53-49B3-8E5A-7277D7EECDB1}" destId="{DD18587D-3B62-441B-B56E-F46F672FEE28}" srcOrd="0" destOrd="0" presId="urn:microsoft.com/office/officeart/2005/8/layout/matrix3"/>
    <dgm:cxn modelId="{183F49F2-3B09-454E-A8E2-9BF916E483ED}" srcId="{665ADD57-5188-49A1-A603-512B45AEB9C7}" destId="{8E5A9B67-5B53-49B3-8E5A-7277D7EECDB1}" srcOrd="1" destOrd="0" parTransId="{D4844734-F0D5-4869-99E7-27C39A937F74}" sibTransId="{7FAA58F5-4E31-4AD2-BCDB-3480103D4511}"/>
    <dgm:cxn modelId="{D6CD797D-7134-46DC-982A-623136FEF4BE}" type="presOf" srcId="{D548C0B2-FA06-44B6-8D2A-C10378893FC6}" destId="{004E4255-7EBE-4F94-924A-C9CB73FEDF52}" srcOrd="0" destOrd="0" presId="urn:microsoft.com/office/officeart/2005/8/layout/matrix3"/>
    <dgm:cxn modelId="{8F912B85-BB86-413F-9A82-D189CBD0F6EE}" srcId="{665ADD57-5188-49A1-A603-512B45AEB9C7}" destId="{4879BBC2-8280-4320-A481-7232AC1DE342}" srcOrd="0" destOrd="0" parTransId="{AF38B63C-3E12-4416-AC95-AC1402B0DFA3}" sibTransId="{39781C64-2CA9-4F96-B831-5DAC6CC529B7}"/>
    <dgm:cxn modelId="{073A56DD-4A0E-4C54-B1BB-5A24101C6D83}" type="presParOf" srcId="{E71362DD-9630-46D3-94D4-5748FC6A3425}" destId="{CD0502B4-66D5-44E0-BCEA-A82645C4FEDD}" srcOrd="0" destOrd="0" presId="urn:microsoft.com/office/officeart/2005/8/layout/matrix3"/>
    <dgm:cxn modelId="{49F10362-99C3-4FBA-A4B3-1A6BE81EEF41}" type="presParOf" srcId="{E71362DD-9630-46D3-94D4-5748FC6A3425}" destId="{4D81BEF6-2570-45C8-80ED-2E4B89F19A49}" srcOrd="1" destOrd="0" presId="urn:microsoft.com/office/officeart/2005/8/layout/matrix3"/>
    <dgm:cxn modelId="{79908E7E-BE98-4ADD-9087-982C36EC026B}" type="presParOf" srcId="{E71362DD-9630-46D3-94D4-5748FC6A3425}" destId="{DD18587D-3B62-441B-B56E-F46F672FEE28}" srcOrd="2" destOrd="0" presId="urn:microsoft.com/office/officeart/2005/8/layout/matrix3"/>
    <dgm:cxn modelId="{AA25AEDB-1B30-4A7A-A2DA-E28DE3A5B190}" type="presParOf" srcId="{E71362DD-9630-46D3-94D4-5748FC6A3425}" destId="{004E4255-7EBE-4F94-924A-C9CB73FEDF52}" srcOrd="3" destOrd="0" presId="urn:microsoft.com/office/officeart/2005/8/layout/matrix3"/>
    <dgm:cxn modelId="{46C34011-7908-41B2-9C76-C6D393FABDEA}" type="presParOf" srcId="{E71362DD-9630-46D3-94D4-5748FC6A3425}" destId="{57CA70C5-94EA-4B54-AE6E-89C432AAA509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E7756F-EF62-4F7D-B699-35C5E2F6C95F}" type="doc">
      <dgm:prSet loTypeId="urn:microsoft.com/office/officeart/2005/8/layout/target3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SG"/>
        </a:p>
      </dgm:t>
    </dgm:pt>
    <dgm:pt modelId="{93A4C74D-D9ED-471D-84E1-36BD44B5A666}">
      <dgm:prSet phldrT="[Text]"/>
      <dgm:spPr/>
      <dgm:t>
        <a:bodyPr/>
        <a:lstStyle/>
        <a:p>
          <a:r>
            <a:rPr lang="en-GB" b="1" dirty="0" smtClean="0"/>
            <a:t>Integer</a:t>
          </a:r>
          <a:endParaRPr lang="en-SG" b="1" dirty="0"/>
        </a:p>
      </dgm:t>
    </dgm:pt>
    <dgm:pt modelId="{F3E1D736-F695-4FBF-853C-BD6E248FCD5A}" type="parTrans" cxnId="{3B26D457-A420-4764-B901-8109F0FDF89C}">
      <dgm:prSet/>
      <dgm:spPr/>
      <dgm:t>
        <a:bodyPr/>
        <a:lstStyle/>
        <a:p>
          <a:endParaRPr lang="en-SG"/>
        </a:p>
      </dgm:t>
    </dgm:pt>
    <dgm:pt modelId="{17A6A741-3C10-438E-8015-2DAF39733DBD}" type="sibTrans" cxnId="{3B26D457-A420-4764-B901-8109F0FDF89C}">
      <dgm:prSet/>
      <dgm:spPr/>
      <dgm:t>
        <a:bodyPr/>
        <a:lstStyle/>
        <a:p>
          <a:endParaRPr lang="en-SG"/>
        </a:p>
      </dgm:t>
    </dgm:pt>
    <dgm:pt modelId="{335AC469-D479-402A-A851-76AA0456A90D}">
      <dgm:prSet phldrT="[Text]" custT="1"/>
      <dgm:spPr/>
      <dgm:t>
        <a:bodyPr/>
        <a:lstStyle/>
        <a:p>
          <a:r>
            <a:rPr lang="en-SG" sz="1100" b="1" smtClean="0">
              <a:effectLst/>
            </a:rPr>
            <a:t>unsigned short</a:t>
          </a:r>
          <a:r>
            <a:rPr lang="en-SG" sz="1100" b="1" baseline="0" smtClean="0">
              <a:effectLst/>
            </a:rPr>
            <a:t> =&gt; </a:t>
          </a:r>
          <a:r>
            <a:rPr lang="en-SG" sz="1100" b="1" smtClean="0">
              <a:effectLst/>
            </a:rPr>
            <a:t>0 to 65535</a:t>
          </a:r>
          <a:endParaRPr lang="en-SG" sz="1100" b="1" dirty="0"/>
        </a:p>
      </dgm:t>
    </dgm:pt>
    <dgm:pt modelId="{BD06E81C-4695-4AB8-80D2-66D7BD9571D8}" type="parTrans" cxnId="{113AD84C-84B4-4AA1-A0AA-77B9B249F040}">
      <dgm:prSet/>
      <dgm:spPr/>
      <dgm:t>
        <a:bodyPr/>
        <a:lstStyle/>
        <a:p>
          <a:endParaRPr lang="en-SG"/>
        </a:p>
      </dgm:t>
    </dgm:pt>
    <dgm:pt modelId="{EA5247C2-BDBB-4490-99A1-06E739A6EC45}" type="sibTrans" cxnId="{113AD84C-84B4-4AA1-A0AA-77B9B249F040}">
      <dgm:prSet/>
      <dgm:spPr/>
      <dgm:t>
        <a:bodyPr/>
        <a:lstStyle/>
        <a:p>
          <a:endParaRPr lang="en-SG"/>
        </a:p>
      </dgm:t>
    </dgm:pt>
    <dgm:pt modelId="{A63CC77C-20B1-48D1-9381-182F84E1B5D1}">
      <dgm:prSet phldrT="[Text]"/>
      <dgm:spPr/>
      <dgm:t>
        <a:bodyPr/>
        <a:lstStyle/>
        <a:p>
          <a:r>
            <a:rPr lang="en-GB" sz="1100" b="1" dirty="0" err="1" smtClean="0"/>
            <a:t>Smallint</a:t>
          </a:r>
          <a:endParaRPr lang="en-SG" sz="1100" b="1" dirty="0"/>
        </a:p>
      </dgm:t>
    </dgm:pt>
    <dgm:pt modelId="{992A2771-F79E-4B35-8A32-FED60172C7FF}" type="parTrans" cxnId="{47EA4CC6-A64F-4CF3-BEFE-36AD2F2D96BD}">
      <dgm:prSet/>
      <dgm:spPr/>
      <dgm:t>
        <a:bodyPr/>
        <a:lstStyle/>
        <a:p>
          <a:endParaRPr lang="en-SG"/>
        </a:p>
      </dgm:t>
    </dgm:pt>
    <dgm:pt modelId="{B84CCA71-3792-42FF-9C68-AF763D544744}" type="sibTrans" cxnId="{47EA4CC6-A64F-4CF3-BEFE-36AD2F2D96BD}">
      <dgm:prSet/>
      <dgm:spPr/>
      <dgm:t>
        <a:bodyPr/>
        <a:lstStyle/>
        <a:p>
          <a:endParaRPr lang="en-SG"/>
        </a:p>
      </dgm:t>
    </dgm:pt>
    <dgm:pt modelId="{9D31052B-5BA3-45D0-90E6-15692E26B8FE}">
      <dgm:prSet phldrT="[Text]" custT="1"/>
      <dgm:spPr/>
      <dgm:t>
        <a:bodyPr/>
        <a:lstStyle/>
        <a:p>
          <a:r>
            <a:rPr lang="en-GB" sz="1100" b="1" dirty="0" smtClean="0"/>
            <a:t>Whole numbers (-32767 to 32767</a:t>
          </a:r>
          <a:r>
            <a:rPr lang="en-GB" sz="900" b="1" dirty="0" smtClean="0"/>
            <a:t>)</a:t>
          </a:r>
          <a:endParaRPr lang="en-SG" sz="900" b="1" dirty="0"/>
        </a:p>
      </dgm:t>
    </dgm:pt>
    <dgm:pt modelId="{A6724F37-96DD-4F9E-9C0E-EAC3F51D50B7}" type="parTrans" cxnId="{5EB92E2C-2319-4C8B-AC23-F75FD0471FEC}">
      <dgm:prSet/>
      <dgm:spPr/>
      <dgm:t>
        <a:bodyPr/>
        <a:lstStyle/>
        <a:p>
          <a:endParaRPr lang="en-SG"/>
        </a:p>
      </dgm:t>
    </dgm:pt>
    <dgm:pt modelId="{552C66CB-FC50-4423-B556-DC2B4A223E96}" type="sibTrans" cxnId="{5EB92E2C-2319-4C8B-AC23-F75FD0471FEC}">
      <dgm:prSet/>
      <dgm:spPr/>
      <dgm:t>
        <a:bodyPr/>
        <a:lstStyle/>
        <a:p>
          <a:endParaRPr lang="en-SG"/>
        </a:p>
      </dgm:t>
    </dgm:pt>
    <dgm:pt modelId="{66C60650-D211-494E-9476-62496567A6BF}">
      <dgm:prSet phldrT="[Text]"/>
      <dgm:spPr/>
      <dgm:t>
        <a:bodyPr/>
        <a:lstStyle/>
        <a:p>
          <a:r>
            <a:rPr lang="en-GB" b="1" dirty="0" smtClean="0"/>
            <a:t>Decimal(</a:t>
          </a:r>
          <a:r>
            <a:rPr lang="en-GB" b="1" dirty="0" err="1" smtClean="0"/>
            <a:t>m,n</a:t>
          </a:r>
          <a:r>
            <a:rPr lang="en-GB" b="1" dirty="0" smtClean="0"/>
            <a:t>)</a:t>
          </a:r>
          <a:endParaRPr lang="en-SG" b="1" dirty="0"/>
        </a:p>
      </dgm:t>
    </dgm:pt>
    <dgm:pt modelId="{36301BAF-7AE8-4F4A-A783-DCE445F3C6BF}" type="parTrans" cxnId="{B9A97EE5-24A3-4884-B2B7-DC790FE012EC}">
      <dgm:prSet/>
      <dgm:spPr/>
      <dgm:t>
        <a:bodyPr/>
        <a:lstStyle/>
        <a:p>
          <a:endParaRPr lang="en-SG"/>
        </a:p>
      </dgm:t>
    </dgm:pt>
    <dgm:pt modelId="{1B9AC19D-30F4-4B48-AFA4-4696C5E2D042}" type="sibTrans" cxnId="{B9A97EE5-24A3-4884-B2B7-DC790FE012EC}">
      <dgm:prSet/>
      <dgm:spPr/>
      <dgm:t>
        <a:bodyPr/>
        <a:lstStyle/>
        <a:p>
          <a:endParaRPr lang="en-SG"/>
        </a:p>
      </dgm:t>
    </dgm:pt>
    <dgm:pt modelId="{F957116C-23F8-497E-B3D8-E567F31083C9}">
      <dgm:prSet phldrT="[Text]"/>
      <dgm:spPr/>
      <dgm:t>
        <a:bodyPr/>
        <a:lstStyle/>
        <a:p>
          <a:r>
            <a:rPr lang="en-GB" b="1" smtClean="0"/>
            <a:t>Char(n)</a:t>
          </a:r>
          <a:endParaRPr lang="en-SG" b="1" dirty="0"/>
        </a:p>
      </dgm:t>
    </dgm:pt>
    <dgm:pt modelId="{EE774AA7-55CA-4680-9974-3597C46696D7}" type="parTrans" cxnId="{F49D7570-2ACE-4A68-9BD2-76C4BA29ECF4}">
      <dgm:prSet/>
      <dgm:spPr/>
      <dgm:t>
        <a:bodyPr/>
        <a:lstStyle/>
        <a:p>
          <a:endParaRPr lang="en-SG"/>
        </a:p>
      </dgm:t>
    </dgm:pt>
    <dgm:pt modelId="{E5FEC71A-BCE6-46A6-B185-B634750F2753}" type="sibTrans" cxnId="{F49D7570-2ACE-4A68-9BD2-76C4BA29ECF4}">
      <dgm:prSet/>
      <dgm:spPr/>
      <dgm:t>
        <a:bodyPr/>
        <a:lstStyle/>
        <a:p>
          <a:endParaRPr lang="en-SG"/>
        </a:p>
      </dgm:t>
    </dgm:pt>
    <dgm:pt modelId="{D3A21C94-56DA-4BB2-BF12-708436C436C6}">
      <dgm:prSet phldrT="[Text]"/>
      <dgm:spPr/>
      <dgm:t>
        <a:bodyPr/>
        <a:lstStyle/>
        <a:p>
          <a:r>
            <a:rPr lang="en-GB" b="1" dirty="0" err="1" smtClean="0"/>
            <a:t>Varchar</a:t>
          </a:r>
          <a:r>
            <a:rPr lang="en-GB" b="1" dirty="0" smtClean="0"/>
            <a:t>(n)</a:t>
          </a:r>
        </a:p>
      </dgm:t>
    </dgm:pt>
    <dgm:pt modelId="{0A53289F-8B0E-4DAE-9213-F9AAB49D6D71}" type="parTrans" cxnId="{FCAE4CBF-2A0A-40A7-9464-AF3AD1C4CFDA}">
      <dgm:prSet/>
      <dgm:spPr/>
      <dgm:t>
        <a:bodyPr/>
        <a:lstStyle/>
        <a:p>
          <a:endParaRPr lang="en-SG"/>
        </a:p>
      </dgm:t>
    </dgm:pt>
    <dgm:pt modelId="{CE0BC611-43DA-4F4C-AC98-310AB00E02DE}" type="sibTrans" cxnId="{FCAE4CBF-2A0A-40A7-9464-AF3AD1C4CFDA}">
      <dgm:prSet/>
      <dgm:spPr/>
      <dgm:t>
        <a:bodyPr/>
        <a:lstStyle/>
        <a:p>
          <a:endParaRPr lang="en-SG"/>
        </a:p>
      </dgm:t>
    </dgm:pt>
    <dgm:pt modelId="{2AF0A4AD-94BB-46B8-BFC0-FA35EF05FFA2}">
      <dgm:prSet phldrT="[Text]"/>
      <dgm:spPr/>
      <dgm:t>
        <a:bodyPr/>
        <a:lstStyle/>
        <a:p>
          <a:r>
            <a:rPr lang="en-GB" sz="1100" b="1" dirty="0" smtClean="0"/>
            <a:t>Date (replace </a:t>
          </a:r>
          <a:r>
            <a:rPr lang="en-GB" sz="1100" b="1" dirty="0" err="1" smtClean="0"/>
            <a:t>Datetime</a:t>
          </a:r>
          <a:r>
            <a:rPr lang="en-GB" sz="1100" b="1" dirty="0" smtClean="0"/>
            <a:t> in the textbook)</a:t>
          </a:r>
        </a:p>
      </dgm:t>
    </dgm:pt>
    <dgm:pt modelId="{86DBF938-9668-40ED-BBC8-329FE5936C8F}" type="parTrans" cxnId="{BF571593-E63A-4C84-95A5-8C5D0DF04BC2}">
      <dgm:prSet/>
      <dgm:spPr/>
      <dgm:t>
        <a:bodyPr/>
        <a:lstStyle/>
        <a:p>
          <a:endParaRPr lang="en-SG"/>
        </a:p>
      </dgm:t>
    </dgm:pt>
    <dgm:pt modelId="{2D020073-A008-46E9-B00A-E90208F4B420}" type="sibTrans" cxnId="{BF571593-E63A-4C84-95A5-8C5D0DF04BC2}">
      <dgm:prSet/>
      <dgm:spPr/>
      <dgm:t>
        <a:bodyPr/>
        <a:lstStyle/>
        <a:p>
          <a:endParaRPr lang="en-SG"/>
        </a:p>
      </dgm:t>
    </dgm:pt>
    <dgm:pt modelId="{0F4AB10C-68CB-479A-B37D-E959DF342738}">
      <dgm:prSet custT="1"/>
      <dgm:spPr/>
      <dgm:t>
        <a:bodyPr/>
        <a:lstStyle/>
        <a:p>
          <a:r>
            <a:rPr lang="en-GB" sz="1100" b="1" dirty="0" smtClean="0"/>
            <a:t>Date format</a:t>
          </a:r>
        </a:p>
      </dgm:t>
    </dgm:pt>
    <dgm:pt modelId="{80040350-BDCA-4068-8401-17DACBD32905}" type="parTrans" cxnId="{11FB8EB3-2003-4ED2-B5F8-587987C8B94D}">
      <dgm:prSet/>
      <dgm:spPr/>
      <dgm:t>
        <a:bodyPr/>
        <a:lstStyle/>
        <a:p>
          <a:endParaRPr lang="en-SG"/>
        </a:p>
      </dgm:t>
    </dgm:pt>
    <dgm:pt modelId="{4651ECFA-45E1-4BEC-8502-C703C657AF84}" type="sibTrans" cxnId="{11FB8EB3-2003-4ED2-B5F8-587987C8B94D}">
      <dgm:prSet/>
      <dgm:spPr/>
      <dgm:t>
        <a:bodyPr/>
        <a:lstStyle/>
        <a:p>
          <a:endParaRPr lang="en-SG"/>
        </a:p>
      </dgm:t>
    </dgm:pt>
    <dgm:pt modelId="{40A5CA8F-1E84-4A04-A8DD-C8CEEE7A6452}">
      <dgm:prSet custT="1"/>
      <dgm:spPr/>
      <dgm:t>
        <a:bodyPr/>
        <a:lstStyle/>
        <a:p>
          <a:r>
            <a:rPr lang="en-SG" sz="1100" b="1" smtClean="0">
              <a:effectLst/>
            </a:rPr>
            <a:t>signed short</a:t>
          </a:r>
          <a:r>
            <a:rPr lang="en-SG" sz="1100" b="1" baseline="0" smtClean="0">
              <a:effectLst/>
            </a:rPr>
            <a:t> =&gt; </a:t>
          </a:r>
          <a:r>
            <a:rPr lang="en-SG" sz="1100" b="1" smtClean="0">
              <a:effectLst/>
            </a:rPr>
            <a:t>–32768 to 32767</a:t>
          </a:r>
          <a:endParaRPr lang="en-SG" sz="1100" b="1" dirty="0" smtClean="0">
            <a:effectLst/>
          </a:endParaRPr>
        </a:p>
      </dgm:t>
    </dgm:pt>
    <dgm:pt modelId="{5A50E5C7-CC9B-4DEF-B8B1-4E9CFF1259B5}" type="parTrans" cxnId="{E94907B7-09B4-4887-B7B3-DA0D32323297}">
      <dgm:prSet/>
      <dgm:spPr/>
      <dgm:t>
        <a:bodyPr/>
        <a:lstStyle/>
        <a:p>
          <a:endParaRPr lang="en-SG"/>
        </a:p>
      </dgm:t>
    </dgm:pt>
    <dgm:pt modelId="{ED997990-C7DE-433F-BE69-BDCD1B7ECE31}" type="sibTrans" cxnId="{E94907B7-09B4-4887-B7B3-DA0D32323297}">
      <dgm:prSet/>
      <dgm:spPr/>
      <dgm:t>
        <a:bodyPr/>
        <a:lstStyle/>
        <a:p>
          <a:endParaRPr lang="en-SG"/>
        </a:p>
      </dgm:t>
    </dgm:pt>
    <dgm:pt modelId="{0D2743B3-D9BD-4FA4-B3A6-F09D0AF9F6BD}">
      <dgm:prSet custT="1"/>
      <dgm:spPr/>
      <dgm:t>
        <a:bodyPr/>
        <a:lstStyle/>
        <a:p>
          <a:r>
            <a:rPr lang="en-SG" sz="1100" b="1" smtClean="0">
              <a:effectLst/>
            </a:rPr>
            <a:t>unsigned long</a:t>
          </a:r>
          <a:r>
            <a:rPr lang="en-SG" sz="1100" b="1" baseline="0" smtClean="0">
              <a:effectLst/>
            </a:rPr>
            <a:t> =&gt; </a:t>
          </a:r>
          <a:r>
            <a:rPr lang="en-SG" sz="1100" b="1" smtClean="0">
              <a:effectLst/>
            </a:rPr>
            <a:t>0 to 4294967295</a:t>
          </a:r>
          <a:endParaRPr lang="en-SG" sz="1100" b="1" dirty="0" smtClean="0">
            <a:effectLst/>
          </a:endParaRPr>
        </a:p>
      </dgm:t>
    </dgm:pt>
    <dgm:pt modelId="{D94014C8-77BA-4F2A-9B7F-95088D5CD611}" type="parTrans" cxnId="{CE5BCB1F-7A55-40C0-A400-B4B9152EC868}">
      <dgm:prSet/>
      <dgm:spPr/>
      <dgm:t>
        <a:bodyPr/>
        <a:lstStyle/>
        <a:p>
          <a:endParaRPr lang="en-SG"/>
        </a:p>
      </dgm:t>
    </dgm:pt>
    <dgm:pt modelId="{A838BADB-1411-44AC-A984-C29CC50E9FF8}" type="sibTrans" cxnId="{CE5BCB1F-7A55-40C0-A400-B4B9152EC868}">
      <dgm:prSet/>
      <dgm:spPr/>
      <dgm:t>
        <a:bodyPr/>
        <a:lstStyle/>
        <a:p>
          <a:endParaRPr lang="en-SG"/>
        </a:p>
      </dgm:t>
    </dgm:pt>
    <dgm:pt modelId="{A43FF69D-F4A6-498F-B345-901679AF5F66}">
      <dgm:prSet custT="1"/>
      <dgm:spPr/>
      <dgm:t>
        <a:bodyPr/>
        <a:lstStyle/>
        <a:p>
          <a:r>
            <a:rPr lang="en-SG" sz="1100" b="1" smtClean="0">
              <a:effectLst/>
            </a:rPr>
            <a:t>signed long</a:t>
          </a:r>
          <a:r>
            <a:rPr lang="en-SG" sz="1100" b="1" baseline="0" smtClean="0">
              <a:effectLst/>
            </a:rPr>
            <a:t> =&gt; </a:t>
          </a:r>
          <a:r>
            <a:rPr lang="en-SG" sz="1100" b="1" smtClean="0">
              <a:effectLst/>
            </a:rPr>
            <a:t>–2147483648 to 2147483647</a:t>
          </a:r>
          <a:endParaRPr lang="en-SG" sz="1100" b="1" dirty="0" smtClean="0">
            <a:effectLst/>
          </a:endParaRPr>
        </a:p>
      </dgm:t>
    </dgm:pt>
    <dgm:pt modelId="{7AC40F68-768A-45DE-9C40-A368BF8015BC}" type="parTrans" cxnId="{E62A566A-E9D9-483A-ACEA-EFB011C88234}">
      <dgm:prSet/>
      <dgm:spPr/>
      <dgm:t>
        <a:bodyPr/>
        <a:lstStyle/>
        <a:p>
          <a:endParaRPr lang="en-SG"/>
        </a:p>
      </dgm:t>
    </dgm:pt>
    <dgm:pt modelId="{6A4B6089-ED89-4F28-920E-5CDB83B01905}" type="sibTrans" cxnId="{E62A566A-E9D9-483A-ACEA-EFB011C88234}">
      <dgm:prSet/>
      <dgm:spPr/>
      <dgm:t>
        <a:bodyPr/>
        <a:lstStyle/>
        <a:p>
          <a:endParaRPr lang="en-SG"/>
        </a:p>
      </dgm:t>
    </dgm:pt>
    <dgm:pt modelId="{B62EE71E-F35C-49A3-9678-3A6B58ED2EB6}">
      <dgm:prSet phldrT="[Text]" custT="1"/>
      <dgm:spPr/>
      <dgm:t>
        <a:bodyPr/>
        <a:lstStyle/>
        <a:p>
          <a:r>
            <a:rPr lang="en-GB" sz="1100" b="1" dirty="0" smtClean="0"/>
            <a:t>999.99 = Decimal(5,2)</a:t>
          </a:r>
          <a:endParaRPr lang="en-SG" sz="1100" b="1" dirty="0"/>
        </a:p>
      </dgm:t>
    </dgm:pt>
    <dgm:pt modelId="{1AAFDC2E-5D94-4437-9FD8-7A5F257873C3}" type="parTrans" cxnId="{3B312776-10D8-4A4A-AF61-BE125A966555}">
      <dgm:prSet/>
      <dgm:spPr/>
      <dgm:t>
        <a:bodyPr/>
        <a:lstStyle/>
        <a:p>
          <a:endParaRPr lang="en-SG"/>
        </a:p>
      </dgm:t>
    </dgm:pt>
    <dgm:pt modelId="{01E538CC-B4B4-4A89-929E-73EAE375BEBA}" type="sibTrans" cxnId="{3B312776-10D8-4A4A-AF61-BE125A966555}">
      <dgm:prSet/>
      <dgm:spPr/>
      <dgm:t>
        <a:bodyPr/>
        <a:lstStyle/>
        <a:p>
          <a:endParaRPr lang="en-SG"/>
        </a:p>
      </dgm:t>
    </dgm:pt>
    <dgm:pt modelId="{03CFA594-2D7C-4A4E-B34E-2413D1983A95}" type="pres">
      <dgm:prSet presAssocID="{9DE7756F-EF62-4F7D-B699-35C5E2F6C95F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SG"/>
        </a:p>
      </dgm:t>
    </dgm:pt>
    <dgm:pt modelId="{E9906097-DC96-4140-8963-E8F6B28B0678}" type="pres">
      <dgm:prSet presAssocID="{93A4C74D-D9ED-471D-84E1-36BD44B5A666}" presName="circle1" presStyleLbl="node1" presStyleIdx="0" presStyleCnt="6"/>
      <dgm:spPr/>
    </dgm:pt>
    <dgm:pt modelId="{FFDBC941-0F23-4026-A383-7C5D1696CD5E}" type="pres">
      <dgm:prSet presAssocID="{93A4C74D-D9ED-471D-84E1-36BD44B5A666}" presName="space" presStyleCnt="0"/>
      <dgm:spPr/>
    </dgm:pt>
    <dgm:pt modelId="{BEAC77C7-DBCD-4B34-8E6C-3838DD383AC2}" type="pres">
      <dgm:prSet presAssocID="{93A4C74D-D9ED-471D-84E1-36BD44B5A666}" presName="rect1" presStyleLbl="alignAcc1" presStyleIdx="0" presStyleCnt="6"/>
      <dgm:spPr/>
      <dgm:t>
        <a:bodyPr/>
        <a:lstStyle/>
        <a:p>
          <a:endParaRPr lang="en-SG"/>
        </a:p>
      </dgm:t>
    </dgm:pt>
    <dgm:pt modelId="{A0181988-AF88-4B18-81D0-C4CE76ED6C39}" type="pres">
      <dgm:prSet presAssocID="{A63CC77C-20B1-48D1-9381-182F84E1B5D1}" presName="vertSpace2" presStyleLbl="node1" presStyleIdx="0" presStyleCnt="6"/>
      <dgm:spPr/>
    </dgm:pt>
    <dgm:pt modelId="{06588473-619F-4068-B260-05800E06BD08}" type="pres">
      <dgm:prSet presAssocID="{A63CC77C-20B1-48D1-9381-182F84E1B5D1}" presName="circle2" presStyleLbl="node1" presStyleIdx="1" presStyleCnt="6"/>
      <dgm:spPr/>
    </dgm:pt>
    <dgm:pt modelId="{FB0C2413-7514-4E36-87ED-E6B71FE3412E}" type="pres">
      <dgm:prSet presAssocID="{A63CC77C-20B1-48D1-9381-182F84E1B5D1}" presName="rect2" presStyleLbl="alignAcc1" presStyleIdx="1" presStyleCnt="6" custLinFactNeighborX="-178" custLinFactNeighborY="1925"/>
      <dgm:spPr/>
      <dgm:t>
        <a:bodyPr/>
        <a:lstStyle/>
        <a:p>
          <a:endParaRPr lang="en-SG"/>
        </a:p>
      </dgm:t>
    </dgm:pt>
    <dgm:pt modelId="{371AA7C5-613F-4D84-9D1D-9D0DFF0CFA13}" type="pres">
      <dgm:prSet presAssocID="{66C60650-D211-494E-9476-62496567A6BF}" presName="vertSpace3" presStyleLbl="node1" presStyleIdx="1" presStyleCnt="6"/>
      <dgm:spPr/>
    </dgm:pt>
    <dgm:pt modelId="{2F9A4091-2AD4-4647-AB0C-825F7CAE6A57}" type="pres">
      <dgm:prSet presAssocID="{66C60650-D211-494E-9476-62496567A6BF}" presName="circle3" presStyleLbl="node1" presStyleIdx="2" presStyleCnt="6"/>
      <dgm:spPr/>
    </dgm:pt>
    <dgm:pt modelId="{61D3AAD1-A465-47E0-8129-0B179C4A46DF}" type="pres">
      <dgm:prSet presAssocID="{66C60650-D211-494E-9476-62496567A6BF}" presName="rect3" presStyleLbl="alignAcc1" presStyleIdx="2" presStyleCnt="6"/>
      <dgm:spPr/>
      <dgm:t>
        <a:bodyPr/>
        <a:lstStyle/>
        <a:p>
          <a:endParaRPr lang="en-SG"/>
        </a:p>
      </dgm:t>
    </dgm:pt>
    <dgm:pt modelId="{483E785D-B5E2-4D86-AC15-399647364662}" type="pres">
      <dgm:prSet presAssocID="{F957116C-23F8-497E-B3D8-E567F31083C9}" presName="vertSpace4" presStyleLbl="node1" presStyleIdx="2" presStyleCnt="6"/>
      <dgm:spPr/>
    </dgm:pt>
    <dgm:pt modelId="{15434F36-F8E5-417F-B92E-9AF5B2BAA9E0}" type="pres">
      <dgm:prSet presAssocID="{F957116C-23F8-497E-B3D8-E567F31083C9}" presName="circle4" presStyleLbl="node1" presStyleIdx="3" presStyleCnt="6"/>
      <dgm:spPr/>
    </dgm:pt>
    <dgm:pt modelId="{564FFE21-C8F5-4ADC-86F4-2A40F11D5195}" type="pres">
      <dgm:prSet presAssocID="{F957116C-23F8-497E-B3D8-E567F31083C9}" presName="rect4" presStyleLbl="alignAcc1" presStyleIdx="3" presStyleCnt="6"/>
      <dgm:spPr/>
      <dgm:t>
        <a:bodyPr/>
        <a:lstStyle/>
        <a:p>
          <a:endParaRPr lang="en-SG"/>
        </a:p>
      </dgm:t>
    </dgm:pt>
    <dgm:pt modelId="{49F1A76D-1C03-4325-B891-BADDDDFBF72B}" type="pres">
      <dgm:prSet presAssocID="{D3A21C94-56DA-4BB2-BF12-708436C436C6}" presName="vertSpace5" presStyleLbl="node1" presStyleIdx="3" presStyleCnt="6"/>
      <dgm:spPr/>
    </dgm:pt>
    <dgm:pt modelId="{28131918-13A0-437C-8B7B-D50D08651F12}" type="pres">
      <dgm:prSet presAssocID="{D3A21C94-56DA-4BB2-BF12-708436C436C6}" presName="circle5" presStyleLbl="node1" presStyleIdx="4" presStyleCnt="6"/>
      <dgm:spPr/>
    </dgm:pt>
    <dgm:pt modelId="{83D0C5B5-4EA2-4407-97A2-18472997FDF8}" type="pres">
      <dgm:prSet presAssocID="{D3A21C94-56DA-4BB2-BF12-708436C436C6}" presName="rect5" presStyleLbl="alignAcc1" presStyleIdx="4" presStyleCnt="6"/>
      <dgm:spPr/>
      <dgm:t>
        <a:bodyPr/>
        <a:lstStyle/>
        <a:p>
          <a:endParaRPr lang="en-SG"/>
        </a:p>
      </dgm:t>
    </dgm:pt>
    <dgm:pt modelId="{F441ED57-FB04-4695-A74E-B228E14AAFE0}" type="pres">
      <dgm:prSet presAssocID="{2AF0A4AD-94BB-46B8-BFC0-FA35EF05FFA2}" presName="vertSpace6" presStyleLbl="node1" presStyleIdx="4" presStyleCnt="6"/>
      <dgm:spPr/>
    </dgm:pt>
    <dgm:pt modelId="{D1B13F3F-AFC4-4643-AF70-D30F48FEF888}" type="pres">
      <dgm:prSet presAssocID="{2AF0A4AD-94BB-46B8-BFC0-FA35EF05FFA2}" presName="circle6" presStyleLbl="node1" presStyleIdx="5" presStyleCnt="6"/>
      <dgm:spPr/>
    </dgm:pt>
    <dgm:pt modelId="{7B10D635-A4FF-479A-8162-CEB5F9895160}" type="pres">
      <dgm:prSet presAssocID="{2AF0A4AD-94BB-46B8-BFC0-FA35EF05FFA2}" presName="rect6" presStyleLbl="alignAcc1" presStyleIdx="5" presStyleCnt="6"/>
      <dgm:spPr/>
      <dgm:t>
        <a:bodyPr/>
        <a:lstStyle/>
        <a:p>
          <a:endParaRPr lang="en-SG"/>
        </a:p>
      </dgm:t>
    </dgm:pt>
    <dgm:pt modelId="{B4138B2F-FD36-4796-87A8-6B57DDFB1406}" type="pres">
      <dgm:prSet presAssocID="{93A4C74D-D9ED-471D-84E1-36BD44B5A666}" presName="rect1ParTx" presStyleLbl="alignAcc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4BCA65B0-D975-4328-9FFA-14A074B0FBA0}" type="pres">
      <dgm:prSet presAssocID="{93A4C74D-D9ED-471D-84E1-36BD44B5A666}" presName="rect1ChTx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F093F109-EA97-41CB-92AE-DF0D4CBC8672}" type="pres">
      <dgm:prSet presAssocID="{A63CC77C-20B1-48D1-9381-182F84E1B5D1}" presName="rect2ParTx" presStyleLbl="alignAcc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94CEBC8D-1CB1-41F4-A3F2-F4A1E99ACEFB}" type="pres">
      <dgm:prSet presAssocID="{A63CC77C-20B1-48D1-9381-182F84E1B5D1}" presName="rect2ChTx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D236C065-5565-40F1-B5C6-AF3CE7A69BA0}" type="pres">
      <dgm:prSet presAssocID="{66C60650-D211-494E-9476-62496567A6BF}" presName="rect3ParTx" presStyleLbl="alignAcc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76AC774B-4144-48EE-8F5E-817D43BA22A7}" type="pres">
      <dgm:prSet presAssocID="{66C60650-D211-494E-9476-62496567A6BF}" presName="rect3ChTx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9B98931C-4A23-4057-87DC-3813ECB60C84}" type="pres">
      <dgm:prSet presAssocID="{F957116C-23F8-497E-B3D8-E567F31083C9}" presName="rect4ParTx" presStyleLbl="alignAcc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2C79BCA3-E38F-43FC-A98A-67EFA4234413}" type="pres">
      <dgm:prSet presAssocID="{F957116C-23F8-497E-B3D8-E567F31083C9}" presName="rect4ChTx" presStyleLbl="alignAcc1" presStyleIdx="5" presStyleCnt="6">
        <dgm:presLayoutVars>
          <dgm:bulletEnabled val="1"/>
        </dgm:presLayoutVars>
      </dgm:prSet>
      <dgm:spPr/>
    </dgm:pt>
    <dgm:pt modelId="{3EF87BB8-2FBA-48B4-9E18-68EBA33A25E0}" type="pres">
      <dgm:prSet presAssocID="{D3A21C94-56DA-4BB2-BF12-708436C436C6}" presName="rect5ParTx" presStyleLbl="alignAcc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DCB8C32C-5D41-4EE8-9584-7AB911EDC601}" type="pres">
      <dgm:prSet presAssocID="{D3A21C94-56DA-4BB2-BF12-708436C436C6}" presName="rect5ChTx" presStyleLbl="alignAcc1" presStyleIdx="5" presStyleCnt="6">
        <dgm:presLayoutVars>
          <dgm:bulletEnabled val="1"/>
        </dgm:presLayoutVars>
      </dgm:prSet>
      <dgm:spPr/>
    </dgm:pt>
    <dgm:pt modelId="{4830FAB0-6E3C-4FB1-80B8-CEE7D228B64C}" type="pres">
      <dgm:prSet presAssocID="{2AF0A4AD-94BB-46B8-BFC0-FA35EF05FFA2}" presName="rect6ParTx" presStyleLbl="alignAcc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0B31F0B6-4DDE-4BAC-8E29-6BCCF6CD5416}" type="pres">
      <dgm:prSet presAssocID="{2AF0A4AD-94BB-46B8-BFC0-FA35EF05FFA2}" presName="rect6ChTx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DEED2C47-A859-45ED-8ADF-DC620154EF03}" type="presOf" srcId="{9DE7756F-EF62-4F7D-B699-35C5E2F6C95F}" destId="{03CFA594-2D7C-4A4E-B34E-2413D1983A95}" srcOrd="0" destOrd="0" presId="urn:microsoft.com/office/officeart/2005/8/layout/target3"/>
    <dgm:cxn modelId="{11FB8EB3-2003-4ED2-B5F8-587987C8B94D}" srcId="{2AF0A4AD-94BB-46B8-BFC0-FA35EF05FFA2}" destId="{0F4AB10C-68CB-479A-B37D-E959DF342738}" srcOrd="0" destOrd="0" parTransId="{80040350-BDCA-4068-8401-17DACBD32905}" sibTransId="{4651ECFA-45E1-4BEC-8502-C703C657AF84}"/>
    <dgm:cxn modelId="{774DE8D9-0AE7-440D-9C4D-80415BA32A91}" type="presOf" srcId="{D3A21C94-56DA-4BB2-BF12-708436C436C6}" destId="{83D0C5B5-4EA2-4407-97A2-18472997FDF8}" srcOrd="0" destOrd="0" presId="urn:microsoft.com/office/officeart/2005/8/layout/target3"/>
    <dgm:cxn modelId="{5EB92E2C-2319-4C8B-AC23-F75FD0471FEC}" srcId="{A63CC77C-20B1-48D1-9381-182F84E1B5D1}" destId="{9D31052B-5BA3-45D0-90E6-15692E26B8FE}" srcOrd="0" destOrd="0" parTransId="{A6724F37-96DD-4F9E-9C0E-EAC3F51D50B7}" sibTransId="{552C66CB-FC50-4423-B556-DC2B4A223E96}"/>
    <dgm:cxn modelId="{A92327D6-C5DF-4740-8D24-B42DE0A98D12}" type="presOf" srcId="{2AF0A4AD-94BB-46B8-BFC0-FA35EF05FFA2}" destId="{4830FAB0-6E3C-4FB1-80B8-CEE7D228B64C}" srcOrd="1" destOrd="0" presId="urn:microsoft.com/office/officeart/2005/8/layout/target3"/>
    <dgm:cxn modelId="{58613432-46BB-43C2-9F8D-A0C3E1ABAB29}" type="presOf" srcId="{D3A21C94-56DA-4BB2-BF12-708436C436C6}" destId="{3EF87BB8-2FBA-48B4-9E18-68EBA33A25E0}" srcOrd="1" destOrd="0" presId="urn:microsoft.com/office/officeart/2005/8/layout/target3"/>
    <dgm:cxn modelId="{A1289EE9-D62E-4D95-AD01-E21CA0E60089}" type="presOf" srcId="{9D31052B-5BA3-45D0-90E6-15692E26B8FE}" destId="{94CEBC8D-1CB1-41F4-A3F2-F4A1E99ACEFB}" srcOrd="0" destOrd="0" presId="urn:microsoft.com/office/officeart/2005/8/layout/target3"/>
    <dgm:cxn modelId="{113AD84C-84B4-4AA1-A0AA-77B9B249F040}" srcId="{93A4C74D-D9ED-471D-84E1-36BD44B5A666}" destId="{335AC469-D479-402A-A851-76AA0456A90D}" srcOrd="0" destOrd="0" parTransId="{BD06E81C-4695-4AB8-80D2-66D7BD9571D8}" sibTransId="{EA5247C2-BDBB-4490-99A1-06E739A6EC45}"/>
    <dgm:cxn modelId="{E94907B7-09B4-4887-B7B3-DA0D32323297}" srcId="{93A4C74D-D9ED-471D-84E1-36BD44B5A666}" destId="{40A5CA8F-1E84-4A04-A8DD-C8CEEE7A6452}" srcOrd="1" destOrd="0" parTransId="{5A50E5C7-CC9B-4DEF-B8B1-4E9CFF1259B5}" sibTransId="{ED997990-C7DE-433F-BE69-BDCD1B7ECE31}"/>
    <dgm:cxn modelId="{E62A566A-E9D9-483A-ACEA-EFB011C88234}" srcId="{93A4C74D-D9ED-471D-84E1-36BD44B5A666}" destId="{A43FF69D-F4A6-498F-B345-901679AF5F66}" srcOrd="3" destOrd="0" parTransId="{7AC40F68-768A-45DE-9C40-A368BF8015BC}" sibTransId="{6A4B6089-ED89-4F28-920E-5CDB83B01905}"/>
    <dgm:cxn modelId="{25134AB0-68F0-4DBE-9053-74139DE5DF15}" type="presOf" srcId="{F957116C-23F8-497E-B3D8-E567F31083C9}" destId="{564FFE21-C8F5-4ADC-86F4-2A40F11D5195}" srcOrd="0" destOrd="0" presId="urn:microsoft.com/office/officeart/2005/8/layout/target3"/>
    <dgm:cxn modelId="{241205E2-5F33-4428-8DE4-6423B8CFB05E}" type="presOf" srcId="{66C60650-D211-494E-9476-62496567A6BF}" destId="{D236C065-5565-40F1-B5C6-AF3CE7A69BA0}" srcOrd="1" destOrd="0" presId="urn:microsoft.com/office/officeart/2005/8/layout/target3"/>
    <dgm:cxn modelId="{F49D7570-2ACE-4A68-9BD2-76C4BA29ECF4}" srcId="{9DE7756F-EF62-4F7D-B699-35C5E2F6C95F}" destId="{F957116C-23F8-497E-B3D8-E567F31083C9}" srcOrd="3" destOrd="0" parTransId="{EE774AA7-55CA-4680-9974-3597C46696D7}" sibTransId="{E5FEC71A-BCE6-46A6-B185-B634750F2753}"/>
    <dgm:cxn modelId="{3B26D457-A420-4764-B901-8109F0FDF89C}" srcId="{9DE7756F-EF62-4F7D-B699-35C5E2F6C95F}" destId="{93A4C74D-D9ED-471D-84E1-36BD44B5A666}" srcOrd="0" destOrd="0" parTransId="{F3E1D736-F695-4FBF-853C-BD6E248FCD5A}" sibTransId="{17A6A741-3C10-438E-8015-2DAF39733DBD}"/>
    <dgm:cxn modelId="{21DECEA7-E7DF-4D64-847E-463E53B59DED}" type="presOf" srcId="{0F4AB10C-68CB-479A-B37D-E959DF342738}" destId="{0B31F0B6-4DDE-4BAC-8E29-6BCCF6CD5416}" srcOrd="0" destOrd="0" presId="urn:microsoft.com/office/officeart/2005/8/layout/target3"/>
    <dgm:cxn modelId="{BF571593-E63A-4C84-95A5-8C5D0DF04BC2}" srcId="{9DE7756F-EF62-4F7D-B699-35C5E2F6C95F}" destId="{2AF0A4AD-94BB-46B8-BFC0-FA35EF05FFA2}" srcOrd="5" destOrd="0" parTransId="{86DBF938-9668-40ED-BBC8-329FE5936C8F}" sibTransId="{2D020073-A008-46E9-B00A-E90208F4B420}"/>
    <dgm:cxn modelId="{B3EC8B4F-BF89-4185-A9F4-56D5861A4379}" type="presOf" srcId="{93A4C74D-D9ED-471D-84E1-36BD44B5A666}" destId="{BEAC77C7-DBCD-4B34-8E6C-3838DD383AC2}" srcOrd="0" destOrd="0" presId="urn:microsoft.com/office/officeart/2005/8/layout/target3"/>
    <dgm:cxn modelId="{CE5BCB1F-7A55-40C0-A400-B4B9152EC868}" srcId="{93A4C74D-D9ED-471D-84E1-36BD44B5A666}" destId="{0D2743B3-D9BD-4FA4-B3A6-F09D0AF9F6BD}" srcOrd="2" destOrd="0" parTransId="{D94014C8-77BA-4F2A-9B7F-95088D5CD611}" sibTransId="{A838BADB-1411-44AC-A984-C29CC50E9FF8}"/>
    <dgm:cxn modelId="{3B312776-10D8-4A4A-AF61-BE125A966555}" srcId="{66C60650-D211-494E-9476-62496567A6BF}" destId="{B62EE71E-F35C-49A3-9678-3A6B58ED2EB6}" srcOrd="0" destOrd="0" parTransId="{1AAFDC2E-5D94-4437-9FD8-7A5F257873C3}" sibTransId="{01E538CC-B4B4-4A89-929E-73EAE375BEBA}"/>
    <dgm:cxn modelId="{A3F44516-DA5E-4B53-8CA8-0D447FB5ECA3}" type="presOf" srcId="{93A4C74D-D9ED-471D-84E1-36BD44B5A666}" destId="{B4138B2F-FD36-4796-87A8-6B57DDFB1406}" srcOrd="1" destOrd="0" presId="urn:microsoft.com/office/officeart/2005/8/layout/target3"/>
    <dgm:cxn modelId="{14249904-8394-42B6-AB35-3EBE77CBD9A1}" type="presOf" srcId="{66C60650-D211-494E-9476-62496567A6BF}" destId="{61D3AAD1-A465-47E0-8129-0B179C4A46DF}" srcOrd="0" destOrd="0" presId="urn:microsoft.com/office/officeart/2005/8/layout/target3"/>
    <dgm:cxn modelId="{35424226-28AA-4E3A-95C3-1C85769608AB}" type="presOf" srcId="{A43FF69D-F4A6-498F-B345-901679AF5F66}" destId="{4BCA65B0-D975-4328-9FFA-14A074B0FBA0}" srcOrd="0" destOrd="3" presId="urn:microsoft.com/office/officeart/2005/8/layout/target3"/>
    <dgm:cxn modelId="{47EA4CC6-A64F-4CF3-BEFE-36AD2F2D96BD}" srcId="{9DE7756F-EF62-4F7D-B699-35C5E2F6C95F}" destId="{A63CC77C-20B1-48D1-9381-182F84E1B5D1}" srcOrd="1" destOrd="0" parTransId="{992A2771-F79E-4B35-8A32-FED60172C7FF}" sibTransId="{B84CCA71-3792-42FF-9C68-AF763D544744}"/>
    <dgm:cxn modelId="{3DD101F4-D19F-4678-8747-049BC40086AE}" type="presOf" srcId="{A63CC77C-20B1-48D1-9381-182F84E1B5D1}" destId="{F093F109-EA97-41CB-92AE-DF0D4CBC8672}" srcOrd="1" destOrd="0" presId="urn:microsoft.com/office/officeart/2005/8/layout/target3"/>
    <dgm:cxn modelId="{594D3E9D-1D98-4666-B5B0-135507BBA00D}" type="presOf" srcId="{2AF0A4AD-94BB-46B8-BFC0-FA35EF05FFA2}" destId="{7B10D635-A4FF-479A-8162-CEB5F9895160}" srcOrd="0" destOrd="0" presId="urn:microsoft.com/office/officeart/2005/8/layout/target3"/>
    <dgm:cxn modelId="{7894F2CE-52AE-44FC-8E4C-95B7D82CADC5}" type="presOf" srcId="{0D2743B3-D9BD-4FA4-B3A6-F09D0AF9F6BD}" destId="{4BCA65B0-D975-4328-9FFA-14A074B0FBA0}" srcOrd="0" destOrd="2" presId="urn:microsoft.com/office/officeart/2005/8/layout/target3"/>
    <dgm:cxn modelId="{B9A97EE5-24A3-4884-B2B7-DC790FE012EC}" srcId="{9DE7756F-EF62-4F7D-B699-35C5E2F6C95F}" destId="{66C60650-D211-494E-9476-62496567A6BF}" srcOrd="2" destOrd="0" parTransId="{36301BAF-7AE8-4F4A-A783-DCE445F3C6BF}" sibTransId="{1B9AC19D-30F4-4B48-AFA4-4696C5E2D042}"/>
    <dgm:cxn modelId="{9F892EEA-94B3-4373-A332-3BB29E6BC3F6}" type="presOf" srcId="{335AC469-D479-402A-A851-76AA0456A90D}" destId="{4BCA65B0-D975-4328-9FFA-14A074B0FBA0}" srcOrd="0" destOrd="0" presId="urn:microsoft.com/office/officeart/2005/8/layout/target3"/>
    <dgm:cxn modelId="{47913575-78FB-4E95-BDC6-A09AF36A4D1C}" type="presOf" srcId="{A63CC77C-20B1-48D1-9381-182F84E1B5D1}" destId="{FB0C2413-7514-4E36-87ED-E6B71FE3412E}" srcOrd="0" destOrd="0" presId="urn:microsoft.com/office/officeart/2005/8/layout/target3"/>
    <dgm:cxn modelId="{251265C1-613B-40DB-9948-93D9B2B0CEEF}" type="presOf" srcId="{40A5CA8F-1E84-4A04-A8DD-C8CEEE7A6452}" destId="{4BCA65B0-D975-4328-9FFA-14A074B0FBA0}" srcOrd="0" destOrd="1" presId="urn:microsoft.com/office/officeart/2005/8/layout/target3"/>
    <dgm:cxn modelId="{FCAE4CBF-2A0A-40A7-9464-AF3AD1C4CFDA}" srcId="{9DE7756F-EF62-4F7D-B699-35C5E2F6C95F}" destId="{D3A21C94-56DA-4BB2-BF12-708436C436C6}" srcOrd="4" destOrd="0" parTransId="{0A53289F-8B0E-4DAE-9213-F9AAB49D6D71}" sibTransId="{CE0BC611-43DA-4F4C-AC98-310AB00E02DE}"/>
    <dgm:cxn modelId="{DD0D8CDC-807B-4ABE-B93D-4AE957057223}" type="presOf" srcId="{B62EE71E-F35C-49A3-9678-3A6B58ED2EB6}" destId="{76AC774B-4144-48EE-8F5E-817D43BA22A7}" srcOrd="0" destOrd="0" presId="urn:microsoft.com/office/officeart/2005/8/layout/target3"/>
    <dgm:cxn modelId="{4986788F-E9B1-48E3-AB51-BBBC3D49D6EA}" type="presOf" srcId="{F957116C-23F8-497E-B3D8-E567F31083C9}" destId="{9B98931C-4A23-4057-87DC-3813ECB60C84}" srcOrd="1" destOrd="0" presId="urn:microsoft.com/office/officeart/2005/8/layout/target3"/>
    <dgm:cxn modelId="{99302648-02DF-4E61-8253-DD0749BB5996}" type="presParOf" srcId="{03CFA594-2D7C-4A4E-B34E-2413D1983A95}" destId="{E9906097-DC96-4140-8963-E8F6B28B0678}" srcOrd="0" destOrd="0" presId="urn:microsoft.com/office/officeart/2005/8/layout/target3"/>
    <dgm:cxn modelId="{ADF72A6D-BD3D-4C4A-AA0E-44B7B876C57C}" type="presParOf" srcId="{03CFA594-2D7C-4A4E-B34E-2413D1983A95}" destId="{FFDBC941-0F23-4026-A383-7C5D1696CD5E}" srcOrd="1" destOrd="0" presId="urn:microsoft.com/office/officeart/2005/8/layout/target3"/>
    <dgm:cxn modelId="{9B075888-BB31-42A7-A203-8318406ADC32}" type="presParOf" srcId="{03CFA594-2D7C-4A4E-B34E-2413D1983A95}" destId="{BEAC77C7-DBCD-4B34-8E6C-3838DD383AC2}" srcOrd="2" destOrd="0" presId="urn:microsoft.com/office/officeart/2005/8/layout/target3"/>
    <dgm:cxn modelId="{36EE6849-5400-4764-81D6-880E6E626C5E}" type="presParOf" srcId="{03CFA594-2D7C-4A4E-B34E-2413D1983A95}" destId="{A0181988-AF88-4B18-81D0-C4CE76ED6C39}" srcOrd="3" destOrd="0" presId="urn:microsoft.com/office/officeart/2005/8/layout/target3"/>
    <dgm:cxn modelId="{B89CB574-E5E8-41BA-93A3-FE8C27D2FE01}" type="presParOf" srcId="{03CFA594-2D7C-4A4E-B34E-2413D1983A95}" destId="{06588473-619F-4068-B260-05800E06BD08}" srcOrd="4" destOrd="0" presId="urn:microsoft.com/office/officeart/2005/8/layout/target3"/>
    <dgm:cxn modelId="{CF4651BE-4507-4BBB-BF53-D16C991D1BBE}" type="presParOf" srcId="{03CFA594-2D7C-4A4E-B34E-2413D1983A95}" destId="{FB0C2413-7514-4E36-87ED-E6B71FE3412E}" srcOrd="5" destOrd="0" presId="urn:microsoft.com/office/officeart/2005/8/layout/target3"/>
    <dgm:cxn modelId="{2AE7D615-506C-4B36-9715-CE96BAE94498}" type="presParOf" srcId="{03CFA594-2D7C-4A4E-B34E-2413D1983A95}" destId="{371AA7C5-613F-4D84-9D1D-9D0DFF0CFA13}" srcOrd="6" destOrd="0" presId="urn:microsoft.com/office/officeart/2005/8/layout/target3"/>
    <dgm:cxn modelId="{70CD0752-8B32-4D10-9B21-0CDD9A64FA6F}" type="presParOf" srcId="{03CFA594-2D7C-4A4E-B34E-2413D1983A95}" destId="{2F9A4091-2AD4-4647-AB0C-825F7CAE6A57}" srcOrd="7" destOrd="0" presId="urn:microsoft.com/office/officeart/2005/8/layout/target3"/>
    <dgm:cxn modelId="{8DB2E9FC-61C2-49C4-AEB8-0AD19D83FC7D}" type="presParOf" srcId="{03CFA594-2D7C-4A4E-B34E-2413D1983A95}" destId="{61D3AAD1-A465-47E0-8129-0B179C4A46DF}" srcOrd="8" destOrd="0" presId="urn:microsoft.com/office/officeart/2005/8/layout/target3"/>
    <dgm:cxn modelId="{864ABE3E-537A-4B19-82C6-7FF287A56BBD}" type="presParOf" srcId="{03CFA594-2D7C-4A4E-B34E-2413D1983A95}" destId="{483E785D-B5E2-4D86-AC15-399647364662}" srcOrd="9" destOrd="0" presId="urn:microsoft.com/office/officeart/2005/8/layout/target3"/>
    <dgm:cxn modelId="{DAF01A7B-8A35-4798-B99E-C3419DC8E2F7}" type="presParOf" srcId="{03CFA594-2D7C-4A4E-B34E-2413D1983A95}" destId="{15434F36-F8E5-417F-B92E-9AF5B2BAA9E0}" srcOrd="10" destOrd="0" presId="urn:microsoft.com/office/officeart/2005/8/layout/target3"/>
    <dgm:cxn modelId="{23A66246-1399-469E-98A9-E048C7C773F1}" type="presParOf" srcId="{03CFA594-2D7C-4A4E-B34E-2413D1983A95}" destId="{564FFE21-C8F5-4ADC-86F4-2A40F11D5195}" srcOrd="11" destOrd="0" presId="urn:microsoft.com/office/officeart/2005/8/layout/target3"/>
    <dgm:cxn modelId="{05CA7AE5-B8E6-4FB7-A084-2518ECC9BC06}" type="presParOf" srcId="{03CFA594-2D7C-4A4E-B34E-2413D1983A95}" destId="{49F1A76D-1C03-4325-B891-BADDDDFBF72B}" srcOrd="12" destOrd="0" presId="urn:microsoft.com/office/officeart/2005/8/layout/target3"/>
    <dgm:cxn modelId="{D677C0B6-DCBE-4D74-9D4B-95E1FF6EE7D3}" type="presParOf" srcId="{03CFA594-2D7C-4A4E-B34E-2413D1983A95}" destId="{28131918-13A0-437C-8B7B-D50D08651F12}" srcOrd="13" destOrd="0" presId="urn:microsoft.com/office/officeart/2005/8/layout/target3"/>
    <dgm:cxn modelId="{95171356-35F7-42C8-AF24-241D328D6409}" type="presParOf" srcId="{03CFA594-2D7C-4A4E-B34E-2413D1983A95}" destId="{83D0C5B5-4EA2-4407-97A2-18472997FDF8}" srcOrd="14" destOrd="0" presId="urn:microsoft.com/office/officeart/2005/8/layout/target3"/>
    <dgm:cxn modelId="{0DF4CED8-3547-4617-A40B-91701FC15D4C}" type="presParOf" srcId="{03CFA594-2D7C-4A4E-B34E-2413D1983A95}" destId="{F441ED57-FB04-4695-A74E-B228E14AAFE0}" srcOrd="15" destOrd="0" presId="urn:microsoft.com/office/officeart/2005/8/layout/target3"/>
    <dgm:cxn modelId="{86DDF11C-C1B8-4AB5-901B-A845F1593F60}" type="presParOf" srcId="{03CFA594-2D7C-4A4E-B34E-2413D1983A95}" destId="{D1B13F3F-AFC4-4643-AF70-D30F48FEF888}" srcOrd="16" destOrd="0" presId="urn:microsoft.com/office/officeart/2005/8/layout/target3"/>
    <dgm:cxn modelId="{F8AC930C-E07E-416E-AC54-3CF0619396C8}" type="presParOf" srcId="{03CFA594-2D7C-4A4E-B34E-2413D1983A95}" destId="{7B10D635-A4FF-479A-8162-CEB5F9895160}" srcOrd="17" destOrd="0" presId="urn:microsoft.com/office/officeart/2005/8/layout/target3"/>
    <dgm:cxn modelId="{4DDC4655-794D-4AB2-BA36-B65C3FAF0EEC}" type="presParOf" srcId="{03CFA594-2D7C-4A4E-B34E-2413D1983A95}" destId="{B4138B2F-FD36-4796-87A8-6B57DDFB1406}" srcOrd="18" destOrd="0" presId="urn:microsoft.com/office/officeart/2005/8/layout/target3"/>
    <dgm:cxn modelId="{AABC3077-D3B6-43EE-A14B-68958A20347D}" type="presParOf" srcId="{03CFA594-2D7C-4A4E-B34E-2413D1983A95}" destId="{4BCA65B0-D975-4328-9FFA-14A074B0FBA0}" srcOrd="19" destOrd="0" presId="urn:microsoft.com/office/officeart/2005/8/layout/target3"/>
    <dgm:cxn modelId="{BEA79672-5C39-4B6A-8315-744A0CFD4EC7}" type="presParOf" srcId="{03CFA594-2D7C-4A4E-B34E-2413D1983A95}" destId="{F093F109-EA97-41CB-92AE-DF0D4CBC8672}" srcOrd="20" destOrd="0" presId="urn:microsoft.com/office/officeart/2005/8/layout/target3"/>
    <dgm:cxn modelId="{6E7CBFBD-ABF4-4D32-BDD4-733061B7937D}" type="presParOf" srcId="{03CFA594-2D7C-4A4E-B34E-2413D1983A95}" destId="{94CEBC8D-1CB1-41F4-A3F2-F4A1E99ACEFB}" srcOrd="21" destOrd="0" presId="urn:microsoft.com/office/officeart/2005/8/layout/target3"/>
    <dgm:cxn modelId="{C598E391-F3D6-4479-9A29-9F7CF6017E03}" type="presParOf" srcId="{03CFA594-2D7C-4A4E-B34E-2413D1983A95}" destId="{D236C065-5565-40F1-B5C6-AF3CE7A69BA0}" srcOrd="22" destOrd="0" presId="urn:microsoft.com/office/officeart/2005/8/layout/target3"/>
    <dgm:cxn modelId="{7603FC95-79B2-4E98-BA28-D361333ABC76}" type="presParOf" srcId="{03CFA594-2D7C-4A4E-B34E-2413D1983A95}" destId="{76AC774B-4144-48EE-8F5E-817D43BA22A7}" srcOrd="23" destOrd="0" presId="urn:microsoft.com/office/officeart/2005/8/layout/target3"/>
    <dgm:cxn modelId="{DC5F6BE6-B849-4593-9E17-4D1038D5108C}" type="presParOf" srcId="{03CFA594-2D7C-4A4E-B34E-2413D1983A95}" destId="{9B98931C-4A23-4057-87DC-3813ECB60C84}" srcOrd="24" destOrd="0" presId="urn:microsoft.com/office/officeart/2005/8/layout/target3"/>
    <dgm:cxn modelId="{A89EBA93-A4C9-46D7-B03E-2E5388D10C66}" type="presParOf" srcId="{03CFA594-2D7C-4A4E-B34E-2413D1983A95}" destId="{2C79BCA3-E38F-43FC-A98A-67EFA4234413}" srcOrd="25" destOrd="0" presId="urn:microsoft.com/office/officeart/2005/8/layout/target3"/>
    <dgm:cxn modelId="{5F67B1EF-E0AF-401D-A0F5-DFD23EA0C80F}" type="presParOf" srcId="{03CFA594-2D7C-4A4E-B34E-2413D1983A95}" destId="{3EF87BB8-2FBA-48B4-9E18-68EBA33A25E0}" srcOrd="26" destOrd="0" presId="urn:microsoft.com/office/officeart/2005/8/layout/target3"/>
    <dgm:cxn modelId="{956802CB-E90D-4801-9B00-61C002AFC195}" type="presParOf" srcId="{03CFA594-2D7C-4A4E-B34E-2413D1983A95}" destId="{DCB8C32C-5D41-4EE8-9584-7AB911EDC601}" srcOrd="27" destOrd="0" presId="urn:microsoft.com/office/officeart/2005/8/layout/target3"/>
    <dgm:cxn modelId="{F0C96864-38AB-42E1-9723-BE10C458D04D}" type="presParOf" srcId="{03CFA594-2D7C-4A4E-B34E-2413D1983A95}" destId="{4830FAB0-6E3C-4FB1-80B8-CEE7D228B64C}" srcOrd="28" destOrd="0" presId="urn:microsoft.com/office/officeart/2005/8/layout/target3"/>
    <dgm:cxn modelId="{37F3EB2C-DBEB-4091-930B-0A7FABF16BEB}" type="presParOf" srcId="{03CFA594-2D7C-4A4E-B34E-2413D1983A95}" destId="{0B31F0B6-4DDE-4BAC-8E29-6BCCF6CD5416}" srcOrd="2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81E6408-6642-43DD-A042-0366AD95196A}" type="doc">
      <dgm:prSet loTypeId="urn:microsoft.com/office/officeart/2005/8/layout/hList3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SG"/>
        </a:p>
      </dgm:t>
    </dgm:pt>
    <dgm:pt modelId="{D2B19244-E15D-4D05-98F7-966AB82AC7C8}">
      <dgm:prSet phldrT="[Text]"/>
      <dgm:spPr/>
      <dgm:t>
        <a:bodyPr/>
        <a:lstStyle/>
        <a:p>
          <a:r>
            <a:rPr lang="en-SG" b="1" dirty="0" smtClean="0">
              <a:solidFill>
                <a:schemeClr val="tx2"/>
              </a:solidFill>
            </a:rPr>
            <a:t>Structured Query Language</a:t>
          </a:r>
          <a:endParaRPr lang="en-SG" b="1" dirty="0">
            <a:solidFill>
              <a:schemeClr val="tx2"/>
            </a:solidFill>
          </a:endParaRPr>
        </a:p>
      </dgm:t>
    </dgm:pt>
    <dgm:pt modelId="{A7923792-B4E4-4911-849F-6A33F5B10F1C}" type="parTrans" cxnId="{11D302E9-F831-4EEA-9CE3-F8DA208832F8}">
      <dgm:prSet/>
      <dgm:spPr/>
      <dgm:t>
        <a:bodyPr/>
        <a:lstStyle/>
        <a:p>
          <a:endParaRPr lang="en-SG"/>
        </a:p>
      </dgm:t>
    </dgm:pt>
    <dgm:pt modelId="{64B41638-DD68-435E-9F87-C8FB1DB02BC5}" type="sibTrans" cxnId="{11D302E9-F831-4EEA-9CE3-F8DA208832F8}">
      <dgm:prSet/>
      <dgm:spPr/>
      <dgm:t>
        <a:bodyPr/>
        <a:lstStyle/>
        <a:p>
          <a:endParaRPr lang="en-SG"/>
        </a:p>
      </dgm:t>
    </dgm:pt>
    <dgm:pt modelId="{FE7A1730-5A41-42F9-965A-06862D8820AF}">
      <dgm:prSet phldrT="[Text]"/>
      <dgm:spPr/>
      <dgm:t>
        <a:bodyPr/>
        <a:lstStyle/>
        <a:p>
          <a:r>
            <a:rPr lang="en-SG" dirty="0" smtClean="0">
              <a:solidFill>
                <a:schemeClr val="tx2"/>
              </a:solidFill>
            </a:rPr>
            <a:t>Pronounced as </a:t>
          </a:r>
          <a:r>
            <a:rPr lang="en-SG" b="1" u="sng" dirty="0" smtClean="0">
              <a:solidFill>
                <a:srgbClr val="C00000"/>
              </a:solidFill>
            </a:rPr>
            <a:t>Sequel</a:t>
          </a:r>
          <a:endParaRPr lang="en-SG" b="1" u="sng" dirty="0">
            <a:solidFill>
              <a:srgbClr val="C00000"/>
            </a:solidFill>
          </a:endParaRPr>
        </a:p>
      </dgm:t>
    </dgm:pt>
    <dgm:pt modelId="{69415B00-9A5F-4970-99E6-49AAC323735B}" type="parTrans" cxnId="{4CBD0CEA-E376-482B-ACF7-2BFA18FF8800}">
      <dgm:prSet/>
      <dgm:spPr/>
      <dgm:t>
        <a:bodyPr/>
        <a:lstStyle/>
        <a:p>
          <a:endParaRPr lang="en-SG"/>
        </a:p>
      </dgm:t>
    </dgm:pt>
    <dgm:pt modelId="{A22173FD-8572-4F85-8169-E3102568DAC6}" type="sibTrans" cxnId="{4CBD0CEA-E376-482B-ACF7-2BFA18FF8800}">
      <dgm:prSet/>
      <dgm:spPr/>
      <dgm:t>
        <a:bodyPr/>
        <a:lstStyle/>
        <a:p>
          <a:endParaRPr lang="en-SG"/>
        </a:p>
      </dgm:t>
    </dgm:pt>
    <dgm:pt modelId="{B05C414D-D07B-430D-918D-ABC1FC44ED8C}">
      <dgm:prSet phldrT="[Text]"/>
      <dgm:spPr/>
      <dgm:t>
        <a:bodyPr/>
        <a:lstStyle/>
        <a:p>
          <a:pPr algn="l"/>
          <a:r>
            <a:rPr lang="en-SG" dirty="0" smtClean="0">
              <a:solidFill>
                <a:schemeClr val="tx2"/>
              </a:solidFill>
            </a:rPr>
            <a:t>Computing Language</a:t>
          </a:r>
        </a:p>
        <a:p>
          <a:pPr algn="l"/>
          <a:r>
            <a:rPr lang="en-SG" dirty="0" smtClean="0">
              <a:solidFill>
                <a:schemeClr val="tx2"/>
              </a:solidFill>
            </a:rPr>
            <a:t>- To communicate with DBMS to store, manipulate and retrieve data in database</a:t>
          </a:r>
        </a:p>
        <a:p>
          <a:pPr algn="l"/>
          <a:r>
            <a:rPr lang="en-SG" dirty="0" smtClean="0">
              <a:solidFill>
                <a:schemeClr val="tx2"/>
              </a:solidFill>
            </a:rPr>
            <a:t>- Create and manage databases</a:t>
          </a:r>
          <a:r>
            <a:rPr lang="en-SG" dirty="0" smtClean="0"/>
            <a:t>	</a:t>
          </a:r>
          <a:endParaRPr lang="en-SG" dirty="0"/>
        </a:p>
      </dgm:t>
    </dgm:pt>
    <dgm:pt modelId="{B650879B-CC05-430E-BF4C-F9BB7B6B8EC5}" type="parTrans" cxnId="{3117DC51-B4D3-4F5D-8B8B-02E64D5C6175}">
      <dgm:prSet/>
      <dgm:spPr/>
      <dgm:t>
        <a:bodyPr/>
        <a:lstStyle/>
        <a:p>
          <a:endParaRPr lang="en-SG"/>
        </a:p>
      </dgm:t>
    </dgm:pt>
    <dgm:pt modelId="{0283F510-FB51-4C36-A777-3480B4544400}" type="sibTrans" cxnId="{3117DC51-B4D3-4F5D-8B8B-02E64D5C6175}">
      <dgm:prSet/>
      <dgm:spPr/>
      <dgm:t>
        <a:bodyPr/>
        <a:lstStyle/>
        <a:p>
          <a:endParaRPr lang="en-SG"/>
        </a:p>
      </dgm:t>
    </dgm:pt>
    <dgm:pt modelId="{BA7811D0-69DF-47A0-B332-6B9227A28ACC}">
      <dgm:prSet phldrT="[Text]"/>
      <dgm:spPr/>
      <dgm:t>
        <a:bodyPr/>
        <a:lstStyle/>
        <a:p>
          <a:r>
            <a:rPr lang="en-SG" b="1" u="sng" dirty="0" smtClean="0">
              <a:solidFill>
                <a:srgbClr val="C00000"/>
              </a:solidFill>
            </a:rPr>
            <a:t>Standard Language </a:t>
          </a:r>
          <a:r>
            <a:rPr lang="en-SG" dirty="0" smtClean="0">
              <a:solidFill>
                <a:schemeClr val="tx2"/>
              </a:solidFill>
            </a:rPr>
            <a:t>for a relational database</a:t>
          </a:r>
          <a:endParaRPr lang="en-SG" dirty="0">
            <a:solidFill>
              <a:schemeClr val="tx2"/>
            </a:solidFill>
          </a:endParaRPr>
        </a:p>
      </dgm:t>
    </dgm:pt>
    <dgm:pt modelId="{A932F4E3-15C2-4E6A-AA7C-C65E71E04A74}" type="parTrans" cxnId="{B450F53F-C4D1-465F-96EA-D9E48A781D45}">
      <dgm:prSet/>
      <dgm:spPr/>
      <dgm:t>
        <a:bodyPr/>
        <a:lstStyle/>
        <a:p>
          <a:endParaRPr lang="en-SG"/>
        </a:p>
      </dgm:t>
    </dgm:pt>
    <dgm:pt modelId="{B86603F2-F8EB-4EBF-8285-E60581F02EDA}" type="sibTrans" cxnId="{B450F53F-C4D1-465F-96EA-D9E48A781D45}">
      <dgm:prSet/>
      <dgm:spPr/>
      <dgm:t>
        <a:bodyPr/>
        <a:lstStyle/>
        <a:p>
          <a:endParaRPr lang="en-SG"/>
        </a:p>
      </dgm:t>
    </dgm:pt>
    <dgm:pt modelId="{AADA4ED6-8739-408A-9375-94BB5E143CE7}" type="pres">
      <dgm:prSet presAssocID="{181E6408-6642-43DD-A042-0366AD95196A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SG"/>
        </a:p>
      </dgm:t>
    </dgm:pt>
    <dgm:pt modelId="{C7A2EF3A-D585-425E-8AED-BC8AB743778B}" type="pres">
      <dgm:prSet presAssocID="{D2B19244-E15D-4D05-98F7-966AB82AC7C8}" presName="roof" presStyleLbl="dkBgShp" presStyleIdx="0" presStyleCnt="2"/>
      <dgm:spPr/>
      <dgm:t>
        <a:bodyPr/>
        <a:lstStyle/>
        <a:p>
          <a:endParaRPr lang="en-SG"/>
        </a:p>
      </dgm:t>
    </dgm:pt>
    <dgm:pt modelId="{688F9144-B278-44D1-9BFF-792335F62CB1}" type="pres">
      <dgm:prSet presAssocID="{D2B19244-E15D-4D05-98F7-966AB82AC7C8}" presName="pillars" presStyleCnt="0"/>
      <dgm:spPr/>
    </dgm:pt>
    <dgm:pt modelId="{86DD937F-976F-45BF-851E-3682FEB082C8}" type="pres">
      <dgm:prSet presAssocID="{D2B19244-E15D-4D05-98F7-966AB82AC7C8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9E01DA62-CEA8-4DE5-AC64-843BA7DEEB56}" type="pres">
      <dgm:prSet presAssocID="{B05C414D-D07B-430D-918D-ABC1FC44ED8C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8F5C888F-4DD9-44DF-8D4A-22F3E57FC716}" type="pres">
      <dgm:prSet presAssocID="{BA7811D0-69DF-47A0-B332-6B9227A28ACC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A2232B0D-C53D-4550-AE02-48FDA1E29A69}" type="pres">
      <dgm:prSet presAssocID="{D2B19244-E15D-4D05-98F7-966AB82AC7C8}" presName="base" presStyleLbl="dkBgShp" presStyleIdx="1" presStyleCnt="2"/>
      <dgm:spPr/>
    </dgm:pt>
  </dgm:ptLst>
  <dgm:cxnLst>
    <dgm:cxn modelId="{B450F53F-C4D1-465F-96EA-D9E48A781D45}" srcId="{D2B19244-E15D-4D05-98F7-966AB82AC7C8}" destId="{BA7811D0-69DF-47A0-B332-6B9227A28ACC}" srcOrd="2" destOrd="0" parTransId="{A932F4E3-15C2-4E6A-AA7C-C65E71E04A74}" sibTransId="{B86603F2-F8EB-4EBF-8285-E60581F02EDA}"/>
    <dgm:cxn modelId="{8C322ED6-0877-4C41-80F2-B693FA263489}" type="presOf" srcId="{BA7811D0-69DF-47A0-B332-6B9227A28ACC}" destId="{8F5C888F-4DD9-44DF-8D4A-22F3E57FC716}" srcOrd="0" destOrd="0" presId="urn:microsoft.com/office/officeart/2005/8/layout/hList3"/>
    <dgm:cxn modelId="{1B8C9AD7-C6C6-41B5-9CDB-EDA77CBFFC16}" type="presOf" srcId="{B05C414D-D07B-430D-918D-ABC1FC44ED8C}" destId="{9E01DA62-CEA8-4DE5-AC64-843BA7DEEB56}" srcOrd="0" destOrd="0" presId="urn:microsoft.com/office/officeart/2005/8/layout/hList3"/>
    <dgm:cxn modelId="{7167A385-E887-4BA3-85CA-6AEC99B1A44A}" type="presOf" srcId="{181E6408-6642-43DD-A042-0366AD95196A}" destId="{AADA4ED6-8739-408A-9375-94BB5E143CE7}" srcOrd="0" destOrd="0" presId="urn:microsoft.com/office/officeart/2005/8/layout/hList3"/>
    <dgm:cxn modelId="{11D302E9-F831-4EEA-9CE3-F8DA208832F8}" srcId="{181E6408-6642-43DD-A042-0366AD95196A}" destId="{D2B19244-E15D-4D05-98F7-966AB82AC7C8}" srcOrd="0" destOrd="0" parTransId="{A7923792-B4E4-4911-849F-6A33F5B10F1C}" sibTransId="{64B41638-DD68-435E-9F87-C8FB1DB02BC5}"/>
    <dgm:cxn modelId="{FB9CDA26-AE79-4921-8421-F894BEA8CE08}" type="presOf" srcId="{D2B19244-E15D-4D05-98F7-966AB82AC7C8}" destId="{C7A2EF3A-D585-425E-8AED-BC8AB743778B}" srcOrd="0" destOrd="0" presId="urn:microsoft.com/office/officeart/2005/8/layout/hList3"/>
    <dgm:cxn modelId="{C403FE7F-002B-40D7-A885-2F87F9E4C3AE}" type="presOf" srcId="{FE7A1730-5A41-42F9-965A-06862D8820AF}" destId="{86DD937F-976F-45BF-851E-3682FEB082C8}" srcOrd="0" destOrd="0" presId="urn:microsoft.com/office/officeart/2005/8/layout/hList3"/>
    <dgm:cxn modelId="{4CBD0CEA-E376-482B-ACF7-2BFA18FF8800}" srcId="{D2B19244-E15D-4D05-98F7-966AB82AC7C8}" destId="{FE7A1730-5A41-42F9-965A-06862D8820AF}" srcOrd="0" destOrd="0" parTransId="{69415B00-9A5F-4970-99E6-49AAC323735B}" sibTransId="{A22173FD-8572-4F85-8169-E3102568DAC6}"/>
    <dgm:cxn modelId="{3117DC51-B4D3-4F5D-8B8B-02E64D5C6175}" srcId="{D2B19244-E15D-4D05-98F7-966AB82AC7C8}" destId="{B05C414D-D07B-430D-918D-ABC1FC44ED8C}" srcOrd="1" destOrd="0" parTransId="{B650879B-CC05-430E-BF4C-F9BB7B6B8EC5}" sibTransId="{0283F510-FB51-4C36-A777-3480B4544400}"/>
    <dgm:cxn modelId="{BDEC6D61-2887-42C5-83FE-DBD796795DCF}" type="presParOf" srcId="{AADA4ED6-8739-408A-9375-94BB5E143CE7}" destId="{C7A2EF3A-D585-425E-8AED-BC8AB743778B}" srcOrd="0" destOrd="0" presId="urn:microsoft.com/office/officeart/2005/8/layout/hList3"/>
    <dgm:cxn modelId="{F17B1AA7-53CF-4F3D-A57E-5204063AE487}" type="presParOf" srcId="{AADA4ED6-8739-408A-9375-94BB5E143CE7}" destId="{688F9144-B278-44D1-9BFF-792335F62CB1}" srcOrd="1" destOrd="0" presId="urn:microsoft.com/office/officeart/2005/8/layout/hList3"/>
    <dgm:cxn modelId="{A339349D-3D7D-45A4-AC4C-04E3D760B46D}" type="presParOf" srcId="{688F9144-B278-44D1-9BFF-792335F62CB1}" destId="{86DD937F-976F-45BF-851E-3682FEB082C8}" srcOrd="0" destOrd="0" presId="urn:microsoft.com/office/officeart/2005/8/layout/hList3"/>
    <dgm:cxn modelId="{705306A8-5201-47D4-B92E-2D84D7D4486F}" type="presParOf" srcId="{688F9144-B278-44D1-9BFF-792335F62CB1}" destId="{9E01DA62-CEA8-4DE5-AC64-843BA7DEEB56}" srcOrd="1" destOrd="0" presId="urn:microsoft.com/office/officeart/2005/8/layout/hList3"/>
    <dgm:cxn modelId="{082D58E2-A6AD-49D0-9F39-B234664E928A}" type="presParOf" srcId="{688F9144-B278-44D1-9BFF-792335F62CB1}" destId="{8F5C888F-4DD9-44DF-8D4A-22F3E57FC716}" srcOrd="2" destOrd="0" presId="urn:microsoft.com/office/officeart/2005/8/layout/hList3"/>
    <dgm:cxn modelId="{FE1001A1-90AF-43DE-959D-F423BF194320}" type="presParOf" srcId="{AADA4ED6-8739-408A-9375-94BB5E143CE7}" destId="{A2232B0D-C53D-4550-AE02-48FDA1E29A69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DE2427-46A0-4724-8D18-5CB08E789A38}">
      <dsp:nvSpPr>
        <dsp:cNvPr id="0" name=""/>
        <dsp:cNvSpPr/>
      </dsp:nvSpPr>
      <dsp:spPr>
        <a:xfrm>
          <a:off x="2181690" y="2457890"/>
          <a:ext cx="2666510" cy="2666510"/>
        </a:xfrm>
        <a:prstGeom prst="gear9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b="1" kern="1200" dirty="0" smtClean="0">
              <a:solidFill>
                <a:schemeClr val="tx2"/>
              </a:solidFill>
            </a:rPr>
            <a:t>Which can uniquely </a:t>
          </a:r>
          <a:r>
            <a:rPr lang="en-GB" sz="1500" b="1" i="1" kern="1200" dirty="0" smtClean="0">
              <a:solidFill>
                <a:srgbClr val="C00000"/>
              </a:solidFill>
            </a:rPr>
            <a:t>IDENTIFY</a:t>
          </a:r>
          <a:r>
            <a:rPr lang="en-GB" sz="1500" b="1" kern="1200" dirty="0" smtClean="0">
              <a:solidFill>
                <a:schemeClr val="tx2"/>
              </a:solidFill>
            </a:rPr>
            <a:t> a Tuple in a relation</a:t>
          </a:r>
          <a:endParaRPr lang="en-SG" sz="1500" b="1" kern="1200" dirty="0">
            <a:solidFill>
              <a:schemeClr val="tx2"/>
            </a:solidFill>
          </a:endParaRPr>
        </a:p>
      </dsp:txBody>
      <dsp:txXfrm>
        <a:off x="2717777" y="3082507"/>
        <a:ext cx="1594336" cy="1370641"/>
      </dsp:txXfrm>
    </dsp:sp>
    <dsp:sp modelId="{48AAE0BA-30DD-43CE-B8D1-278244C8622A}">
      <dsp:nvSpPr>
        <dsp:cNvPr id="0" name=""/>
        <dsp:cNvSpPr/>
      </dsp:nvSpPr>
      <dsp:spPr>
        <a:xfrm>
          <a:off x="630266" y="1827624"/>
          <a:ext cx="1939280" cy="1939280"/>
        </a:xfrm>
        <a:prstGeom prst="gear6">
          <a:avLst/>
        </a:prstGeom>
        <a:gradFill rotWithShape="0">
          <a:gsLst>
            <a:gs pos="0">
              <a:schemeClr val="accent5">
                <a:hueOff val="-4586983"/>
                <a:satOff val="22089"/>
                <a:lumOff val="-21275"/>
                <a:alphaOff val="0"/>
                <a:shade val="51000"/>
                <a:satMod val="130000"/>
              </a:schemeClr>
            </a:gs>
            <a:gs pos="80000">
              <a:schemeClr val="accent5">
                <a:hueOff val="-4586983"/>
                <a:satOff val="22089"/>
                <a:lumOff val="-21275"/>
                <a:alphaOff val="0"/>
                <a:shade val="93000"/>
                <a:satMod val="130000"/>
              </a:schemeClr>
            </a:gs>
            <a:gs pos="100000">
              <a:schemeClr val="accent5">
                <a:hueOff val="-4586983"/>
                <a:satOff val="22089"/>
                <a:lumOff val="-2127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b="1" kern="1200" dirty="0" smtClean="0">
              <a:solidFill>
                <a:schemeClr val="tx2"/>
              </a:solidFill>
            </a:rPr>
            <a:t>A Minimal group of attributes</a:t>
          </a:r>
          <a:endParaRPr lang="en-SG" sz="1500" b="1" kern="1200" dirty="0">
            <a:solidFill>
              <a:schemeClr val="tx2"/>
            </a:solidFill>
          </a:endParaRPr>
        </a:p>
      </dsp:txBody>
      <dsp:txXfrm>
        <a:off x="1118486" y="2318794"/>
        <a:ext cx="962840" cy="956940"/>
      </dsp:txXfrm>
    </dsp:sp>
    <dsp:sp modelId="{572B76D9-E40C-48FB-AA90-77A0FDA1D63B}">
      <dsp:nvSpPr>
        <dsp:cNvPr id="0" name=""/>
        <dsp:cNvSpPr/>
      </dsp:nvSpPr>
      <dsp:spPr>
        <a:xfrm rot="20700000">
          <a:off x="1716460" y="489718"/>
          <a:ext cx="1900098" cy="1900098"/>
        </a:xfrm>
        <a:prstGeom prst="gear6">
          <a:avLst/>
        </a:prstGeom>
        <a:gradFill rotWithShape="0">
          <a:gsLst>
            <a:gs pos="0">
              <a:schemeClr val="accent5">
                <a:hueOff val="-9173966"/>
                <a:satOff val="44178"/>
                <a:lumOff val="-42550"/>
                <a:alphaOff val="0"/>
                <a:shade val="51000"/>
                <a:satMod val="130000"/>
              </a:schemeClr>
            </a:gs>
            <a:gs pos="80000">
              <a:schemeClr val="accent5">
                <a:hueOff val="-9173966"/>
                <a:satOff val="44178"/>
                <a:lumOff val="-42550"/>
                <a:alphaOff val="0"/>
                <a:shade val="93000"/>
                <a:satMod val="130000"/>
              </a:schemeClr>
            </a:gs>
            <a:gs pos="100000">
              <a:schemeClr val="accent5">
                <a:hueOff val="-9173966"/>
                <a:satOff val="44178"/>
                <a:lumOff val="-4255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b="1" kern="1200" dirty="0" smtClean="0">
              <a:solidFill>
                <a:schemeClr val="tx2"/>
              </a:solidFill>
            </a:rPr>
            <a:t>An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b="1" kern="1200" dirty="0" smtClean="0">
              <a:solidFill>
                <a:schemeClr val="tx2"/>
              </a:solidFill>
            </a:rPr>
            <a:t>Attribute</a:t>
          </a:r>
          <a:endParaRPr lang="en-SG" sz="1500" b="1" kern="1200" dirty="0">
            <a:solidFill>
              <a:schemeClr val="tx2"/>
            </a:solidFill>
          </a:endParaRPr>
        </a:p>
      </dsp:txBody>
      <dsp:txXfrm rot="-20700000">
        <a:off x="2133208" y="906466"/>
        <a:ext cx="1066604" cy="1066604"/>
      </dsp:txXfrm>
    </dsp:sp>
    <dsp:sp modelId="{EA626888-8B28-4AAC-A02D-115E9AFAA911}">
      <dsp:nvSpPr>
        <dsp:cNvPr id="0" name=""/>
        <dsp:cNvSpPr/>
      </dsp:nvSpPr>
      <dsp:spPr>
        <a:xfrm>
          <a:off x="1983896" y="2051386"/>
          <a:ext cx="3413132" cy="3413132"/>
        </a:xfrm>
        <a:prstGeom prst="circularArrow">
          <a:avLst>
            <a:gd name="adj1" fmla="val 4687"/>
            <a:gd name="adj2" fmla="val 299029"/>
            <a:gd name="adj3" fmla="val 2529840"/>
            <a:gd name="adj4" fmla="val 15832128"/>
            <a:gd name="adj5" fmla="val 5469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4F605F-BF4C-444F-9C91-D7FAE06F9D42}">
      <dsp:nvSpPr>
        <dsp:cNvPr id="0" name=""/>
        <dsp:cNvSpPr/>
      </dsp:nvSpPr>
      <dsp:spPr>
        <a:xfrm>
          <a:off x="286823" y="1395728"/>
          <a:ext cx="2479854" cy="2479854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5">
            <a:hueOff val="-4586983"/>
            <a:satOff val="22089"/>
            <a:lumOff val="-21275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046C5FD-B224-4491-937B-FCAB93CE1CB4}">
      <dsp:nvSpPr>
        <dsp:cNvPr id="0" name=""/>
        <dsp:cNvSpPr/>
      </dsp:nvSpPr>
      <dsp:spPr>
        <a:xfrm>
          <a:off x="1276948" y="70719"/>
          <a:ext cx="2673782" cy="267378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5">
            <a:hueOff val="-9173966"/>
            <a:satOff val="44178"/>
            <a:lumOff val="-4255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0502B4-66D5-44E0-BCEA-A82645C4FEDD}">
      <dsp:nvSpPr>
        <dsp:cNvPr id="0" name=""/>
        <dsp:cNvSpPr/>
      </dsp:nvSpPr>
      <dsp:spPr>
        <a:xfrm>
          <a:off x="1008112" y="0"/>
          <a:ext cx="4896544" cy="4896544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81BEF6-2570-45C8-80ED-2E4B89F19A49}">
      <dsp:nvSpPr>
        <dsp:cNvPr id="0" name=""/>
        <dsp:cNvSpPr/>
      </dsp:nvSpPr>
      <dsp:spPr>
        <a:xfrm>
          <a:off x="1473283" y="465171"/>
          <a:ext cx="1909652" cy="190965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>
              <a:solidFill>
                <a:schemeClr val="tx2"/>
              </a:solidFill>
            </a:rPr>
            <a:t>An attribute (column)</a:t>
          </a:r>
          <a:endParaRPr lang="en-SG" sz="1800" b="1" kern="1200" dirty="0">
            <a:solidFill>
              <a:schemeClr val="tx2"/>
            </a:solidFill>
          </a:endParaRPr>
        </a:p>
      </dsp:txBody>
      <dsp:txXfrm>
        <a:off x="1566505" y="558393"/>
        <a:ext cx="1723208" cy="1723208"/>
      </dsp:txXfrm>
    </dsp:sp>
    <dsp:sp modelId="{DD18587D-3B62-441B-B56E-F46F672FEE28}">
      <dsp:nvSpPr>
        <dsp:cNvPr id="0" name=""/>
        <dsp:cNvSpPr/>
      </dsp:nvSpPr>
      <dsp:spPr>
        <a:xfrm>
          <a:off x="3529832" y="465171"/>
          <a:ext cx="1909652" cy="1909652"/>
        </a:xfrm>
        <a:prstGeom prst="roundRect">
          <a:avLst/>
        </a:prstGeom>
        <a:solidFill>
          <a:schemeClr val="accent5">
            <a:hueOff val="-3057989"/>
            <a:satOff val="14726"/>
            <a:lumOff val="-141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>
              <a:solidFill>
                <a:schemeClr val="tx2"/>
              </a:solidFill>
            </a:rPr>
            <a:t>OR a group of attributes (2 or more columns) with a relation that matches</a:t>
          </a:r>
          <a:endParaRPr lang="en-SG" sz="1800" kern="1200" dirty="0"/>
        </a:p>
      </dsp:txBody>
      <dsp:txXfrm>
        <a:off x="3623054" y="558393"/>
        <a:ext cx="1723208" cy="1723208"/>
      </dsp:txXfrm>
    </dsp:sp>
    <dsp:sp modelId="{004E4255-7EBE-4F94-924A-C9CB73FEDF52}">
      <dsp:nvSpPr>
        <dsp:cNvPr id="0" name=""/>
        <dsp:cNvSpPr/>
      </dsp:nvSpPr>
      <dsp:spPr>
        <a:xfrm>
          <a:off x="1473283" y="2521720"/>
          <a:ext cx="1909652" cy="1909652"/>
        </a:xfrm>
        <a:prstGeom prst="roundRect">
          <a:avLst/>
        </a:prstGeom>
        <a:solidFill>
          <a:schemeClr val="accent5">
            <a:hueOff val="-6115977"/>
            <a:satOff val="29452"/>
            <a:lumOff val="-2836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>
              <a:solidFill>
                <a:schemeClr val="tx2"/>
              </a:solidFill>
            </a:rPr>
            <a:t>the value of the primary key OR the candidate key</a:t>
          </a:r>
          <a:endParaRPr lang="en-SG" sz="1800" b="1" kern="1200" dirty="0">
            <a:solidFill>
              <a:schemeClr val="tx2"/>
            </a:solidFill>
          </a:endParaRPr>
        </a:p>
      </dsp:txBody>
      <dsp:txXfrm>
        <a:off x="1566505" y="2614942"/>
        <a:ext cx="1723208" cy="1723208"/>
      </dsp:txXfrm>
    </dsp:sp>
    <dsp:sp modelId="{57CA70C5-94EA-4B54-AE6E-89C432AAA509}">
      <dsp:nvSpPr>
        <dsp:cNvPr id="0" name=""/>
        <dsp:cNvSpPr/>
      </dsp:nvSpPr>
      <dsp:spPr>
        <a:xfrm>
          <a:off x="3529832" y="2521720"/>
          <a:ext cx="1909652" cy="1909652"/>
        </a:xfrm>
        <a:prstGeom prst="roundRect">
          <a:avLst/>
        </a:prstGeom>
        <a:solidFill>
          <a:schemeClr val="accent5">
            <a:hueOff val="-9173966"/>
            <a:satOff val="44178"/>
            <a:lumOff val="-4255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>
              <a:solidFill>
                <a:schemeClr val="tx2"/>
              </a:solidFill>
            </a:rPr>
            <a:t>of the home OR other relation</a:t>
          </a:r>
          <a:endParaRPr lang="en-SG" sz="1800" b="1" kern="1200" dirty="0">
            <a:solidFill>
              <a:schemeClr val="tx2"/>
            </a:solidFill>
          </a:endParaRPr>
        </a:p>
      </dsp:txBody>
      <dsp:txXfrm>
        <a:off x="3623054" y="2614942"/>
        <a:ext cx="1723208" cy="17232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906097-DC96-4140-8963-E8F6B28B0678}">
      <dsp:nvSpPr>
        <dsp:cNvPr id="0" name=""/>
        <dsp:cNvSpPr/>
      </dsp:nvSpPr>
      <dsp:spPr>
        <a:xfrm>
          <a:off x="0" y="6032"/>
          <a:ext cx="4937760" cy="493776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AC77C7-DBCD-4B34-8E6C-3838DD383AC2}">
      <dsp:nvSpPr>
        <dsp:cNvPr id="0" name=""/>
        <dsp:cNvSpPr/>
      </dsp:nvSpPr>
      <dsp:spPr>
        <a:xfrm>
          <a:off x="2468880" y="6032"/>
          <a:ext cx="5760719" cy="493776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/>
            <a:t>Integer</a:t>
          </a:r>
          <a:endParaRPr lang="en-SG" sz="1800" b="1" kern="1200" dirty="0"/>
        </a:p>
      </dsp:txBody>
      <dsp:txXfrm>
        <a:off x="2468880" y="6032"/>
        <a:ext cx="2880359" cy="617221"/>
      </dsp:txXfrm>
    </dsp:sp>
    <dsp:sp modelId="{06588473-619F-4068-B260-05800E06BD08}">
      <dsp:nvSpPr>
        <dsp:cNvPr id="0" name=""/>
        <dsp:cNvSpPr/>
      </dsp:nvSpPr>
      <dsp:spPr>
        <a:xfrm>
          <a:off x="432054" y="623253"/>
          <a:ext cx="4073650" cy="407365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5">
                <a:hueOff val="-1834793"/>
                <a:satOff val="8836"/>
                <a:lumOff val="-8510"/>
                <a:alphaOff val="0"/>
                <a:shade val="51000"/>
                <a:satMod val="130000"/>
              </a:schemeClr>
            </a:gs>
            <a:gs pos="80000">
              <a:schemeClr val="accent5">
                <a:hueOff val="-1834793"/>
                <a:satOff val="8836"/>
                <a:lumOff val="-8510"/>
                <a:alphaOff val="0"/>
                <a:shade val="93000"/>
                <a:satMod val="130000"/>
              </a:schemeClr>
            </a:gs>
            <a:gs pos="100000">
              <a:schemeClr val="accent5">
                <a:hueOff val="-1834793"/>
                <a:satOff val="8836"/>
                <a:lumOff val="-851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B0C2413-7514-4E36-87ED-E6B71FE3412E}">
      <dsp:nvSpPr>
        <dsp:cNvPr id="0" name=""/>
        <dsp:cNvSpPr/>
      </dsp:nvSpPr>
      <dsp:spPr>
        <a:xfrm>
          <a:off x="2458625" y="701671"/>
          <a:ext cx="5760719" cy="4073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1834793"/>
              <a:satOff val="8836"/>
              <a:lumOff val="-851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err="1" smtClean="0"/>
            <a:t>Smallint</a:t>
          </a:r>
          <a:endParaRPr lang="en-SG" sz="1800" b="1" kern="1200" dirty="0"/>
        </a:p>
      </dsp:txBody>
      <dsp:txXfrm>
        <a:off x="2458625" y="701671"/>
        <a:ext cx="2880359" cy="617221"/>
      </dsp:txXfrm>
    </dsp:sp>
    <dsp:sp modelId="{2F9A4091-2AD4-4647-AB0C-825F7CAE6A57}">
      <dsp:nvSpPr>
        <dsp:cNvPr id="0" name=""/>
        <dsp:cNvSpPr/>
      </dsp:nvSpPr>
      <dsp:spPr>
        <a:xfrm>
          <a:off x="864109" y="1240475"/>
          <a:ext cx="3209540" cy="320954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5">
                <a:hueOff val="-3669586"/>
                <a:satOff val="17671"/>
                <a:lumOff val="-17020"/>
                <a:alphaOff val="0"/>
                <a:shade val="51000"/>
                <a:satMod val="130000"/>
              </a:schemeClr>
            </a:gs>
            <a:gs pos="80000">
              <a:schemeClr val="accent5">
                <a:hueOff val="-3669586"/>
                <a:satOff val="17671"/>
                <a:lumOff val="-17020"/>
                <a:alphaOff val="0"/>
                <a:shade val="93000"/>
                <a:satMod val="130000"/>
              </a:schemeClr>
            </a:gs>
            <a:gs pos="100000">
              <a:schemeClr val="accent5">
                <a:hueOff val="-3669586"/>
                <a:satOff val="17671"/>
                <a:lumOff val="-1702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D3AAD1-A465-47E0-8129-0B179C4A46DF}">
      <dsp:nvSpPr>
        <dsp:cNvPr id="0" name=""/>
        <dsp:cNvSpPr/>
      </dsp:nvSpPr>
      <dsp:spPr>
        <a:xfrm>
          <a:off x="2468880" y="1240475"/>
          <a:ext cx="5760719" cy="320954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3669586"/>
              <a:satOff val="17671"/>
              <a:lumOff val="-1702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/>
            <a:t>Decimal(</a:t>
          </a:r>
          <a:r>
            <a:rPr lang="en-GB" sz="1800" b="1" kern="1200" dirty="0" err="1" smtClean="0"/>
            <a:t>m,n</a:t>
          </a:r>
          <a:r>
            <a:rPr lang="en-GB" sz="1800" b="1" kern="1200" dirty="0" smtClean="0"/>
            <a:t>)</a:t>
          </a:r>
          <a:endParaRPr lang="en-SG" sz="1800" b="1" kern="1200" dirty="0"/>
        </a:p>
      </dsp:txBody>
      <dsp:txXfrm>
        <a:off x="2468880" y="1240475"/>
        <a:ext cx="2880359" cy="617216"/>
      </dsp:txXfrm>
    </dsp:sp>
    <dsp:sp modelId="{15434F36-F8E5-417F-B92E-9AF5B2BAA9E0}">
      <dsp:nvSpPr>
        <dsp:cNvPr id="0" name=""/>
        <dsp:cNvSpPr/>
      </dsp:nvSpPr>
      <dsp:spPr>
        <a:xfrm>
          <a:off x="1296162" y="1857692"/>
          <a:ext cx="2345436" cy="2345436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5">
                <a:hueOff val="-5504380"/>
                <a:satOff val="26507"/>
                <a:lumOff val="-25530"/>
                <a:alphaOff val="0"/>
                <a:shade val="51000"/>
                <a:satMod val="130000"/>
              </a:schemeClr>
            </a:gs>
            <a:gs pos="80000">
              <a:schemeClr val="accent5">
                <a:hueOff val="-5504380"/>
                <a:satOff val="26507"/>
                <a:lumOff val="-25530"/>
                <a:alphaOff val="0"/>
                <a:shade val="93000"/>
                <a:satMod val="130000"/>
              </a:schemeClr>
            </a:gs>
            <a:gs pos="100000">
              <a:schemeClr val="accent5">
                <a:hueOff val="-5504380"/>
                <a:satOff val="26507"/>
                <a:lumOff val="-2553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4FFE21-C8F5-4ADC-86F4-2A40F11D5195}">
      <dsp:nvSpPr>
        <dsp:cNvPr id="0" name=""/>
        <dsp:cNvSpPr/>
      </dsp:nvSpPr>
      <dsp:spPr>
        <a:xfrm>
          <a:off x="2468880" y="1857692"/>
          <a:ext cx="5760719" cy="234543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5504380"/>
              <a:satOff val="26507"/>
              <a:lumOff val="-2553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smtClean="0"/>
            <a:t>Char(n)</a:t>
          </a:r>
          <a:endParaRPr lang="en-SG" sz="1800" b="1" kern="1200" dirty="0"/>
        </a:p>
      </dsp:txBody>
      <dsp:txXfrm>
        <a:off x="2468880" y="1857692"/>
        <a:ext cx="2880359" cy="617221"/>
      </dsp:txXfrm>
    </dsp:sp>
    <dsp:sp modelId="{28131918-13A0-437C-8B7B-D50D08651F12}">
      <dsp:nvSpPr>
        <dsp:cNvPr id="0" name=""/>
        <dsp:cNvSpPr/>
      </dsp:nvSpPr>
      <dsp:spPr>
        <a:xfrm>
          <a:off x="1728216" y="2474913"/>
          <a:ext cx="1481326" cy="1481326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5">
                <a:hueOff val="-7339173"/>
                <a:satOff val="35342"/>
                <a:lumOff val="-34040"/>
                <a:alphaOff val="0"/>
                <a:shade val="51000"/>
                <a:satMod val="130000"/>
              </a:schemeClr>
            </a:gs>
            <a:gs pos="80000">
              <a:schemeClr val="accent5">
                <a:hueOff val="-7339173"/>
                <a:satOff val="35342"/>
                <a:lumOff val="-34040"/>
                <a:alphaOff val="0"/>
                <a:shade val="93000"/>
                <a:satMod val="130000"/>
              </a:schemeClr>
            </a:gs>
            <a:gs pos="100000">
              <a:schemeClr val="accent5">
                <a:hueOff val="-7339173"/>
                <a:satOff val="35342"/>
                <a:lumOff val="-3404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D0C5B5-4EA2-4407-97A2-18472997FDF8}">
      <dsp:nvSpPr>
        <dsp:cNvPr id="0" name=""/>
        <dsp:cNvSpPr/>
      </dsp:nvSpPr>
      <dsp:spPr>
        <a:xfrm>
          <a:off x="2468880" y="2474913"/>
          <a:ext cx="5760719" cy="148132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7339173"/>
              <a:satOff val="35342"/>
              <a:lumOff val="-3404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err="1" smtClean="0"/>
            <a:t>Varchar</a:t>
          </a:r>
          <a:r>
            <a:rPr lang="en-GB" sz="1800" b="1" kern="1200" dirty="0" smtClean="0"/>
            <a:t>(n)</a:t>
          </a:r>
        </a:p>
      </dsp:txBody>
      <dsp:txXfrm>
        <a:off x="2468880" y="2474913"/>
        <a:ext cx="2880359" cy="617221"/>
      </dsp:txXfrm>
    </dsp:sp>
    <dsp:sp modelId="{D1B13F3F-AFC4-4643-AF70-D30F48FEF888}">
      <dsp:nvSpPr>
        <dsp:cNvPr id="0" name=""/>
        <dsp:cNvSpPr/>
      </dsp:nvSpPr>
      <dsp:spPr>
        <a:xfrm>
          <a:off x="2160271" y="3092135"/>
          <a:ext cx="617216" cy="617216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5">
                <a:hueOff val="-9173966"/>
                <a:satOff val="44178"/>
                <a:lumOff val="-42550"/>
                <a:alphaOff val="0"/>
                <a:shade val="51000"/>
                <a:satMod val="130000"/>
              </a:schemeClr>
            </a:gs>
            <a:gs pos="80000">
              <a:schemeClr val="accent5">
                <a:hueOff val="-9173966"/>
                <a:satOff val="44178"/>
                <a:lumOff val="-42550"/>
                <a:alphaOff val="0"/>
                <a:shade val="93000"/>
                <a:satMod val="130000"/>
              </a:schemeClr>
            </a:gs>
            <a:gs pos="100000">
              <a:schemeClr val="accent5">
                <a:hueOff val="-9173966"/>
                <a:satOff val="44178"/>
                <a:lumOff val="-4255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10D635-A4FF-479A-8162-CEB5F9895160}">
      <dsp:nvSpPr>
        <dsp:cNvPr id="0" name=""/>
        <dsp:cNvSpPr/>
      </dsp:nvSpPr>
      <dsp:spPr>
        <a:xfrm>
          <a:off x="2468880" y="3092135"/>
          <a:ext cx="5760719" cy="61721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173966"/>
              <a:satOff val="44178"/>
              <a:lumOff val="-4255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/>
            <a:t>Date (replace </a:t>
          </a:r>
          <a:r>
            <a:rPr lang="en-GB" sz="1800" b="1" kern="1200" dirty="0" err="1" smtClean="0"/>
            <a:t>Datetime</a:t>
          </a:r>
          <a:r>
            <a:rPr lang="en-GB" sz="1800" b="1" kern="1200" dirty="0" smtClean="0"/>
            <a:t> in the textbook)</a:t>
          </a:r>
        </a:p>
      </dsp:txBody>
      <dsp:txXfrm>
        <a:off x="2468880" y="3092135"/>
        <a:ext cx="2880359" cy="617216"/>
      </dsp:txXfrm>
    </dsp:sp>
    <dsp:sp modelId="{4BCA65B0-D975-4328-9FFA-14A074B0FBA0}">
      <dsp:nvSpPr>
        <dsp:cNvPr id="0" name=""/>
        <dsp:cNvSpPr/>
      </dsp:nvSpPr>
      <dsp:spPr>
        <a:xfrm>
          <a:off x="5349240" y="6032"/>
          <a:ext cx="2880359" cy="617221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SG" sz="1100" b="1" kern="1200" smtClean="0">
              <a:effectLst/>
            </a:rPr>
            <a:t>unsigned short</a:t>
          </a:r>
          <a:r>
            <a:rPr lang="en-SG" sz="1100" b="1" kern="1200" baseline="0" smtClean="0">
              <a:effectLst/>
            </a:rPr>
            <a:t> =&gt; </a:t>
          </a:r>
          <a:r>
            <a:rPr lang="en-SG" sz="1100" b="1" kern="1200" smtClean="0">
              <a:effectLst/>
            </a:rPr>
            <a:t>0 to 65535</a:t>
          </a:r>
          <a:endParaRPr lang="en-SG" sz="11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SG" sz="1100" b="1" kern="1200" smtClean="0">
              <a:effectLst/>
            </a:rPr>
            <a:t>signed short</a:t>
          </a:r>
          <a:r>
            <a:rPr lang="en-SG" sz="1100" b="1" kern="1200" baseline="0" smtClean="0">
              <a:effectLst/>
            </a:rPr>
            <a:t> =&gt; </a:t>
          </a:r>
          <a:r>
            <a:rPr lang="en-SG" sz="1100" b="1" kern="1200" smtClean="0">
              <a:effectLst/>
            </a:rPr>
            <a:t>–32768 to 32767</a:t>
          </a:r>
          <a:endParaRPr lang="en-SG" sz="1100" b="1" kern="1200" dirty="0" smtClean="0">
            <a:effectLst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SG" sz="1100" b="1" kern="1200" smtClean="0">
              <a:effectLst/>
            </a:rPr>
            <a:t>unsigned long</a:t>
          </a:r>
          <a:r>
            <a:rPr lang="en-SG" sz="1100" b="1" kern="1200" baseline="0" smtClean="0">
              <a:effectLst/>
            </a:rPr>
            <a:t> =&gt; </a:t>
          </a:r>
          <a:r>
            <a:rPr lang="en-SG" sz="1100" b="1" kern="1200" smtClean="0">
              <a:effectLst/>
            </a:rPr>
            <a:t>0 to 4294967295</a:t>
          </a:r>
          <a:endParaRPr lang="en-SG" sz="1100" b="1" kern="1200" dirty="0" smtClean="0">
            <a:effectLst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SG" sz="1100" b="1" kern="1200" smtClean="0">
              <a:effectLst/>
            </a:rPr>
            <a:t>signed long</a:t>
          </a:r>
          <a:r>
            <a:rPr lang="en-SG" sz="1100" b="1" kern="1200" baseline="0" smtClean="0">
              <a:effectLst/>
            </a:rPr>
            <a:t> =&gt; </a:t>
          </a:r>
          <a:r>
            <a:rPr lang="en-SG" sz="1100" b="1" kern="1200" smtClean="0">
              <a:effectLst/>
            </a:rPr>
            <a:t>–2147483648 to 2147483647</a:t>
          </a:r>
          <a:endParaRPr lang="en-SG" sz="1100" b="1" kern="1200" dirty="0" smtClean="0">
            <a:effectLst/>
          </a:endParaRPr>
        </a:p>
      </dsp:txBody>
      <dsp:txXfrm>
        <a:off x="5349240" y="6032"/>
        <a:ext cx="2880359" cy="617221"/>
      </dsp:txXfrm>
    </dsp:sp>
    <dsp:sp modelId="{94CEBC8D-1CB1-41F4-A3F2-F4A1E99ACEFB}">
      <dsp:nvSpPr>
        <dsp:cNvPr id="0" name=""/>
        <dsp:cNvSpPr/>
      </dsp:nvSpPr>
      <dsp:spPr>
        <a:xfrm>
          <a:off x="5349240" y="623253"/>
          <a:ext cx="2880359" cy="617221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100" b="1" kern="1200" dirty="0" smtClean="0"/>
            <a:t>Whole numbers (-32767 to 32767</a:t>
          </a:r>
          <a:r>
            <a:rPr lang="en-GB" sz="900" b="1" kern="1200" dirty="0" smtClean="0"/>
            <a:t>)</a:t>
          </a:r>
          <a:endParaRPr lang="en-SG" sz="900" b="1" kern="1200" dirty="0"/>
        </a:p>
      </dsp:txBody>
      <dsp:txXfrm>
        <a:off x="5349240" y="623253"/>
        <a:ext cx="2880359" cy="617221"/>
      </dsp:txXfrm>
    </dsp:sp>
    <dsp:sp modelId="{76AC774B-4144-48EE-8F5E-817D43BA22A7}">
      <dsp:nvSpPr>
        <dsp:cNvPr id="0" name=""/>
        <dsp:cNvSpPr/>
      </dsp:nvSpPr>
      <dsp:spPr>
        <a:xfrm>
          <a:off x="5349240" y="1240475"/>
          <a:ext cx="2880359" cy="617216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100" b="1" kern="1200" dirty="0" smtClean="0"/>
            <a:t>999.99 = Decimal(5,2)</a:t>
          </a:r>
          <a:endParaRPr lang="en-SG" sz="1100" b="1" kern="1200" dirty="0"/>
        </a:p>
      </dsp:txBody>
      <dsp:txXfrm>
        <a:off x="5349240" y="1240475"/>
        <a:ext cx="2880359" cy="617216"/>
      </dsp:txXfrm>
    </dsp:sp>
    <dsp:sp modelId="{0B31F0B6-4DDE-4BAC-8E29-6BCCF6CD5416}">
      <dsp:nvSpPr>
        <dsp:cNvPr id="0" name=""/>
        <dsp:cNvSpPr/>
      </dsp:nvSpPr>
      <dsp:spPr>
        <a:xfrm>
          <a:off x="5349240" y="3092135"/>
          <a:ext cx="2880359" cy="617216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100" b="1" kern="1200" dirty="0" smtClean="0"/>
            <a:t>Date format</a:t>
          </a:r>
        </a:p>
      </dsp:txBody>
      <dsp:txXfrm>
        <a:off x="5349240" y="3092135"/>
        <a:ext cx="2880359" cy="6172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A2EF3A-D585-425E-8AED-BC8AB743778B}">
      <dsp:nvSpPr>
        <dsp:cNvPr id="0" name=""/>
        <dsp:cNvSpPr/>
      </dsp:nvSpPr>
      <dsp:spPr>
        <a:xfrm>
          <a:off x="0" y="0"/>
          <a:ext cx="8229600" cy="1484947"/>
        </a:xfrm>
        <a:prstGeom prst="rect">
          <a:avLst/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4600" b="1" kern="1200" dirty="0" smtClean="0">
              <a:solidFill>
                <a:schemeClr val="tx2"/>
              </a:solidFill>
            </a:rPr>
            <a:t>Structured Query Language</a:t>
          </a:r>
          <a:endParaRPr lang="en-SG" sz="4600" b="1" kern="1200" dirty="0">
            <a:solidFill>
              <a:schemeClr val="tx2"/>
            </a:solidFill>
          </a:endParaRPr>
        </a:p>
      </dsp:txBody>
      <dsp:txXfrm>
        <a:off x="0" y="0"/>
        <a:ext cx="8229600" cy="1484947"/>
      </dsp:txXfrm>
    </dsp:sp>
    <dsp:sp modelId="{86DD937F-976F-45BF-851E-3682FEB082C8}">
      <dsp:nvSpPr>
        <dsp:cNvPr id="0" name=""/>
        <dsp:cNvSpPr/>
      </dsp:nvSpPr>
      <dsp:spPr>
        <a:xfrm>
          <a:off x="4018" y="1484947"/>
          <a:ext cx="2740521" cy="311838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100" kern="1200" dirty="0" smtClean="0">
              <a:solidFill>
                <a:schemeClr val="tx2"/>
              </a:solidFill>
            </a:rPr>
            <a:t>Pronounced as </a:t>
          </a:r>
          <a:r>
            <a:rPr lang="en-SG" sz="2100" b="1" u="sng" kern="1200" dirty="0" smtClean="0">
              <a:solidFill>
                <a:srgbClr val="C00000"/>
              </a:solidFill>
            </a:rPr>
            <a:t>Sequel</a:t>
          </a:r>
          <a:endParaRPr lang="en-SG" sz="2100" b="1" u="sng" kern="1200" dirty="0">
            <a:solidFill>
              <a:srgbClr val="C00000"/>
            </a:solidFill>
          </a:endParaRPr>
        </a:p>
      </dsp:txBody>
      <dsp:txXfrm>
        <a:off x="4018" y="1484947"/>
        <a:ext cx="2740521" cy="3118389"/>
      </dsp:txXfrm>
    </dsp:sp>
    <dsp:sp modelId="{9E01DA62-CEA8-4DE5-AC64-843BA7DEEB56}">
      <dsp:nvSpPr>
        <dsp:cNvPr id="0" name=""/>
        <dsp:cNvSpPr/>
      </dsp:nvSpPr>
      <dsp:spPr>
        <a:xfrm>
          <a:off x="2744539" y="1484947"/>
          <a:ext cx="2740521" cy="3118389"/>
        </a:xfrm>
        <a:prstGeom prst="rect">
          <a:avLst/>
        </a:prstGeom>
        <a:solidFill>
          <a:schemeClr val="accent5">
            <a:hueOff val="-4586983"/>
            <a:satOff val="22089"/>
            <a:lumOff val="-212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100" kern="1200" dirty="0" smtClean="0">
              <a:solidFill>
                <a:schemeClr val="tx2"/>
              </a:solidFill>
            </a:rPr>
            <a:t>Computing Language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100" kern="1200" dirty="0" smtClean="0">
              <a:solidFill>
                <a:schemeClr val="tx2"/>
              </a:solidFill>
            </a:rPr>
            <a:t>- To communicate with DBMS to store, manipulate and retrieve data in database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100" kern="1200" dirty="0" smtClean="0">
              <a:solidFill>
                <a:schemeClr val="tx2"/>
              </a:solidFill>
            </a:rPr>
            <a:t>- Create and manage databases</a:t>
          </a:r>
          <a:r>
            <a:rPr lang="en-SG" sz="2100" kern="1200" dirty="0" smtClean="0"/>
            <a:t>	</a:t>
          </a:r>
          <a:endParaRPr lang="en-SG" sz="2100" kern="1200" dirty="0"/>
        </a:p>
      </dsp:txBody>
      <dsp:txXfrm>
        <a:off x="2744539" y="1484947"/>
        <a:ext cx="2740521" cy="3118389"/>
      </dsp:txXfrm>
    </dsp:sp>
    <dsp:sp modelId="{8F5C888F-4DD9-44DF-8D4A-22F3E57FC716}">
      <dsp:nvSpPr>
        <dsp:cNvPr id="0" name=""/>
        <dsp:cNvSpPr/>
      </dsp:nvSpPr>
      <dsp:spPr>
        <a:xfrm>
          <a:off x="5485060" y="1484947"/>
          <a:ext cx="2740521" cy="3118389"/>
        </a:xfrm>
        <a:prstGeom prst="rect">
          <a:avLst/>
        </a:prstGeom>
        <a:solidFill>
          <a:schemeClr val="accent5">
            <a:hueOff val="-9173966"/>
            <a:satOff val="44178"/>
            <a:lumOff val="-4255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100" b="1" u="sng" kern="1200" dirty="0" smtClean="0">
              <a:solidFill>
                <a:srgbClr val="C00000"/>
              </a:solidFill>
            </a:rPr>
            <a:t>Standard Language </a:t>
          </a:r>
          <a:r>
            <a:rPr lang="en-SG" sz="2100" kern="1200" dirty="0" smtClean="0">
              <a:solidFill>
                <a:schemeClr val="tx2"/>
              </a:solidFill>
            </a:rPr>
            <a:t>for a relational database</a:t>
          </a:r>
          <a:endParaRPr lang="en-SG" sz="2100" kern="1200" dirty="0">
            <a:solidFill>
              <a:schemeClr val="tx2"/>
            </a:solidFill>
          </a:endParaRPr>
        </a:p>
      </dsp:txBody>
      <dsp:txXfrm>
        <a:off x="5485060" y="1484947"/>
        <a:ext cx="2740521" cy="3118389"/>
      </dsp:txXfrm>
    </dsp:sp>
    <dsp:sp modelId="{A2232B0D-C53D-4550-AE02-48FDA1E29A69}">
      <dsp:nvSpPr>
        <dsp:cNvPr id="0" name=""/>
        <dsp:cNvSpPr/>
      </dsp:nvSpPr>
      <dsp:spPr>
        <a:xfrm>
          <a:off x="0" y="4603337"/>
          <a:ext cx="8229600" cy="346487"/>
        </a:xfrm>
        <a:prstGeom prst="rect">
          <a:avLst/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A27B8-8F01-48EF-B9AF-29F7322C121F}" type="datetimeFigureOut">
              <a:rPr lang="en-SG" smtClean="0"/>
              <a:t>9/11/2020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F2F626-C232-4494-A2F6-B17815F5181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8419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Question:</a:t>
            </a:r>
          </a:p>
          <a:p>
            <a:endParaRPr lang="en-SG" dirty="0" smtClean="0"/>
          </a:p>
          <a:p>
            <a:r>
              <a:rPr lang="en-SG" dirty="0" smtClean="0"/>
              <a:t>How does</a:t>
            </a:r>
            <a:r>
              <a:rPr lang="en-SG" baseline="0" dirty="0" smtClean="0"/>
              <a:t> Facebook knows who are you?</a:t>
            </a:r>
            <a:endParaRPr lang="en-SG" dirty="0" smtClean="0"/>
          </a:p>
          <a:p>
            <a:r>
              <a:rPr lang="en-SG" baseline="0" dirty="0" smtClean="0"/>
              <a:t>How does Facebook stores the information?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5478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45684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4754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56194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12976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3587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66744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  <a:p>
            <a:endParaRPr lang="en-GB" baseline="0" dirty="0" smtClean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11199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79065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89846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4306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Click</a:t>
            </a:r>
            <a:r>
              <a:rPr lang="en-GB" baseline="0" dirty="0" smtClean="0"/>
              <a:t> on Register on top right corner</a:t>
            </a:r>
          </a:p>
          <a:p>
            <a:r>
              <a:rPr lang="en-GB" baseline="0" dirty="0" smtClean="0"/>
              <a:t>Create an account (key in abc@hotmail.com)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65063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69468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90357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69786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29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10859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33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99480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36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13167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41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20405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42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96540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43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42307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44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3570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99801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45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45888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46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94428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47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33561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54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8297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55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31552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56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9761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9829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9829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9829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724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9301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2F626-C232-4494-A2F6-B17815F51811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6118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87" name="Object 15"/>
          <p:cNvGraphicFramePr>
            <a:graphicFrameLocks noChangeAspect="1"/>
          </p:cNvGraphicFramePr>
          <p:nvPr/>
        </p:nvGraphicFramePr>
        <p:xfrm>
          <a:off x="44450" y="2393950"/>
          <a:ext cx="9077325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" name="Image" r:id="rId3" imgW="10209524" imgH="1815873" progId="Photoshop.Image.6">
                  <p:embed/>
                </p:oleObj>
              </mc:Choice>
              <mc:Fallback>
                <p:oleObj name="Image" r:id="rId3" imgW="10209524" imgH="1815873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" y="2393950"/>
                        <a:ext cx="9077325" cy="181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88" name="Group 16"/>
          <p:cNvGrpSpPr>
            <a:grpSpLocks/>
          </p:cNvGrpSpPr>
          <p:nvPr/>
        </p:nvGrpSpPr>
        <p:grpSpPr bwMode="auto">
          <a:xfrm>
            <a:off x="34925" y="4292600"/>
            <a:ext cx="9074150" cy="2520950"/>
            <a:chOff x="0" y="2640"/>
            <a:chExt cx="5760" cy="1680"/>
          </a:xfrm>
        </p:grpSpPr>
        <p:sp>
          <p:nvSpPr>
            <p:cNvPr id="3089" name="Rectangle 17"/>
            <p:cNvSpPr>
              <a:spLocks noChangeArrowheads="1"/>
            </p:cNvSpPr>
            <p:nvPr userDrawn="1"/>
          </p:nvSpPr>
          <p:spPr bwMode="gray">
            <a:xfrm>
              <a:off x="0" y="2640"/>
              <a:ext cx="5760" cy="168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090" name="Rectangle 18"/>
            <p:cNvSpPr>
              <a:spLocks noChangeArrowheads="1"/>
            </p:cNvSpPr>
            <p:nvPr userDrawn="1"/>
          </p:nvSpPr>
          <p:spPr bwMode="gray">
            <a:xfrm>
              <a:off x="0" y="2640"/>
              <a:ext cx="5760" cy="96"/>
            </a:xfrm>
            <a:prstGeom prst="rect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3091" name="Rectangle 19"/>
          <p:cNvSpPr>
            <a:spLocks noChangeArrowheads="1"/>
          </p:cNvSpPr>
          <p:nvPr/>
        </p:nvSpPr>
        <p:spPr bwMode="gray">
          <a:xfrm>
            <a:off x="34925" y="44450"/>
            <a:ext cx="9074150" cy="228282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grpSp>
        <p:nvGrpSpPr>
          <p:cNvPr id="3092" name="Group 20"/>
          <p:cNvGrpSpPr>
            <a:grpSpLocks/>
          </p:cNvGrpSpPr>
          <p:nvPr/>
        </p:nvGrpSpPr>
        <p:grpSpPr bwMode="auto">
          <a:xfrm>
            <a:off x="-4763" y="0"/>
            <a:ext cx="9148763" cy="6856413"/>
            <a:chOff x="-3" y="0"/>
            <a:chExt cx="5763" cy="4319"/>
          </a:xfrm>
        </p:grpSpPr>
        <p:sp>
          <p:nvSpPr>
            <p:cNvPr id="3093" name="AutoShape 21"/>
            <p:cNvSpPr>
              <a:spLocks noChangeArrowheads="1"/>
            </p:cNvSpPr>
            <p:nvPr userDrawn="1"/>
          </p:nvSpPr>
          <p:spPr bwMode="gray">
            <a:xfrm>
              <a:off x="24" y="24"/>
              <a:ext cx="5712" cy="4272"/>
            </a:xfrm>
            <a:prstGeom prst="roundRect">
              <a:avLst>
                <a:gd name="adj" fmla="val 6227"/>
              </a:avLst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094" name="Freeform 22"/>
            <p:cNvSpPr>
              <a:spLocks/>
            </p:cNvSpPr>
            <p:nvPr userDrawn="1"/>
          </p:nvSpPr>
          <p:spPr bwMode="gray">
            <a:xfrm>
              <a:off x="0" y="0"/>
              <a:ext cx="288" cy="288"/>
            </a:xfrm>
            <a:custGeom>
              <a:avLst/>
              <a:gdLst>
                <a:gd name="T0" fmla="*/ 0 w 336"/>
                <a:gd name="T1" fmla="*/ 48 h 384"/>
                <a:gd name="T2" fmla="*/ 0 w 336"/>
                <a:gd name="T3" fmla="*/ 384 h 384"/>
                <a:gd name="T4" fmla="*/ 96 w 336"/>
                <a:gd name="T5" fmla="*/ 192 h 384"/>
                <a:gd name="T6" fmla="*/ 192 w 336"/>
                <a:gd name="T7" fmla="*/ 48 h 384"/>
                <a:gd name="T8" fmla="*/ 336 w 336"/>
                <a:gd name="T9" fmla="*/ 0 h 384"/>
                <a:gd name="T10" fmla="*/ 0 w 336"/>
                <a:gd name="T11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6" h="384">
                  <a:moveTo>
                    <a:pt x="0" y="48"/>
                  </a:moveTo>
                  <a:lnTo>
                    <a:pt x="0" y="384"/>
                  </a:lnTo>
                  <a:lnTo>
                    <a:pt x="96" y="192"/>
                  </a:lnTo>
                  <a:lnTo>
                    <a:pt x="192" y="48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095" name="Freeform 23"/>
            <p:cNvSpPr>
              <a:spLocks/>
            </p:cNvSpPr>
            <p:nvPr userDrawn="1"/>
          </p:nvSpPr>
          <p:spPr bwMode="gray">
            <a:xfrm rot="-5408600">
              <a:off x="-50" y="4030"/>
              <a:ext cx="336" cy="242"/>
            </a:xfrm>
            <a:custGeom>
              <a:avLst/>
              <a:gdLst>
                <a:gd name="T0" fmla="*/ 0 w 336"/>
                <a:gd name="T1" fmla="*/ 48 h 384"/>
                <a:gd name="T2" fmla="*/ 0 w 336"/>
                <a:gd name="T3" fmla="*/ 384 h 384"/>
                <a:gd name="T4" fmla="*/ 96 w 336"/>
                <a:gd name="T5" fmla="*/ 192 h 384"/>
                <a:gd name="T6" fmla="*/ 192 w 336"/>
                <a:gd name="T7" fmla="*/ 48 h 384"/>
                <a:gd name="T8" fmla="*/ 336 w 336"/>
                <a:gd name="T9" fmla="*/ 0 h 384"/>
                <a:gd name="T10" fmla="*/ 0 w 336"/>
                <a:gd name="T11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6" h="384">
                  <a:moveTo>
                    <a:pt x="0" y="48"/>
                  </a:moveTo>
                  <a:lnTo>
                    <a:pt x="0" y="384"/>
                  </a:lnTo>
                  <a:lnTo>
                    <a:pt x="96" y="192"/>
                  </a:lnTo>
                  <a:lnTo>
                    <a:pt x="192" y="48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096" name="Freeform 24"/>
            <p:cNvSpPr>
              <a:spLocks/>
            </p:cNvSpPr>
            <p:nvPr userDrawn="1"/>
          </p:nvSpPr>
          <p:spPr bwMode="gray">
            <a:xfrm rot="10769190">
              <a:off x="5519" y="4031"/>
              <a:ext cx="232" cy="287"/>
            </a:xfrm>
            <a:custGeom>
              <a:avLst/>
              <a:gdLst>
                <a:gd name="T0" fmla="*/ 0 w 336"/>
                <a:gd name="T1" fmla="*/ 48 h 384"/>
                <a:gd name="T2" fmla="*/ 0 w 336"/>
                <a:gd name="T3" fmla="*/ 384 h 384"/>
                <a:gd name="T4" fmla="*/ 96 w 336"/>
                <a:gd name="T5" fmla="*/ 192 h 384"/>
                <a:gd name="T6" fmla="*/ 192 w 336"/>
                <a:gd name="T7" fmla="*/ 48 h 384"/>
                <a:gd name="T8" fmla="*/ 336 w 336"/>
                <a:gd name="T9" fmla="*/ 0 h 384"/>
                <a:gd name="T10" fmla="*/ 0 w 336"/>
                <a:gd name="T11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6" h="384">
                  <a:moveTo>
                    <a:pt x="0" y="48"/>
                  </a:moveTo>
                  <a:lnTo>
                    <a:pt x="0" y="384"/>
                  </a:lnTo>
                  <a:lnTo>
                    <a:pt x="96" y="192"/>
                  </a:lnTo>
                  <a:lnTo>
                    <a:pt x="192" y="48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097" name="Freeform 25"/>
            <p:cNvSpPr>
              <a:spLocks/>
            </p:cNvSpPr>
            <p:nvPr userDrawn="1"/>
          </p:nvSpPr>
          <p:spPr bwMode="gray">
            <a:xfrm rot="5400000">
              <a:off x="5472" y="0"/>
              <a:ext cx="288" cy="288"/>
            </a:xfrm>
            <a:custGeom>
              <a:avLst/>
              <a:gdLst>
                <a:gd name="T0" fmla="*/ 0 w 336"/>
                <a:gd name="T1" fmla="*/ 48 h 384"/>
                <a:gd name="T2" fmla="*/ 0 w 336"/>
                <a:gd name="T3" fmla="*/ 384 h 384"/>
                <a:gd name="T4" fmla="*/ 96 w 336"/>
                <a:gd name="T5" fmla="*/ 192 h 384"/>
                <a:gd name="T6" fmla="*/ 192 w 336"/>
                <a:gd name="T7" fmla="*/ 48 h 384"/>
                <a:gd name="T8" fmla="*/ 336 w 336"/>
                <a:gd name="T9" fmla="*/ 0 h 384"/>
                <a:gd name="T10" fmla="*/ 0 w 336"/>
                <a:gd name="T11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6" h="384">
                  <a:moveTo>
                    <a:pt x="0" y="48"/>
                  </a:moveTo>
                  <a:lnTo>
                    <a:pt x="0" y="384"/>
                  </a:lnTo>
                  <a:lnTo>
                    <a:pt x="96" y="192"/>
                  </a:lnTo>
                  <a:lnTo>
                    <a:pt x="192" y="48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ltGray">
          <a:xfrm>
            <a:off x="762000" y="990600"/>
            <a:ext cx="7772400" cy="1066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44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SG" alt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953000"/>
            <a:ext cx="6400800" cy="533400"/>
          </a:xfrm>
        </p:spPr>
        <p:txBody>
          <a:bodyPr/>
          <a:lstStyle>
            <a:lvl1pPr marL="0" indent="0" algn="ctr">
              <a:buFontTx/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SG" altLang="en-US" noProof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11/9/2020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grpSp>
        <p:nvGrpSpPr>
          <p:cNvPr id="3098" name="Group 26"/>
          <p:cNvGrpSpPr>
            <a:grpSpLocks/>
          </p:cNvGrpSpPr>
          <p:nvPr/>
        </p:nvGrpSpPr>
        <p:grpSpPr bwMode="auto">
          <a:xfrm>
            <a:off x="2482850" y="2895600"/>
            <a:ext cx="2698750" cy="1041400"/>
            <a:chOff x="1610" y="1965"/>
            <a:chExt cx="1700" cy="656"/>
          </a:xfrm>
        </p:grpSpPr>
        <p:pic>
          <p:nvPicPr>
            <p:cNvPr id="3099" name="Picture 27" descr="Untitled-1 copy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2426" y="1965"/>
              <a:ext cx="590" cy="5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0" name="Picture 28" descr="Untitled-1 copy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061" y="2372"/>
              <a:ext cx="249" cy="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1" name="Picture 29" descr="Untitled-1 copy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610" y="2237"/>
              <a:ext cx="363" cy="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2997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122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122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59714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74638"/>
            <a:ext cx="662940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94982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11/9/2020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437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14751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81669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82759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11/9/2020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40014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10291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3333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41148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78141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5" name="Group 11"/>
          <p:cNvGrpSpPr>
            <a:grpSpLocks/>
          </p:cNvGrpSpPr>
          <p:nvPr/>
        </p:nvGrpSpPr>
        <p:grpSpPr bwMode="auto">
          <a:xfrm>
            <a:off x="0" y="285750"/>
            <a:ext cx="9156700" cy="911225"/>
            <a:chOff x="-1" y="196"/>
            <a:chExt cx="5768" cy="635"/>
          </a:xfrm>
        </p:grpSpPr>
        <p:sp>
          <p:nvSpPr>
            <p:cNvPr id="1036" name="Rectangle 12"/>
            <p:cNvSpPr>
              <a:spLocks noChangeArrowheads="1"/>
            </p:cNvSpPr>
            <p:nvPr userDrawn="1"/>
          </p:nvSpPr>
          <p:spPr bwMode="gray">
            <a:xfrm>
              <a:off x="1" y="196"/>
              <a:ext cx="5766" cy="635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037" name="Freeform 13"/>
            <p:cNvSpPr>
              <a:spLocks/>
            </p:cNvSpPr>
            <p:nvPr userDrawn="1"/>
          </p:nvSpPr>
          <p:spPr bwMode="gray">
            <a:xfrm flipH="1" flipV="1">
              <a:off x="2265" y="196"/>
              <a:ext cx="3497" cy="226"/>
            </a:xfrm>
            <a:custGeom>
              <a:avLst/>
              <a:gdLst>
                <a:gd name="T0" fmla="*/ 45 w 1497"/>
                <a:gd name="T1" fmla="*/ 590 h 590"/>
                <a:gd name="T2" fmla="*/ 1497 w 1497"/>
                <a:gd name="T3" fmla="*/ 590 h 590"/>
                <a:gd name="T4" fmla="*/ 0 w 1497"/>
                <a:gd name="T5" fmla="*/ 0 h 590"/>
                <a:gd name="T6" fmla="*/ 0 w 1497"/>
                <a:gd name="T7" fmla="*/ 59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7" h="590">
                  <a:moveTo>
                    <a:pt x="45" y="590"/>
                  </a:moveTo>
                  <a:lnTo>
                    <a:pt x="1497" y="590"/>
                  </a:lnTo>
                  <a:lnTo>
                    <a:pt x="0" y="0"/>
                  </a:lnTo>
                  <a:lnTo>
                    <a:pt x="0" y="590"/>
                  </a:lnTo>
                </a:path>
              </a:pathLst>
            </a:custGeom>
            <a:gradFill rotWithShape="1">
              <a:gsLst>
                <a:gs pos="0">
                  <a:schemeClr val="tx1"/>
                </a:gs>
                <a:gs pos="100000">
                  <a:schemeClr val="tx1">
                    <a:gamma/>
                    <a:shade val="46275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38" name="Freeform 14"/>
            <p:cNvSpPr>
              <a:spLocks/>
            </p:cNvSpPr>
            <p:nvPr userDrawn="1"/>
          </p:nvSpPr>
          <p:spPr bwMode="gray">
            <a:xfrm>
              <a:off x="-1" y="513"/>
              <a:ext cx="3702" cy="311"/>
            </a:xfrm>
            <a:custGeom>
              <a:avLst/>
              <a:gdLst>
                <a:gd name="T0" fmla="*/ 45 w 1497"/>
                <a:gd name="T1" fmla="*/ 590 h 590"/>
                <a:gd name="T2" fmla="*/ 1497 w 1497"/>
                <a:gd name="T3" fmla="*/ 590 h 590"/>
                <a:gd name="T4" fmla="*/ 0 w 1497"/>
                <a:gd name="T5" fmla="*/ 0 h 590"/>
                <a:gd name="T6" fmla="*/ 0 w 1497"/>
                <a:gd name="T7" fmla="*/ 59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7" h="590">
                  <a:moveTo>
                    <a:pt x="45" y="590"/>
                  </a:moveTo>
                  <a:lnTo>
                    <a:pt x="1497" y="590"/>
                  </a:lnTo>
                  <a:lnTo>
                    <a:pt x="0" y="0"/>
                  </a:lnTo>
                  <a:lnTo>
                    <a:pt x="0" y="590"/>
                  </a:lnTo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039" name="Rectangle 15"/>
          <p:cNvSpPr>
            <a:spLocks noChangeArrowheads="1"/>
          </p:cNvSpPr>
          <p:nvPr/>
        </p:nvSpPr>
        <p:spPr bwMode="gray">
          <a:xfrm>
            <a:off x="1588" y="0"/>
            <a:ext cx="9144000" cy="2413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gray">
          <a:xfrm>
            <a:off x="12700" y="1235075"/>
            <a:ext cx="9132888" cy="158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tint val="0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G"/>
          </a:p>
        </p:txBody>
      </p:sp>
      <p:pic>
        <p:nvPicPr>
          <p:cNvPr id="1041" name="Picture 17" descr="Untitled-1 copy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52413" y="382588"/>
            <a:ext cx="720725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Untitled-1 copy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973138" y="765175"/>
            <a:ext cx="358775" cy="35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676400" y="274638"/>
            <a:ext cx="6629400" cy="86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00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SG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94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SG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11/9/2020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LindaS@hotmail.co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LindaS@hotmail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7.jp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bandshop.com/authenticatio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9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?stype=lo&amp;jlou=AffUwFVtA0q6QX0Uqr_G8ur6z2gVBEGCSGCfAVV-efr8oyasRK3C3Dhj6nskvrjbOXVT3XqpuxeIrsOp9N_BIi_WUYkvYNshl93ScUEKGcpk5A&amp;smuh=60871&amp;lh=Ac-vIKrk8gB2_3s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bandshop.com/authentication" TargetMode="External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3.png"/><Relationship Id="rId4" Type="http://schemas.openxmlformats.org/officeDocument/2006/relationships/image" Target="../media/image12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2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12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bandshop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EUB113i_mzA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ynda.com/Access-tutorials/Exploring-databases-database-management-systems/412845/438415-4.html?org=sp.edu.sg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LindaS@hotmail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10.png"/><Relationship Id="rId4" Type="http://schemas.openxmlformats.org/officeDocument/2006/relationships/hyperlink" Target="mailto:Lsoh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Database System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8141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#3: Attribute name in a relation must be unique</a:t>
            </a:r>
            <a:endParaRPr lang="en-S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253007"/>
              </p:ext>
            </p:extLst>
          </p:nvPr>
        </p:nvGraphicFramePr>
        <p:xfrm>
          <a:off x="251520" y="1772816"/>
          <a:ext cx="856895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Title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Name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Name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Email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Password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DOB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Ms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Linda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See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hlinkClick r:id="rId3"/>
                        </a:rPr>
                        <a:t>LindaS@hotmail.com</a:t>
                      </a:r>
                      <a:endParaRPr lang="en-GB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Abc123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NULL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Mr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David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Lee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DavidL@gmail.com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Da12lee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13/09/1997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Ms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Linda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Soh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LSoh@hotmail.com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Abc123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20/12/1998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611" y="1464957"/>
            <a:ext cx="1868259" cy="93242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7889" y="3495635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Customer</a:t>
            </a:r>
            <a:endParaRPr lang="en-SG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653136"/>
            <a:ext cx="2128185" cy="201622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99792" y="5229199"/>
            <a:ext cx="53339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C00000"/>
                </a:solidFill>
              </a:rPr>
              <a:t># 3: You </a:t>
            </a:r>
            <a:r>
              <a:rPr lang="en-GB" sz="2400" b="1" i="1" u="sng" dirty="0" smtClean="0">
                <a:solidFill>
                  <a:srgbClr val="C00000"/>
                </a:solidFill>
              </a:rPr>
              <a:t>cannot</a:t>
            </a:r>
            <a:r>
              <a:rPr lang="en-GB" sz="2400" b="1" dirty="0" smtClean="0">
                <a:solidFill>
                  <a:srgbClr val="C00000"/>
                </a:solidFill>
              </a:rPr>
              <a:t> have </a:t>
            </a:r>
            <a:r>
              <a:rPr lang="en-GB" sz="2400" b="1" i="1" u="sng" dirty="0" smtClean="0">
                <a:solidFill>
                  <a:srgbClr val="C00000"/>
                </a:solidFill>
              </a:rPr>
              <a:t>two attributes</a:t>
            </a:r>
          </a:p>
          <a:p>
            <a:r>
              <a:rPr lang="en-GB" sz="2400" b="1" i="1" u="sng" dirty="0" smtClean="0">
                <a:solidFill>
                  <a:srgbClr val="C00000"/>
                </a:solidFill>
              </a:rPr>
              <a:t>by the same name</a:t>
            </a:r>
            <a:endParaRPr lang="en-SG" sz="2400" b="1" i="1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24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#4: Each tuple in a relation is unique</a:t>
            </a:r>
            <a:endParaRPr lang="en-S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952849"/>
              </p:ext>
            </p:extLst>
          </p:nvPr>
        </p:nvGraphicFramePr>
        <p:xfrm>
          <a:off x="251520" y="1772816"/>
          <a:ext cx="856895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Title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First_Name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Last_Name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Email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Password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DOB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Mdm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Linda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See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hlinkClick r:id="rId3"/>
                        </a:rPr>
                        <a:t>LindaS@hotmail.com</a:t>
                      </a:r>
                      <a:endParaRPr lang="en-GB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Abc123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NULL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Mr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David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Lee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DavidL@gmail.com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Da12lee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13/09/1997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Ms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Linda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Soh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LSoh@hotmail.com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Abc123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20/12/1998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Ms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Linda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Soh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LSoh@hotmail.com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Abc123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20/12/1998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5" y="2710663"/>
            <a:ext cx="1251802" cy="102466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43795" y="3735326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Customer</a:t>
            </a:r>
            <a:endParaRPr lang="en-SG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221088"/>
            <a:ext cx="2520280" cy="244827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761452" y="5661248"/>
            <a:ext cx="46671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C00000"/>
                </a:solidFill>
              </a:rPr>
              <a:t># </a:t>
            </a:r>
            <a:r>
              <a:rPr lang="en-GB" sz="2400" b="1" dirty="0">
                <a:solidFill>
                  <a:srgbClr val="C00000"/>
                </a:solidFill>
              </a:rPr>
              <a:t>6</a:t>
            </a:r>
            <a:r>
              <a:rPr lang="en-GB" sz="2400" b="1" dirty="0" smtClean="0">
                <a:solidFill>
                  <a:srgbClr val="C00000"/>
                </a:solidFill>
              </a:rPr>
              <a:t>: You cannot have duplicate</a:t>
            </a:r>
          </a:p>
          <a:p>
            <a:r>
              <a:rPr lang="en-GB" sz="2400" b="1" dirty="0" smtClean="0">
                <a:solidFill>
                  <a:srgbClr val="C00000"/>
                </a:solidFill>
              </a:rPr>
              <a:t>Tuple/row !!</a:t>
            </a:r>
            <a:endParaRPr lang="en-SG" sz="2400" b="1" dirty="0">
              <a:solidFill>
                <a:srgbClr val="C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832" y="3954336"/>
            <a:ext cx="1432173" cy="15030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18156" y="1765922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C00000"/>
                </a:solidFill>
              </a:rPr>
              <a:t>(Primary Key)</a:t>
            </a:r>
            <a:endParaRPr lang="en-SG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05668" y="4365104"/>
            <a:ext cx="35638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Defining primary key will ensure</a:t>
            </a:r>
            <a:r>
              <a:rPr lang="en-SG" b="1" dirty="0">
                <a:solidFill>
                  <a:srgbClr val="C00000"/>
                </a:solidFill>
              </a:rPr>
              <a:t> </a:t>
            </a:r>
            <a:r>
              <a:rPr lang="en-SG" b="1" dirty="0" smtClean="0">
                <a:solidFill>
                  <a:srgbClr val="C00000"/>
                </a:solidFill>
              </a:rPr>
              <a:t>that every tuple is unique !!</a:t>
            </a:r>
            <a:endParaRPr lang="en-GB" b="1" dirty="0" smtClean="0">
              <a:solidFill>
                <a:srgbClr val="C0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918" y="2774821"/>
            <a:ext cx="1251802" cy="1024663"/>
          </a:xfrm>
          <a:prstGeom prst="rect">
            <a:avLst/>
          </a:prstGeom>
        </p:spPr>
      </p:pic>
      <p:sp>
        <p:nvSpPr>
          <p:cNvPr id="15" name="Rounded Rectangular Callout 14"/>
          <p:cNvSpPr/>
          <p:nvPr/>
        </p:nvSpPr>
        <p:spPr>
          <a:xfrm>
            <a:off x="5305668" y="4365104"/>
            <a:ext cx="3010748" cy="923330"/>
          </a:xfrm>
          <a:prstGeom prst="wedgeRoundRectCallout">
            <a:avLst>
              <a:gd name="adj1" fmla="val -48443"/>
              <a:gd name="adj2" fmla="val -121418"/>
              <a:gd name="adj3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41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/>
      <p:bldP spid="10" grpId="0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Website Data</a:t>
            </a:r>
            <a:endParaRPr lang="en-SG" dirty="0"/>
          </a:p>
        </p:txBody>
      </p:sp>
      <p:pic>
        <p:nvPicPr>
          <p:cNvPr id="5" name="Content Placeholder 4">
            <a:hlinkClick r:id="rId3"/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47800"/>
            <a:ext cx="8856984" cy="5221560"/>
          </a:xfrm>
        </p:spPr>
      </p:pic>
    </p:spTree>
    <p:extLst>
      <p:ext uri="{BB962C8B-B14F-4D97-AF65-F5344CB8AC3E}">
        <p14:creationId xmlns:p14="http://schemas.microsoft.com/office/powerpoint/2010/main" val="267778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Relation</a:t>
            </a:r>
            <a:endParaRPr lang="en-S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12776"/>
            <a:ext cx="8568951" cy="2376264"/>
          </a:xfr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51520" y="4005064"/>
          <a:ext cx="856895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Title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First_name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Last_name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Email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Password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DOB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Ms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Linda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See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LindaS@hotmail.com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Abc123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NULL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Mr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David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Lee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DavidL@gmail.com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Da12lee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13/09/1997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Ms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Linda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Soh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LSoh@hotmail.com</a:t>
                      </a:r>
                      <a:r>
                        <a:rPr lang="en-GB" sz="1600" baseline="0" dirty="0" smtClean="0"/>
                        <a:t> </a:t>
                      </a:r>
                      <a:r>
                        <a:rPr lang="en-GB" sz="1600" dirty="0" smtClean="0"/>
                        <a:t>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Abc123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20/12/1998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251520" y="552851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Customer</a:t>
            </a:r>
            <a:endParaRPr lang="en-SG" dirty="0"/>
          </a:p>
        </p:txBody>
      </p:sp>
      <p:sp>
        <p:nvSpPr>
          <p:cNvPr id="76" name="Rectangle 75"/>
          <p:cNvSpPr/>
          <p:nvPr/>
        </p:nvSpPr>
        <p:spPr>
          <a:xfrm>
            <a:off x="372635" y="6021288"/>
            <a:ext cx="803546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cap="all" spc="0" dirty="0" smtClean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relation : </a:t>
            </a:r>
            <a:r>
              <a:rPr lang="en-US" sz="2800" b="1" cap="all" spc="0" dirty="0" smtClean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Two dimensional table </a:t>
            </a:r>
            <a:endParaRPr lang="en-US" sz="2800" b="1" cap="all" spc="0" dirty="0">
              <a:ln w="0"/>
              <a:solidFill>
                <a:schemeClr val="accent6">
                  <a:lumMod val="50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91" name="Rounded Rectangular Callout 90"/>
          <p:cNvSpPr/>
          <p:nvPr/>
        </p:nvSpPr>
        <p:spPr>
          <a:xfrm>
            <a:off x="251520" y="5528517"/>
            <a:ext cx="1184940" cy="368444"/>
          </a:xfrm>
          <a:prstGeom prst="wedgeRoundRectCallout">
            <a:avLst>
              <a:gd name="adj1" fmla="val -20833"/>
              <a:gd name="adj2" fmla="val 106296"/>
              <a:gd name="adj3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2" name="Rounded Rectangular Callout 91"/>
          <p:cNvSpPr/>
          <p:nvPr/>
        </p:nvSpPr>
        <p:spPr>
          <a:xfrm>
            <a:off x="107504" y="1340768"/>
            <a:ext cx="8856984" cy="2448272"/>
          </a:xfrm>
          <a:prstGeom prst="wedgeRoundRectCallout">
            <a:avLst>
              <a:gd name="adj1" fmla="val -20833"/>
              <a:gd name="adj2" fmla="val 59205"/>
              <a:gd name="adj3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776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6" grpId="0"/>
      <p:bldP spid="91" grpId="0" animBg="1"/>
      <p:bldP spid="9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Attribute</a:t>
            </a:r>
            <a:endParaRPr lang="en-S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2776"/>
            <a:ext cx="7500355" cy="2046566"/>
          </a:xfr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76975" y="3623424"/>
          <a:ext cx="856895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Title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First_name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Last_name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Email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Password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DOB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Ms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Linda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See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LindaS@hotmail.com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Abc123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NULL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Mr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David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Lee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DavidL@gmail.com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Da12lee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13/09/1997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Ms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Linda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Soh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LSoh@hotmail.com</a:t>
                      </a:r>
                      <a:r>
                        <a:rPr lang="en-GB" sz="1600" baseline="0" dirty="0" smtClean="0"/>
                        <a:t> </a:t>
                      </a:r>
                      <a:r>
                        <a:rPr lang="en-GB" sz="1600" dirty="0" smtClean="0"/>
                        <a:t>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Abc123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20/12/1998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9" name="Straight Arrow Connector 58"/>
          <p:cNvCxnSpPr/>
          <p:nvPr/>
        </p:nvCxnSpPr>
        <p:spPr>
          <a:xfrm flipV="1">
            <a:off x="683568" y="1844824"/>
            <a:ext cx="3240360" cy="1813203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1943708" y="2096852"/>
            <a:ext cx="2138852" cy="156117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3203848" y="2420888"/>
            <a:ext cx="878712" cy="1237139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 flipV="1">
            <a:off x="4237374" y="2741204"/>
            <a:ext cx="350406" cy="1047836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 flipV="1">
            <a:off x="5220072" y="2959624"/>
            <a:ext cx="1368152" cy="698403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6408204" y="3238983"/>
            <a:ext cx="1332148" cy="41904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51030" y="5159185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Customer</a:t>
            </a:r>
            <a:endParaRPr lang="en-SG" dirty="0"/>
          </a:p>
        </p:txBody>
      </p:sp>
      <p:sp>
        <p:nvSpPr>
          <p:cNvPr id="76" name="Rectangle 75"/>
          <p:cNvSpPr/>
          <p:nvPr/>
        </p:nvSpPr>
        <p:spPr>
          <a:xfrm>
            <a:off x="891336" y="5522219"/>
            <a:ext cx="722447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cap="all" spc="0" dirty="0" smtClean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Attribute :</a:t>
            </a:r>
            <a:r>
              <a:rPr lang="en-GB" sz="40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GB" sz="2800" b="1" dirty="0" smtClean="0">
                <a:solidFill>
                  <a:schemeClr val="accent6">
                    <a:lumMod val="50000"/>
                  </a:schemeClr>
                </a:solidFill>
              </a:rPr>
              <a:t>olumn name in </a:t>
            </a: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a </a:t>
            </a:r>
            <a:r>
              <a:rPr lang="en-GB" sz="2800" b="1" dirty="0" smtClean="0">
                <a:solidFill>
                  <a:schemeClr val="accent6">
                    <a:lumMod val="50000"/>
                  </a:schemeClr>
                </a:solidFill>
              </a:rPr>
              <a:t>table</a:t>
            </a:r>
            <a:br>
              <a:rPr lang="en-GB" sz="2800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GB" sz="2800" b="1" dirty="0" smtClean="0">
                <a:solidFill>
                  <a:schemeClr val="accent6">
                    <a:lumMod val="50000"/>
                  </a:schemeClr>
                </a:solidFill>
              </a:rPr>
              <a:t>Define the characteristic of the object</a:t>
            </a:r>
            <a:endParaRPr lang="en-SG" sz="2800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n-US" sz="4000" b="1" cap="all" spc="0" dirty="0">
              <a:ln w="0"/>
              <a:solidFill>
                <a:schemeClr val="accent2">
                  <a:lumMod val="50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847622" y="3861048"/>
            <a:ext cx="1780162" cy="148280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1943708" y="3861048"/>
            <a:ext cx="1069426" cy="148280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3500972" y="3861048"/>
            <a:ext cx="75662" cy="152043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4206562" y="3933056"/>
            <a:ext cx="297012" cy="141079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5202070" y="3861048"/>
            <a:ext cx="1421939" cy="154462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6184738" y="3861048"/>
            <a:ext cx="1771638" cy="155807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Callout 10"/>
          <p:cNvSpPr/>
          <p:nvPr/>
        </p:nvSpPr>
        <p:spPr>
          <a:xfrm>
            <a:off x="6624009" y="1736812"/>
            <a:ext cx="594066" cy="1350150"/>
          </a:xfrm>
          <a:prstGeom prst="wedgeEllipseCallout">
            <a:avLst>
              <a:gd name="adj1" fmla="val 99136"/>
              <a:gd name="adj2" fmla="val -15683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213" y="16002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64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6" grpId="0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Attribute Value</a:t>
            </a:r>
            <a:endParaRPr lang="en-SG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12815" y="1628800"/>
          <a:ext cx="856895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Title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First_name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Last_name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Email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Password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DOB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Ms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Linda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See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LindaS@hotmail.com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Abc123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NULL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Mr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David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Lee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DavidL@gmail.com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Da12lee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13/09/1997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Ms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Linda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Soh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LSoh@hotmail.com</a:t>
                      </a:r>
                      <a:r>
                        <a:rPr lang="en-GB" sz="1600" baseline="0" dirty="0" smtClean="0"/>
                        <a:t> </a:t>
                      </a:r>
                      <a:r>
                        <a:rPr lang="en-GB" sz="1600" dirty="0" smtClean="0"/>
                        <a:t>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Abc123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20/12/1998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247510" y="3212976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Customer</a:t>
            </a:r>
            <a:endParaRPr lang="en-SG" dirty="0"/>
          </a:p>
        </p:txBody>
      </p:sp>
      <p:sp>
        <p:nvSpPr>
          <p:cNvPr id="5" name="Rounded Rectangle 4"/>
          <p:cNvSpPr/>
          <p:nvPr/>
        </p:nvSpPr>
        <p:spPr>
          <a:xfrm>
            <a:off x="212709" y="2780928"/>
            <a:ext cx="652082" cy="288032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ounded Rectangle 10"/>
          <p:cNvSpPr/>
          <p:nvPr/>
        </p:nvSpPr>
        <p:spPr>
          <a:xfrm>
            <a:off x="934390" y="2789312"/>
            <a:ext cx="1373764" cy="288032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ounded Rectangle 11"/>
          <p:cNvSpPr/>
          <p:nvPr/>
        </p:nvSpPr>
        <p:spPr>
          <a:xfrm>
            <a:off x="2333687" y="2780928"/>
            <a:ext cx="1411424" cy="288032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ounded Rectangle 12"/>
          <p:cNvSpPr/>
          <p:nvPr/>
        </p:nvSpPr>
        <p:spPr>
          <a:xfrm>
            <a:off x="3817119" y="2780928"/>
            <a:ext cx="2304256" cy="288032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ounded Rectangle 13"/>
          <p:cNvSpPr/>
          <p:nvPr/>
        </p:nvSpPr>
        <p:spPr>
          <a:xfrm>
            <a:off x="6193383" y="2789312"/>
            <a:ext cx="1296144" cy="288032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ounded Rectangle 14"/>
          <p:cNvSpPr/>
          <p:nvPr/>
        </p:nvSpPr>
        <p:spPr>
          <a:xfrm>
            <a:off x="7515059" y="2780928"/>
            <a:ext cx="1198603" cy="296416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" name="Straight Arrow Connector 9"/>
          <p:cNvCxnSpPr>
            <a:stCxn id="5" idx="2"/>
          </p:cNvCxnSpPr>
          <p:nvPr/>
        </p:nvCxnSpPr>
        <p:spPr>
          <a:xfrm>
            <a:off x="538750" y="3068960"/>
            <a:ext cx="1082522" cy="122413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979711" y="3077344"/>
            <a:ext cx="0" cy="121575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342954" y="3238943"/>
            <a:ext cx="731245" cy="108012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2"/>
          </p:cNvCxnSpPr>
          <p:nvPr/>
        </p:nvCxnSpPr>
        <p:spPr>
          <a:xfrm flipH="1">
            <a:off x="2673776" y="3068960"/>
            <a:ext cx="2295471" cy="122413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2"/>
          </p:cNvCxnSpPr>
          <p:nvPr/>
        </p:nvCxnSpPr>
        <p:spPr>
          <a:xfrm flipH="1">
            <a:off x="3039399" y="3077344"/>
            <a:ext cx="3802056" cy="121575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2"/>
          </p:cNvCxnSpPr>
          <p:nvPr/>
        </p:nvCxnSpPr>
        <p:spPr>
          <a:xfrm flipH="1">
            <a:off x="3457079" y="3077344"/>
            <a:ext cx="4657282" cy="121575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52658" y="4361171"/>
            <a:ext cx="2181623" cy="46166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400" dirty="0" smtClean="0">
                <a:solidFill>
                  <a:schemeClr val="accent6">
                    <a:lumMod val="50000"/>
                  </a:schemeClr>
                </a:solidFill>
              </a:rPr>
              <a:t>Attribute Value</a:t>
            </a:r>
            <a:endParaRPr lang="en-SG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" name="Oval Callout 27"/>
          <p:cNvSpPr/>
          <p:nvPr/>
        </p:nvSpPr>
        <p:spPr>
          <a:xfrm>
            <a:off x="7308304" y="1988840"/>
            <a:ext cx="1440159" cy="360040"/>
          </a:xfrm>
          <a:prstGeom prst="wedgeEllipseCallout">
            <a:avLst>
              <a:gd name="adj1" fmla="val -19679"/>
              <a:gd name="adj2" fmla="val 621238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367033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655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6" grpId="0" animBg="1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Concept of NULL Attribute Value</a:t>
            </a:r>
            <a:endParaRPr lang="en-SG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12815" y="1628800"/>
          <a:ext cx="856895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Title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First_name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Last_name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Email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Password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DOB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Ms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Linda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See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LindaS@hotmail.com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Abc123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NULL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Mr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David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Lee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DavidL@gmail.com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Da12lee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13/09/1997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Ms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Linda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Soh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LSoh@hotmail.com</a:t>
                      </a:r>
                      <a:r>
                        <a:rPr lang="en-GB" sz="1600" baseline="0" dirty="0" smtClean="0"/>
                        <a:t> </a:t>
                      </a:r>
                      <a:r>
                        <a:rPr lang="en-GB" sz="1600" dirty="0" smtClean="0"/>
                        <a:t>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Abc123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20/12/1998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247510" y="3212976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Customer</a:t>
            </a:r>
            <a:endParaRPr lang="en-SG" dirty="0"/>
          </a:p>
        </p:txBody>
      </p:sp>
      <p:sp>
        <p:nvSpPr>
          <p:cNvPr id="3" name="Rounded Rectangle 2"/>
          <p:cNvSpPr/>
          <p:nvPr/>
        </p:nvSpPr>
        <p:spPr>
          <a:xfrm>
            <a:off x="7596336" y="1988840"/>
            <a:ext cx="1152128" cy="36004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1489599" y="3734027"/>
            <a:ext cx="6547690" cy="92333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NULL is a special value allowed in a relational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NULL Means the value is UNKNOWN or NOT APPLICABLE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559260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21" y="4941167"/>
            <a:ext cx="1445468" cy="1651963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748376" y="5305483"/>
            <a:ext cx="46858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solidFill>
                  <a:srgbClr val="C00000"/>
                </a:solidFill>
                <a:effectLst>
                  <a:reflection blurRad="12700" stA="50000" endPos="50000" dist="5000" dir="5400000" sy="-100000" rotWithShape="0"/>
                </a:effectLst>
              </a:rPr>
              <a:t>But why???</a:t>
            </a:r>
            <a:endParaRPr lang="en-US" sz="5400" b="1" cap="all" spc="0" dirty="0">
              <a:ln w="0"/>
              <a:solidFill>
                <a:srgbClr val="C0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638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666 0.01573 L -0.36614 0.01573 C -0.50017 0.01573 -0.6651 0.09621 -0.6651 0.16235 L -0.6651 0.30944 " pathEditMode="relative" rAng="0" ptsTypes="FfFF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931" y="146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 of NULL Attribute Value</a:t>
            </a:r>
            <a:endParaRPr lang="en-S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2776"/>
            <a:ext cx="7500355" cy="2046566"/>
          </a:xfr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76975" y="3623424"/>
          <a:ext cx="856895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Title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First_name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Last_name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Email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Password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DOB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Ms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Linda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See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LindaS@hotmail.com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Abc123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NULL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Mr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David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Lee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DavidL@gmail.com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Da12lee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13/09/1997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Ms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Linda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Soh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LSoh@hotmail.com</a:t>
                      </a:r>
                      <a:r>
                        <a:rPr lang="en-GB" sz="1600" baseline="0" dirty="0" smtClean="0"/>
                        <a:t> </a:t>
                      </a:r>
                      <a:r>
                        <a:rPr lang="en-GB" sz="1600" dirty="0" smtClean="0"/>
                        <a:t>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Abc123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20/12/1998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251030" y="5159185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Customer</a:t>
            </a:r>
            <a:endParaRPr lang="en-SG" dirty="0"/>
          </a:p>
        </p:txBody>
      </p:sp>
      <p:sp>
        <p:nvSpPr>
          <p:cNvPr id="8" name="Oval Callout 7"/>
          <p:cNvSpPr/>
          <p:nvPr/>
        </p:nvSpPr>
        <p:spPr>
          <a:xfrm>
            <a:off x="6624009" y="1736812"/>
            <a:ext cx="594066" cy="1350150"/>
          </a:xfrm>
          <a:prstGeom prst="wedgeEllipseCallout">
            <a:avLst>
              <a:gd name="adj1" fmla="val -753180"/>
              <a:gd name="adj2" fmla="val -19726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/>
          <p:cNvSpPr txBox="1"/>
          <p:nvPr/>
        </p:nvSpPr>
        <p:spPr>
          <a:xfrm>
            <a:off x="971600" y="1856754"/>
            <a:ext cx="1274708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Mandatory</a:t>
            </a:r>
          </a:p>
          <a:p>
            <a:r>
              <a:rPr lang="en-GB" dirty="0" smtClean="0"/>
              <a:t>Fields</a:t>
            </a:r>
            <a:endParaRPr lang="en-SG" dirty="0"/>
          </a:p>
        </p:txBody>
      </p:sp>
      <p:sp>
        <p:nvSpPr>
          <p:cNvPr id="9" name="Oval Callout 8"/>
          <p:cNvSpPr/>
          <p:nvPr/>
        </p:nvSpPr>
        <p:spPr>
          <a:xfrm>
            <a:off x="2627784" y="3019738"/>
            <a:ext cx="4742691" cy="337254"/>
          </a:xfrm>
          <a:prstGeom prst="wedgeEllipseCallout">
            <a:avLst>
              <a:gd name="adj1" fmla="val 57111"/>
              <a:gd name="adj2" fmla="val 130138"/>
            </a:avLst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>
            <a:off x="7880848" y="3019738"/>
            <a:ext cx="1080119" cy="646331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Optional Field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475" y="5343851"/>
            <a:ext cx="1627107" cy="11641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4025" y="5556574"/>
            <a:ext cx="7077579" cy="92333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chemeClr val="accent2">
                    <a:lumMod val="50000"/>
                  </a:schemeClr>
                </a:solidFill>
              </a:rPr>
              <a:t>It could mean Linda does not want to give her Date of Birth.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chemeClr val="accent2">
                    <a:lumMod val="50000"/>
                  </a:schemeClr>
                </a:solidFill>
              </a:rPr>
              <a:t>Or Linda is registering for another person and she does not </a:t>
            </a:r>
            <a:br>
              <a:rPr lang="en-GB" b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GB" b="1" dirty="0" smtClean="0">
                <a:solidFill>
                  <a:schemeClr val="accent2">
                    <a:lumMod val="50000"/>
                  </a:schemeClr>
                </a:solidFill>
              </a:rPr>
              <a:t>know that person’s Date of Birth</a:t>
            </a:r>
            <a:endParaRPr lang="en-SG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68344" y="4005064"/>
            <a:ext cx="1152128" cy="36004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7824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8" grpId="0" animBg="1"/>
      <p:bldP spid="3" grpId="0" animBg="1"/>
      <p:bldP spid="9" grpId="0" animBg="1"/>
      <p:bldP spid="10" grpId="0" animBg="1"/>
      <p:bldP spid="6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Who is David Lee? 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556792"/>
            <a:ext cx="5904656" cy="460851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968" y="1700808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281" y="4005064"/>
            <a:ext cx="2075495" cy="30689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64137" y="382039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Use the Key !!</a:t>
            </a:r>
            <a:endParaRPr lang="en-SG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72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Candidate key of a Relation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1484785"/>
            <a:ext cx="3744416" cy="4536504"/>
          </a:xfrm>
        </p:spPr>
      </p:pic>
      <p:graphicFrame>
        <p:nvGraphicFramePr>
          <p:cNvPr id="5" name="Diagram 4"/>
          <p:cNvGraphicFramePr/>
          <p:nvPr>
            <p:extLst/>
          </p:nvPr>
        </p:nvGraphicFramePr>
        <p:xfrm>
          <a:off x="3707904" y="1268760"/>
          <a:ext cx="4848200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355976" y="2435648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chemeClr val="tx2"/>
                </a:solidFill>
              </a:rPr>
              <a:t>OR</a:t>
            </a:r>
            <a:endParaRPr lang="en-SG" sz="2800" b="1" dirty="0">
              <a:solidFill>
                <a:schemeClr val="tx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533496"/>
            <a:ext cx="1564952" cy="116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70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Facebook</a:t>
            </a:r>
            <a:endParaRPr lang="en-SG" dirty="0"/>
          </a:p>
        </p:txBody>
      </p:sp>
      <p:pic>
        <p:nvPicPr>
          <p:cNvPr id="4" name="Content Placeholder 3">
            <a:hlinkClick r:id="rId3"/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47800"/>
            <a:ext cx="8784976" cy="5293568"/>
          </a:xfrm>
        </p:spPr>
      </p:pic>
    </p:spTree>
    <p:extLst>
      <p:ext uri="{BB962C8B-B14F-4D97-AF65-F5344CB8AC3E}">
        <p14:creationId xmlns:p14="http://schemas.microsoft.com/office/powerpoint/2010/main" val="15093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Which is the Candidate key?</a:t>
            </a:r>
            <a:endParaRPr lang="en-SG" dirty="0"/>
          </a:p>
        </p:txBody>
      </p:sp>
      <p:pic>
        <p:nvPicPr>
          <p:cNvPr id="9" name="Picture 8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69" y="1412777"/>
            <a:ext cx="8592603" cy="25202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34" y="4077072"/>
            <a:ext cx="8598838" cy="26642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272" y="4082008"/>
            <a:ext cx="1219200" cy="1219200"/>
          </a:xfrm>
          <a:prstGeom prst="rect">
            <a:avLst/>
          </a:prstGeom>
        </p:spPr>
      </p:pic>
      <p:sp>
        <p:nvSpPr>
          <p:cNvPr id="13" name="Rounded Rectangular Callout 12"/>
          <p:cNvSpPr/>
          <p:nvPr/>
        </p:nvSpPr>
        <p:spPr>
          <a:xfrm>
            <a:off x="611560" y="4653136"/>
            <a:ext cx="6192688" cy="648072"/>
          </a:xfrm>
          <a:prstGeom prst="wedgeRoundRectCallout">
            <a:avLst>
              <a:gd name="adj1" fmla="val 56081"/>
              <a:gd name="adj2" fmla="val -272338"/>
              <a:gd name="adj3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527" y="1377068"/>
            <a:ext cx="1492945" cy="123577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340580" y="2852935"/>
            <a:ext cx="1479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C00000"/>
                </a:solidFill>
              </a:rPr>
              <a:t>Every Email </a:t>
            </a:r>
          </a:p>
          <a:p>
            <a:r>
              <a:rPr lang="en-GB" dirty="0">
                <a:solidFill>
                  <a:srgbClr val="C00000"/>
                </a:solidFill>
              </a:rPr>
              <a:t>m</a:t>
            </a:r>
            <a:r>
              <a:rPr lang="en-GB" dirty="0" smtClean="0">
                <a:solidFill>
                  <a:srgbClr val="C00000"/>
                </a:solidFill>
              </a:rPr>
              <a:t>ust be </a:t>
            </a:r>
          </a:p>
          <a:p>
            <a:r>
              <a:rPr lang="en-GB" dirty="0" smtClean="0">
                <a:solidFill>
                  <a:srgbClr val="C00000"/>
                </a:solidFill>
              </a:rPr>
              <a:t>unique</a:t>
            </a:r>
            <a:endParaRPr lang="en-S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Which is the Candidate key?</a:t>
            </a:r>
            <a:endParaRPr lang="en-SG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27868" y="3933056"/>
          <a:ext cx="856895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Title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First_name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Last_name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Email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Password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DOB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Ms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Linda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See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LindaS@hotmail.com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Abc123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NULL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Mr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David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Lee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DavidL@gmail.com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Da12lee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13/09/1997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Ms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Linda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Soh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LSoh@hotmail.com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Abc123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20/12/1998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227868" y="554859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Customer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68" y="1412776"/>
            <a:ext cx="8557869" cy="2375483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3779912" y="2600517"/>
            <a:ext cx="3456384" cy="468443"/>
          </a:xfrm>
          <a:prstGeom prst="wedgeRoundRectCallout">
            <a:avLst>
              <a:gd name="adj1" fmla="val -30310"/>
              <a:gd name="adj2" fmla="val 231479"/>
              <a:gd name="adj3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ounded Rectangle 5"/>
          <p:cNvSpPr/>
          <p:nvPr/>
        </p:nvSpPr>
        <p:spPr>
          <a:xfrm>
            <a:off x="3779912" y="3933056"/>
            <a:ext cx="2448272" cy="15121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91" y="1988840"/>
            <a:ext cx="1432173" cy="150225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220376" y="3260113"/>
            <a:ext cx="353013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cap="all" spc="0" dirty="0" smtClean="0">
                <a:ln w="0"/>
                <a:solidFill>
                  <a:srgbClr val="C00000"/>
                </a:solidFill>
                <a:effectLst>
                  <a:reflection blurRad="12700" stA="50000" endPos="50000" dist="5000" dir="5400000" sy="-100000" rotWithShape="0"/>
                </a:effectLst>
              </a:rPr>
              <a:t>Candidate key</a:t>
            </a:r>
            <a:endParaRPr lang="en-US" sz="3200" b="1" cap="all" spc="0" dirty="0">
              <a:ln w="0"/>
              <a:solidFill>
                <a:srgbClr val="C0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845" y="1364809"/>
            <a:ext cx="1341892" cy="21169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5548590"/>
            <a:ext cx="1238535" cy="111729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553778" y="5546010"/>
            <a:ext cx="5114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 dirty="0" smtClean="0">
                <a:solidFill>
                  <a:srgbClr val="C00000"/>
                </a:solidFill>
              </a:rPr>
              <a:t>Email (an attribute) </a:t>
            </a:r>
            <a:r>
              <a:rPr lang="en-GB" sz="2400" b="1" dirty="0" smtClean="0">
                <a:solidFill>
                  <a:schemeClr val="accent2">
                    <a:lumMod val="50000"/>
                  </a:schemeClr>
                </a:solidFill>
              </a:rPr>
              <a:t>can </a:t>
            </a:r>
            <a:r>
              <a:rPr lang="en-GB" sz="2400" b="1" i="1" dirty="0" smtClean="0">
                <a:solidFill>
                  <a:srgbClr val="C00000"/>
                </a:solidFill>
              </a:rPr>
              <a:t>uniquely identify</a:t>
            </a:r>
            <a:r>
              <a:rPr lang="en-GB" sz="2400" b="1" dirty="0" smtClean="0">
                <a:solidFill>
                  <a:schemeClr val="accent2">
                    <a:lumMod val="50000"/>
                  </a:schemeClr>
                </a:solidFill>
              </a:rPr>
              <a:t> a customer tuple (record) in the Customer relation</a:t>
            </a:r>
            <a:endParaRPr lang="en-SG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57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Which is the Candidate key?</a:t>
            </a:r>
            <a:endParaRPr lang="en-SG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27868" y="1412776"/>
          <a:ext cx="856895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Title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First_name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Last_name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Email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Password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DOB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Ms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Linda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See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LindaS@hotmail.com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Abc123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NULL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Mr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David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Lee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DavidL@gmail.com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Da12lee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13/09/1997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Ms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Linda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Soh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LSoh@hotmail.com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Abc123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20/12/1998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260113" y="299695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Customer</a:t>
            </a:r>
            <a:endParaRPr lang="en-SG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50110" y="3501008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27905" y="1427316"/>
            <a:ext cx="67168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Title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51920" y="1427316"/>
            <a:ext cx="230425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Email</a:t>
            </a:r>
            <a:endParaRPr lang="en-SG" b="1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364" y="3789040"/>
            <a:ext cx="2492896" cy="2304256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3851920" y="1443813"/>
            <a:ext cx="2304256" cy="14091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/>
          <p:cNvSpPr/>
          <p:nvPr/>
        </p:nvSpPr>
        <p:spPr>
          <a:xfrm>
            <a:off x="227905" y="1443813"/>
            <a:ext cx="671685" cy="14091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/>
          <p:cNvSpPr/>
          <p:nvPr/>
        </p:nvSpPr>
        <p:spPr>
          <a:xfrm>
            <a:off x="971600" y="1443813"/>
            <a:ext cx="1383958" cy="14091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TextBox 26"/>
          <p:cNvSpPr txBox="1"/>
          <p:nvPr/>
        </p:nvSpPr>
        <p:spPr>
          <a:xfrm>
            <a:off x="971600" y="1443813"/>
            <a:ext cx="138395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First Name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407866" y="1427316"/>
            <a:ext cx="1383958" cy="14256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TextBox 28"/>
          <p:cNvSpPr txBox="1"/>
          <p:nvPr/>
        </p:nvSpPr>
        <p:spPr>
          <a:xfrm>
            <a:off x="2407866" y="1456886"/>
            <a:ext cx="138395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Last Name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228184" y="1443813"/>
            <a:ext cx="1368152" cy="14256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TextBox 30"/>
          <p:cNvSpPr txBox="1"/>
          <p:nvPr/>
        </p:nvSpPr>
        <p:spPr>
          <a:xfrm>
            <a:off x="6242618" y="1443813"/>
            <a:ext cx="135371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Password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627820" y="1426741"/>
            <a:ext cx="1120644" cy="14426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/>
          <p:cNvSpPr txBox="1"/>
          <p:nvPr/>
        </p:nvSpPr>
        <p:spPr>
          <a:xfrm>
            <a:off x="7627820" y="1443813"/>
            <a:ext cx="112064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DOB</a:t>
            </a:r>
            <a:endParaRPr lang="en-SG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21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10823E-6 L -0.34844 0.3524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31" y="176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51 0.05273 L 0.36337 0.4095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43" y="178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96022E-7 L 0.26771 0.46161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85" y="230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96022E-7 L 0.10226 0.5141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2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9.71323E-7 L -0.31181 0.566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90" y="283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9.71323E-7 L -0.4507 0.62974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35" y="314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6" grpId="0" animBg="1"/>
      <p:bldP spid="29" grpId="0" animBg="1"/>
      <p:bldP spid="28" grpId="0" animBg="1"/>
      <p:bldP spid="31" grpId="0" animBg="1"/>
      <p:bldP spid="33" grpId="0" animBg="1"/>
      <p:bldP spid="3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46618" y="3789040"/>
          <a:ext cx="63867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6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 minimal group of attributes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Which is the Candidate key?</a:t>
            </a:r>
            <a:endParaRPr lang="en-SG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27868" y="1412776"/>
          <a:ext cx="856895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Title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First_name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Last_name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Email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Password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DOB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Ms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Linda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See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LindaS@hotmail.com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Abc123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NULL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Mr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David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Lee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DavidL@gmail.com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Da12lee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13/09/1997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Ms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Linda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Soh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LSoh@hotmail.com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Abc123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20/12/1998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260113" y="299695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Customer</a:t>
            </a:r>
            <a:endParaRPr lang="en-SG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364" y="3789040"/>
            <a:ext cx="2492896" cy="230425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971600" y="1443813"/>
            <a:ext cx="138395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First Name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407866" y="1456886"/>
            <a:ext cx="138395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Last Name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42618" y="1443813"/>
            <a:ext cx="135371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Password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63171" y="5436035"/>
            <a:ext cx="4436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C00000"/>
                </a:solidFill>
              </a:rPr>
              <a:t>Identify the group of attributes which can</a:t>
            </a:r>
          </a:p>
          <a:p>
            <a:r>
              <a:rPr lang="en-GB" dirty="0" smtClean="0">
                <a:solidFill>
                  <a:srgbClr val="C00000"/>
                </a:solidFill>
              </a:rPr>
              <a:t>uniquely identify a customer based on the</a:t>
            </a:r>
          </a:p>
          <a:p>
            <a:r>
              <a:rPr lang="en-GB" dirty="0" smtClean="0">
                <a:solidFill>
                  <a:srgbClr val="C00000"/>
                </a:solidFill>
              </a:rPr>
              <a:t>tuples </a:t>
            </a:r>
            <a:endParaRPr lang="en-SG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085184"/>
            <a:ext cx="1360165" cy="15750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801" y="2506632"/>
            <a:ext cx="1347614" cy="242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34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8 0.05273 L -0.07569 0.3887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3" y="1679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34783E-7 L -0.06736 0.3862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68" y="1931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9.71323E-7 L -0.31962 0.388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90" y="1940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Which is the Candidate key?</a:t>
            </a:r>
            <a:endParaRPr lang="en-SG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27868" y="1412776"/>
          <a:ext cx="856895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Title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First_name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Last_name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Email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Password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DOB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Ms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Linda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See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LindaS@hotmail.com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Abc123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NULL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Mr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David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Lee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DavidL@gmail.com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Da12lee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13/09/1997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Ms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Linda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Soh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LSoh@hotmail.com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Abc123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20/12/1998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260113" y="299695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Customer</a:t>
            </a:r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916" y="3645024"/>
            <a:ext cx="1347614" cy="242088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07607" y="3645024"/>
            <a:ext cx="5760640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000" b="1" cap="all" spc="0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There ar</a:t>
            </a:r>
            <a:r>
              <a:rPr lang="en-US" sz="2000" b="1" cap="all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e </a:t>
            </a:r>
            <a:r>
              <a:rPr lang="en-US" sz="2000" b="1" i="1" u="sng" cap="all" dirty="0" err="1" smtClean="0">
                <a:ln w="0"/>
                <a:solidFill>
                  <a:srgbClr val="C00000"/>
                </a:solidFill>
                <a:effectLst>
                  <a:reflection blurRad="12700" stA="50000" endPos="50000" dist="5000" dir="5400000" sy="-100000" rotWithShape="0"/>
                </a:effectLst>
              </a:rPr>
              <a:t>tWO</a:t>
            </a:r>
            <a:r>
              <a:rPr lang="en-US" sz="2000" b="1" i="1" u="sng" cap="all" dirty="0" smtClean="0">
                <a:ln w="0"/>
                <a:solidFill>
                  <a:srgbClr val="C00000"/>
                </a:solidFill>
                <a:effectLst>
                  <a:reflection blurRad="12700" stA="50000" endPos="50000" dist="5000" dir="5400000" sy="-100000" rotWithShape="0"/>
                </a:effectLst>
              </a:rPr>
              <a:t> candidate keys </a:t>
            </a:r>
          </a:p>
          <a:p>
            <a:r>
              <a:rPr lang="en-US" sz="2000" b="1" cap="all" spc="0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Of customer relation:</a:t>
            </a:r>
          </a:p>
          <a:p>
            <a:pPr marL="514350" indent="-514350">
              <a:buAutoNum type="arabicPeriod"/>
            </a:pPr>
            <a:r>
              <a:rPr lang="en-US" sz="2000" b="1" cap="all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Single attribute </a:t>
            </a:r>
            <a:r>
              <a:rPr lang="en-US" sz="2000" b="1" i="1" cap="all" dirty="0" smtClean="0">
                <a:ln w="0"/>
                <a:solidFill>
                  <a:srgbClr val="C00000"/>
                </a:solidFill>
                <a:effectLst>
                  <a:reflection blurRad="12700" stA="50000" endPos="50000" dist="5000" dir="5400000" sy="-100000" rotWithShape="0"/>
                </a:effectLst>
              </a:rPr>
              <a:t>email</a:t>
            </a:r>
          </a:p>
          <a:p>
            <a:pPr marL="514350" indent="-514350">
              <a:buAutoNum type="arabicPeriod"/>
            </a:pPr>
            <a:r>
              <a:rPr lang="en-US" sz="2000" b="1" cap="all" spc="0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Minimal group of attributes</a:t>
            </a:r>
            <a:br>
              <a:rPr lang="en-US" sz="2000" b="1" cap="all" spc="0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</a:br>
            <a:r>
              <a:rPr lang="en-US" sz="2000" b="1" i="1" cap="all" dirty="0" smtClean="0">
                <a:ln w="0"/>
                <a:solidFill>
                  <a:srgbClr val="C00000"/>
                </a:solidFill>
                <a:effectLst>
                  <a:reflection blurRad="12700" stA="50000" endPos="50000" dist="5000" dir="5400000" sy="-100000" rotWithShape="0"/>
                </a:effectLst>
              </a:rPr>
              <a:t>First name, last name, Password</a:t>
            </a:r>
            <a:endParaRPr lang="en-US" sz="2000" b="1" i="1" cap="all" spc="0" dirty="0" smtClean="0">
              <a:ln w="0"/>
              <a:solidFill>
                <a:srgbClr val="C0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779912" y="1412776"/>
            <a:ext cx="2376264" cy="36004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ounded Rectangle 9"/>
          <p:cNvSpPr/>
          <p:nvPr/>
        </p:nvSpPr>
        <p:spPr>
          <a:xfrm>
            <a:off x="971600" y="1412776"/>
            <a:ext cx="2808312" cy="36004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ounded Rectangle 10"/>
          <p:cNvSpPr/>
          <p:nvPr/>
        </p:nvSpPr>
        <p:spPr>
          <a:xfrm>
            <a:off x="6156176" y="1412776"/>
            <a:ext cx="1383740" cy="36004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13" y="4941168"/>
            <a:ext cx="1288157" cy="164705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532406" y="5741838"/>
            <a:ext cx="669600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cap="all" dirty="0" smtClean="0">
                <a:ln w="0"/>
                <a:solidFill>
                  <a:srgbClr val="C00000"/>
                </a:solidFill>
                <a:effectLst>
                  <a:reflection blurRad="12700" stA="50000" endPos="50000" dist="5000" dir="5400000" sy="-100000" rotWithShape="0"/>
                </a:effectLst>
              </a:rPr>
              <a:t>Do we need so many identifiers </a:t>
            </a:r>
          </a:p>
          <a:p>
            <a:r>
              <a:rPr lang="en-US" sz="2800" b="1" cap="all" dirty="0" smtClean="0">
                <a:ln w="0"/>
                <a:solidFill>
                  <a:srgbClr val="C00000"/>
                </a:solidFill>
                <a:effectLst>
                  <a:reflection blurRad="12700" stA="50000" endPos="50000" dist="5000" dir="5400000" sy="-100000" rotWithShape="0"/>
                </a:effectLst>
              </a:rPr>
              <a:t>for a relation ?</a:t>
            </a:r>
            <a:endParaRPr lang="en-US" sz="2800" b="1" cap="all" dirty="0">
              <a:ln w="0"/>
              <a:solidFill>
                <a:srgbClr val="C0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752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Which is the Primary key?</a:t>
            </a:r>
            <a:endParaRPr lang="en-SG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27868" y="1412776"/>
          <a:ext cx="856895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Title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First_name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Last_name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Email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Password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DOB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Ms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Linda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See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LindaS@hotmail.com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Abc123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NULL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Mr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David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Lee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DavidL@gmail.com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Da12lee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13/09/1997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Ms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Linda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Soh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LSoh@hotmail.com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Abc123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20/12/1998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260113" y="299695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Customer</a:t>
            </a:r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916" y="3470127"/>
            <a:ext cx="1347614" cy="242088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807804" y="3155393"/>
            <a:ext cx="4320480" cy="26776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800" b="1" cap="all" spc="0" dirty="0" smtClean="0">
                <a:ln w="0"/>
                <a:solidFill>
                  <a:srgbClr val="C00000"/>
                </a:solidFill>
                <a:effectLst>
                  <a:reflection blurRad="12700" stA="50000" endPos="50000" dist="5000" dir="5400000" sy="-100000" rotWithShape="0"/>
                </a:effectLst>
              </a:rPr>
              <a:t>NO!!!</a:t>
            </a:r>
          </a:p>
          <a:p>
            <a:r>
              <a:rPr lang="en-US" sz="2000" b="1" cap="all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We do not need so many identifiers for a relation.</a:t>
            </a:r>
          </a:p>
          <a:p>
            <a:endParaRPr lang="en-US" sz="2000" b="1" cap="all" spc="0" dirty="0">
              <a:ln w="0"/>
              <a:solidFill>
                <a:schemeClr val="accent2">
                  <a:lumMod val="50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cap="all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Choose </a:t>
            </a:r>
            <a:r>
              <a:rPr lang="en-US" sz="2000" b="1" i="1" u="sng" cap="all" dirty="0" smtClean="0">
                <a:ln w="0"/>
                <a:solidFill>
                  <a:srgbClr val="C00000"/>
                </a:solidFill>
                <a:effectLst>
                  <a:reflection blurRad="12700" stA="50000" endPos="50000" dist="5000" dir="5400000" sy="-100000" rotWithShape="0"/>
                </a:effectLst>
              </a:rPr>
              <a:t>one of the most suitable candidate key </a:t>
            </a:r>
            <a:r>
              <a:rPr lang="en-US" sz="2000" b="1" cap="all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be the official identifier of a relation</a:t>
            </a:r>
            <a:endParaRPr lang="en-US" sz="2000" b="1" cap="all" spc="0" dirty="0" smtClean="0">
              <a:ln w="0"/>
              <a:solidFill>
                <a:schemeClr val="accent2">
                  <a:lumMod val="50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779912" y="1412776"/>
            <a:ext cx="2376264" cy="36004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ounded Rectangle 9"/>
          <p:cNvSpPr/>
          <p:nvPr/>
        </p:nvSpPr>
        <p:spPr>
          <a:xfrm>
            <a:off x="971600" y="1412776"/>
            <a:ext cx="2808312" cy="36004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ounded Rectangle 10"/>
          <p:cNvSpPr/>
          <p:nvPr/>
        </p:nvSpPr>
        <p:spPr>
          <a:xfrm>
            <a:off x="6156176" y="1412776"/>
            <a:ext cx="1383740" cy="36004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56" y="3990678"/>
            <a:ext cx="1600957" cy="137978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987824" y="5899107"/>
            <a:ext cx="37165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cap="all" spc="0" dirty="0" smtClean="0">
                <a:ln w="0"/>
                <a:solidFill>
                  <a:srgbClr val="C00000"/>
                </a:solidFill>
                <a:effectLst>
                  <a:reflection blurRad="12700" stA="50000" endPos="50000" dist="5000" dir="5400000" sy="-100000" rotWithShape="0"/>
                </a:effectLst>
              </a:rPr>
              <a:t>Primary key</a:t>
            </a:r>
            <a:endParaRPr lang="en-US" sz="4000" b="1" cap="all" spc="0" dirty="0">
              <a:ln w="0"/>
              <a:solidFill>
                <a:srgbClr val="C0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645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the Foreign key?</a:t>
            </a:r>
            <a:endParaRPr lang="en-SG" dirty="0"/>
          </a:p>
        </p:txBody>
      </p:sp>
      <p:graphicFrame>
        <p:nvGraphicFramePr>
          <p:cNvPr id="9" name="Diagram 8"/>
          <p:cNvGraphicFramePr/>
          <p:nvPr>
            <p:extLst/>
          </p:nvPr>
        </p:nvGraphicFramePr>
        <p:xfrm>
          <a:off x="251520" y="1556792"/>
          <a:ext cx="6912768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556792"/>
            <a:ext cx="1923678" cy="29523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558" y="4653136"/>
            <a:ext cx="1576189" cy="164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136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Foreign key ?</a:t>
            </a:r>
            <a:endParaRPr lang="en-SG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27868" y="1412776"/>
          <a:ext cx="856895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Title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First_name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Last_name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Email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Password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DOB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Ms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Linda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See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LindaS@hotmail.com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Abc123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NULL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Mr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David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Lee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DavidL@gmail.com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Da12lee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13/09/1997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Ms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Linda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Soh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LSoh@hotmail.com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Abc123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20/12/1998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260113" y="299695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Customer</a:t>
            </a:r>
            <a:endParaRPr lang="en-SG" dirty="0"/>
          </a:p>
        </p:txBody>
      </p:sp>
      <p:sp>
        <p:nvSpPr>
          <p:cNvPr id="9" name="Rounded Rectangle 8"/>
          <p:cNvSpPr/>
          <p:nvPr/>
        </p:nvSpPr>
        <p:spPr>
          <a:xfrm>
            <a:off x="3779912" y="1340768"/>
            <a:ext cx="2376264" cy="57606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ounded Rectangle 9"/>
          <p:cNvSpPr/>
          <p:nvPr/>
        </p:nvSpPr>
        <p:spPr>
          <a:xfrm>
            <a:off x="971600" y="1412776"/>
            <a:ext cx="2808312" cy="36004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ounded Rectangle 10"/>
          <p:cNvSpPr/>
          <p:nvPr/>
        </p:nvSpPr>
        <p:spPr>
          <a:xfrm>
            <a:off x="6156176" y="1412776"/>
            <a:ext cx="1383740" cy="36004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3145358" y="1772816"/>
            <a:ext cx="371659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cap="all" spc="0" dirty="0" smtClean="0">
                <a:ln w="0"/>
                <a:solidFill>
                  <a:srgbClr val="C00000"/>
                </a:solidFill>
                <a:effectLst>
                  <a:reflection blurRad="12700" stA="50000" endPos="50000" dist="5000" dir="5400000" sy="-100000" rotWithShape="0"/>
                </a:effectLst>
              </a:rPr>
              <a:t>Primary key</a:t>
            </a:r>
            <a:endParaRPr lang="en-US" sz="4000" b="1" cap="all" spc="0" dirty="0">
              <a:ln w="0"/>
              <a:solidFill>
                <a:srgbClr val="C0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235158" y="3822551"/>
          <a:ext cx="748883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Email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Product_code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Cart_ID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Qty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DavidL@gmail.com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HG4872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C1001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DavidL@gmail.com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HG5879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C1001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262713" y="4365104"/>
            <a:ext cx="371608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cap="all" spc="0" dirty="0" smtClean="0">
                <a:ln w="0"/>
                <a:solidFill>
                  <a:srgbClr val="C00000"/>
                </a:solidFill>
                <a:effectLst>
                  <a:reflection blurRad="12700" stA="50000" endPos="50000" dist="5000" dir="5400000" sy="-100000" rotWithShape="0"/>
                </a:effectLst>
              </a:rPr>
              <a:t>Foreign key</a:t>
            </a:r>
            <a:endParaRPr lang="en-US" sz="4000" b="1" cap="all" spc="0" dirty="0">
              <a:ln w="0"/>
              <a:solidFill>
                <a:srgbClr val="C0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6719" y="545451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Cart</a:t>
            </a:r>
            <a:endParaRPr lang="en-SG" dirty="0"/>
          </a:p>
        </p:txBody>
      </p:sp>
      <p:sp>
        <p:nvSpPr>
          <p:cNvPr id="15" name="TextBox 14"/>
          <p:cNvSpPr txBox="1"/>
          <p:nvPr/>
        </p:nvSpPr>
        <p:spPr>
          <a:xfrm>
            <a:off x="3815523" y="1412776"/>
            <a:ext cx="2196637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Email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07504" y="3645024"/>
            <a:ext cx="3037854" cy="72008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193576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5439993"/>
            <a:ext cx="1546754" cy="1307778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805041" y="5586050"/>
            <a:ext cx="634750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i="1" cap="all" spc="0" dirty="0" smtClean="0">
                <a:ln w="0"/>
                <a:solidFill>
                  <a:srgbClr val="C00000"/>
                </a:solidFill>
                <a:effectLst>
                  <a:reflection blurRad="12700" stA="50000" endPos="50000" dist="5000" dir="5400000" sy="-100000" rotWithShape="0"/>
                </a:effectLst>
              </a:rPr>
              <a:t>Email</a:t>
            </a:r>
            <a:r>
              <a:rPr lang="en-US" sz="2000" b="1" cap="all" spc="0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 of </a:t>
            </a:r>
            <a:r>
              <a:rPr lang="en-US" sz="2000" b="1" i="1" cap="all" spc="0" dirty="0" smtClean="0">
                <a:ln w="0"/>
                <a:solidFill>
                  <a:srgbClr val="C00000"/>
                </a:solidFill>
                <a:effectLst>
                  <a:reflection blurRad="12700" stA="50000" endPos="50000" dist="5000" dir="5400000" sy="-100000" rotWithShape="0"/>
                </a:effectLst>
              </a:rPr>
              <a:t>cart relation</a:t>
            </a:r>
          </a:p>
          <a:p>
            <a:pPr algn="ctr"/>
            <a:r>
              <a:rPr lang="en-US" sz="2000" b="1" cap="all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Is the </a:t>
            </a:r>
            <a:r>
              <a:rPr lang="en-US" sz="2000" b="1" i="1" cap="all" dirty="0" smtClean="0">
                <a:ln w="0"/>
                <a:solidFill>
                  <a:srgbClr val="C00000"/>
                </a:solidFill>
                <a:effectLst>
                  <a:reflection blurRad="12700" stA="50000" endPos="50000" dist="5000" dir="5400000" sy="-100000" rotWithShape="0"/>
                </a:effectLst>
              </a:rPr>
              <a:t>foreign key referencing</a:t>
            </a:r>
          </a:p>
          <a:p>
            <a:pPr algn="ctr"/>
            <a:r>
              <a:rPr lang="en-US" sz="2000" b="1" cap="all" spc="0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The </a:t>
            </a:r>
            <a:r>
              <a:rPr lang="en-US" sz="2000" b="1" i="1" cap="all" spc="0" dirty="0" smtClean="0">
                <a:ln w="0"/>
                <a:solidFill>
                  <a:srgbClr val="C00000"/>
                </a:solidFill>
                <a:effectLst>
                  <a:reflection blurRad="12700" stA="50000" endPos="50000" dist="5000" dir="5400000" sy="-100000" rotWithShape="0"/>
                </a:effectLst>
              </a:rPr>
              <a:t>primary key </a:t>
            </a:r>
            <a:r>
              <a:rPr lang="en-US" sz="2000" b="1" cap="all" spc="0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in the </a:t>
            </a:r>
            <a:r>
              <a:rPr lang="en-US" sz="2000" b="1" i="1" cap="all" spc="0" dirty="0" smtClean="0">
                <a:ln w="0"/>
                <a:solidFill>
                  <a:srgbClr val="C00000"/>
                </a:solidFill>
                <a:effectLst>
                  <a:reflection blurRad="12700" stA="50000" endPos="50000" dist="5000" dir="5400000" sy="-100000" rotWithShape="0"/>
                </a:effectLst>
              </a:rPr>
              <a:t>customer relation</a:t>
            </a:r>
            <a:endParaRPr lang="en-US" sz="2000" b="1" i="1" cap="all" spc="0" dirty="0">
              <a:ln w="0"/>
              <a:solidFill>
                <a:srgbClr val="C0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401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94912E-6 L -0.19219 -4.94912E-6 C -0.27848 -4.94912E-6 -0.38386 0.09667 -0.38386 0.17531 L -0.38386 0.35084 " pathEditMode="relative" rAng="0" ptsTypes="FfFF">
                                      <p:cBhvr>
                                        <p:cTn id="4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01" y="1753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/>
      <p:bldP spid="16" grpId="0"/>
      <p:bldP spid="17" grpId="0"/>
      <p:bldP spid="15" grpId="0" animBg="1"/>
      <p:bldP spid="19" grpId="0" animBg="1"/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Data Types in </a:t>
            </a:r>
            <a:r>
              <a:rPr lang="en-SG" dirty="0" err="1" smtClean="0"/>
              <a:t>mysql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82" y="1447800"/>
            <a:ext cx="7907036" cy="476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53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common attribute data types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67544" y="1628800"/>
          <a:ext cx="8229600" cy="4949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ounded Rectangular Callout 4"/>
          <p:cNvSpPr/>
          <p:nvPr/>
        </p:nvSpPr>
        <p:spPr>
          <a:xfrm>
            <a:off x="3275856" y="3501008"/>
            <a:ext cx="1944216" cy="1152128"/>
          </a:xfrm>
          <a:prstGeom prst="wedgeRoundRectCallout">
            <a:avLst>
              <a:gd name="adj1" fmla="val 88674"/>
              <a:gd name="adj2" fmla="val 6825"/>
              <a:gd name="adj3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996952"/>
            <a:ext cx="1504181" cy="179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62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Website</a:t>
            </a:r>
            <a:endParaRPr lang="en-SG" dirty="0"/>
          </a:p>
        </p:txBody>
      </p:sp>
      <p:pic>
        <p:nvPicPr>
          <p:cNvPr id="4" name="Content Placeholder 3">
            <a:hlinkClick r:id="rId3"/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47800"/>
            <a:ext cx="8784976" cy="5221560"/>
          </a:xfrm>
        </p:spPr>
      </p:pic>
    </p:spTree>
    <p:extLst>
      <p:ext uri="{BB962C8B-B14F-4D97-AF65-F5344CB8AC3E}">
        <p14:creationId xmlns:p14="http://schemas.microsoft.com/office/powerpoint/2010/main" val="277339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Database?</a:t>
            </a:r>
            <a:endParaRPr lang="en-S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340768"/>
            <a:ext cx="7416823" cy="3758283"/>
          </a:xfrm>
        </p:spPr>
      </p:pic>
      <p:sp>
        <p:nvSpPr>
          <p:cNvPr id="7" name="Rectangle 6"/>
          <p:cNvSpPr/>
          <p:nvPr/>
        </p:nvSpPr>
        <p:spPr>
          <a:xfrm>
            <a:off x="2771800" y="5229200"/>
            <a:ext cx="5832648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cap="all" spc="0" dirty="0" smtClean="0">
                <a:ln w="0"/>
                <a:solidFill>
                  <a:srgbClr val="C00000"/>
                </a:solidFill>
                <a:effectLst>
                  <a:reflection blurRad="12700" stA="50000" endPos="50000" dist="5000" dir="5400000" sy="-100000" rotWithShape="0"/>
                </a:effectLst>
              </a:rPr>
              <a:t>A collection of </a:t>
            </a:r>
            <a:r>
              <a:rPr lang="en-US" sz="3200" b="1" i="1" u="sng" cap="all" spc="0" dirty="0" smtClean="0">
                <a:ln w="0"/>
                <a:solidFill>
                  <a:srgbClr val="C00000"/>
                </a:solidFill>
                <a:effectLst>
                  <a:reflection blurRad="12700" stA="50000" endPos="50000" dist="5000" dir="5400000" sy="-100000" rotWithShape="0"/>
                </a:effectLst>
              </a:rPr>
              <a:t>inter-related</a:t>
            </a:r>
            <a:r>
              <a:rPr lang="en-US" sz="3200" b="1" cap="all" spc="0" dirty="0" smtClean="0">
                <a:ln w="0"/>
                <a:solidFill>
                  <a:srgbClr val="C00000"/>
                </a:solidFill>
                <a:effectLst>
                  <a:reflection blurRad="12700" stA="50000" endPos="50000" dist="5000" dir="5400000" sy="-100000" rotWithShape="0"/>
                </a:effectLst>
              </a:rPr>
              <a:t> data</a:t>
            </a:r>
            <a:endParaRPr lang="en-US" sz="3200" b="1" cap="all" spc="0" dirty="0">
              <a:ln w="0"/>
              <a:solidFill>
                <a:srgbClr val="C0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08" y="4939717"/>
            <a:ext cx="1963440" cy="165618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71600" y="3573016"/>
            <a:ext cx="216024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/>
              </a:rPr>
              <a:t>Customer Data</a:t>
            </a:r>
            <a:endParaRPr lang="en-US" sz="3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11960" y="4111625"/>
            <a:ext cx="216024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Address</a:t>
            </a:r>
            <a:r>
              <a:rPr lang="en-US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/>
              </a:rPr>
              <a:t> Data</a:t>
            </a:r>
            <a:endParaRPr lang="en-US" sz="3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80312" y="3414156"/>
            <a:ext cx="1620688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Cart</a:t>
            </a:r>
          </a:p>
          <a:p>
            <a:pPr algn="ctr"/>
            <a:r>
              <a:rPr lang="en-US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/>
              </a:rPr>
              <a:t> Data</a:t>
            </a:r>
            <a:endParaRPr lang="en-US" sz="3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467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4954874" y="3739970"/>
          <a:ext cx="39668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53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900" dirty="0" smtClean="0"/>
                        <a:t>Email</a:t>
                      </a:r>
                      <a:endParaRPr lang="en-SG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err="1" smtClean="0"/>
                        <a:t>Product_code</a:t>
                      </a:r>
                      <a:endParaRPr lang="en-SG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err="1" smtClean="0"/>
                        <a:t>Cart_ID</a:t>
                      </a:r>
                      <a:endParaRPr lang="en-SG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err="1" smtClean="0"/>
                        <a:t>Qty</a:t>
                      </a:r>
                      <a:endParaRPr lang="en-SG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900" dirty="0" smtClean="0"/>
                        <a:t>DavidL@gmail.com</a:t>
                      </a:r>
                      <a:endParaRPr lang="en-SG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smtClean="0"/>
                        <a:t>HG4872</a:t>
                      </a:r>
                      <a:endParaRPr lang="en-SG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smtClean="0"/>
                        <a:t>C10001</a:t>
                      </a:r>
                      <a:endParaRPr lang="en-SG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smtClean="0"/>
                        <a:t>1</a:t>
                      </a:r>
                      <a:endParaRPr lang="en-SG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900" dirty="0" smtClean="0"/>
                        <a:t>DavidL@gmail.com</a:t>
                      </a:r>
                      <a:endParaRPr lang="en-SG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smtClean="0"/>
                        <a:t>HG5879</a:t>
                      </a:r>
                      <a:endParaRPr lang="en-SG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smtClean="0"/>
                        <a:t>C10002</a:t>
                      </a:r>
                      <a:endParaRPr lang="en-SG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 smtClean="0"/>
                        <a:t>1</a:t>
                      </a:r>
                      <a:endParaRPr lang="en-SG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Relational Database?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340768"/>
            <a:ext cx="6048672" cy="2137846"/>
          </a:xfr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51520" y="3717032"/>
          <a:ext cx="4536504" cy="2016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8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24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18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9269"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Title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/>
                        <a:t>First_name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 err="1" smtClean="0"/>
                        <a:t>Last_name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Email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Password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DOB</a:t>
                      </a:r>
                      <a:endParaRPr lang="en-SG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Ms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Linda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See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LindaS@hotmail.com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Abc123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NULL</a:t>
                      </a:r>
                      <a:endParaRPr lang="en-SG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Mr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David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Lee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DavidL@gmail.com 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Da12lee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13/09/1997</a:t>
                      </a:r>
                      <a:endParaRPr lang="en-SG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Ms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Linda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Soh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Lsoh@hotmail.com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smtClean="0"/>
                        <a:t>Abc123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20/12/1998</a:t>
                      </a:r>
                      <a:endParaRPr lang="en-SG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835696" y="4760845"/>
            <a:ext cx="127150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900" b="1" dirty="0" smtClean="0"/>
              <a:t>DavidL@Gmail.com</a:t>
            </a:r>
            <a:endParaRPr lang="en-SG" sz="9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835696" y="4769581"/>
            <a:ext cx="127150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900" b="1" dirty="0" smtClean="0"/>
              <a:t>DavidL@Gmail.com</a:t>
            </a:r>
            <a:endParaRPr lang="en-SG" sz="9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331634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Customer</a:t>
            </a:r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4860032" y="3316342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Cart</a:t>
            </a:r>
            <a:endParaRPr lang="en-SG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819" y="5229200"/>
            <a:ext cx="1564953" cy="130777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7504" y="6021288"/>
            <a:ext cx="742588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b="1" cap="all" spc="0" dirty="0" smtClean="0">
                <a:ln w="0"/>
                <a:solidFill>
                  <a:srgbClr val="C00000"/>
                </a:solidFill>
                <a:effectLst>
                  <a:reflection blurRad="12700" stA="50000" endPos="50000" dist="5000" dir="5400000" sy="-100000" rotWithShape="0"/>
                </a:effectLst>
              </a:rPr>
              <a:t>A collection of </a:t>
            </a:r>
            <a:r>
              <a:rPr lang="en-US" b="1" u="sng" cap="all" spc="0" dirty="0" smtClean="0">
                <a:ln w="0"/>
                <a:solidFill>
                  <a:srgbClr val="C00000"/>
                </a:solidFill>
                <a:effectLst>
                  <a:reflection blurRad="12700" stA="50000" endPos="50000" dist="5000" dir="5400000" sy="-100000" rotWithShape="0"/>
                </a:effectLst>
              </a:rPr>
              <a:t>inter-related</a:t>
            </a:r>
            <a:r>
              <a:rPr lang="en-US" b="1" cap="all" spc="0" dirty="0" smtClean="0">
                <a:ln w="0"/>
                <a:solidFill>
                  <a:srgbClr val="C00000"/>
                </a:soli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b="1" i="1" cap="all" spc="0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proper f</a:t>
            </a:r>
            <a:r>
              <a:rPr lang="en-US" b="1" cap="all" spc="0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orm</a:t>
            </a:r>
            <a:r>
              <a:rPr lang="en-US" b="1" cap="all" spc="0" dirty="0" smtClean="0">
                <a:ln w="0"/>
                <a:solidFill>
                  <a:srgbClr val="C00000"/>
                </a:solidFill>
                <a:effectLst>
                  <a:reflection blurRad="12700" stA="50000" endPos="50000" dist="5000" dir="5400000" sy="-100000" rotWithShape="0"/>
                </a:effectLst>
              </a:rPr>
              <a:t> relations </a:t>
            </a:r>
            <a:endParaRPr lang="en-US" b="1" cap="all" spc="0" dirty="0">
              <a:ln w="0"/>
              <a:solidFill>
                <a:srgbClr val="C0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3" name="Line Callout 2 (Border and Accent Bar) 12"/>
          <p:cNvSpPr/>
          <p:nvPr/>
        </p:nvSpPr>
        <p:spPr>
          <a:xfrm>
            <a:off x="5652120" y="5301208"/>
            <a:ext cx="1560683" cy="581881"/>
          </a:xfrm>
          <a:prstGeom prst="accentBorderCallout2">
            <a:avLst>
              <a:gd name="adj1" fmla="val 18750"/>
              <a:gd name="adj2" fmla="val -8333"/>
              <a:gd name="adj3" fmla="val 35077"/>
              <a:gd name="adj4" fmla="val -40855"/>
              <a:gd name="adj5" fmla="val 120663"/>
              <a:gd name="adj6" fmla="val -45568"/>
            </a:avLst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2">
                    <a:lumMod val="50000"/>
                  </a:schemeClr>
                </a:solidFill>
              </a:rPr>
              <a:t>* Normalized </a:t>
            </a:r>
            <a:endParaRPr lang="en-SG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73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7037E-7 L 0.34792 -0.08819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96" y="-4421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48148E-6 L 0.34792 -0.03935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96" y="-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  <p:bldP spid="12" grpId="0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SQL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4196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SQL?</a:t>
            </a:r>
            <a:endParaRPr lang="en-SG" dirty="0"/>
          </a:p>
        </p:txBody>
      </p:sp>
      <p:pic>
        <p:nvPicPr>
          <p:cNvPr id="6" name="Content Placeholder 5">
            <a:hlinkClick r:id="rId3"/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988840"/>
            <a:ext cx="7128792" cy="4104456"/>
          </a:xfrm>
        </p:spPr>
      </p:pic>
    </p:spTree>
    <p:extLst>
      <p:ext uri="{BB962C8B-B14F-4D97-AF65-F5344CB8AC3E}">
        <p14:creationId xmlns:p14="http://schemas.microsoft.com/office/powerpoint/2010/main" val="250863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SQL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447800"/>
          <a:ext cx="8229600" cy="4949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607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Web App </a:t>
            </a:r>
            <a:r>
              <a:rPr lang="en-SG" dirty="0" err="1" smtClean="0"/>
              <a:t>Scenerio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400" dirty="0" smtClean="0"/>
              <a:t>Lets consider a web app whereby you have to maintain user basic profile info and his/her delivery address:</a:t>
            </a:r>
          </a:p>
          <a:p>
            <a:r>
              <a:rPr lang="en-SG" dirty="0" smtClean="0"/>
              <a:t> 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4013042"/>
            <a:ext cx="4851845" cy="2689383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0889" y="2414188"/>
            <a:ext cx="5325393" cy="1476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771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create customer profile table using SQL?</a:t>
            </a:r>
            <a:endParaRPr lang="en-S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12776"/>
            <a:ext cx="8568951" cy="2376264"/>
          </a:xfr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51520" y="4005064"/>
          <a:ext cx="856895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Title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First_name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Last_name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Email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Password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DOB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Ms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Linda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See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LindaS@hotmail.com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Abc123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NULL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Mr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David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Lee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DavidL@gmail.com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Da12lee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13/09/1997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Ms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Linda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Soh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LSoh@hotmail.com</a:t>
                      </a:r>
                      <a:r>
                        <a:rPr lang="en-GB" sz="1600" baseline="0" dirty="0" smtClean="0"/>
                        <a:t> </a:t>
                      </a:r>
                      <a:r>
                        <a:rPr lang="en-GB" sz="1600" dirty="0" smtClean="0"/>
                        <a:t>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Abc123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20/12/1998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2" name="Rounded Rectangular Callout 91"/>
          <p:cNvSpPr/>
          <p:nvPr/>
        </p:nvSpPr>
        <p:spPr>
          <a:xfrm>
            <a:off x="107504" y="1340768"/>
            <a:ext cx="8856984" cy="2448272"/>
          </a:xfrm>
          <a:prstGeom prst="wedgeRoundRectCallout">
            <a:avLst>
              <a:gd name="adj1" fmla="val -20833"/>
              <a:gd name="adj2" fmla="val 59205"/>
              <a:gd name="adj3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630" y="5157192"/>
            <a:ext cx="1432173" cy="157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18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How to create the customer profile table?</a:t>
            </a:r>
            <a:endParaRPr lang="en-SG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369485" y="1558444"/>
          <a:ext cx="6096000" cy="1987266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933"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Column name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Data</a:t>
                      </a:r>
                      <a:r>
                        <a:rPr lang="en-SG" sz="1100" baseline="0" dirty="0" smtClean="0"/>
                        <a:t> Type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Null Constraint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96"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Title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dirty="0" smtClean="0"/>
                        <a:t>Char(2)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NOT</a:t>
                      </a:r>
                      <a:r>
                        <a:rPr lang="en-SG" sz="1100" baseline="0" dirty="0" smtClean="0"/>
                        <a:t> NULL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896">
                <a:tc>
                  <a:txBody>
                    <a:bodyPr/>
                    <a:lstStyle/>
                    <a:p>
                      <a:r>
                        <a:rPr lang="en-SG" sz="1100" dirty="0" err="1" smtClean="0"/>
                        <a:t>First_name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 smtClean="0"/>
                        <a:t>Varchar</a:t>
                      </a:r>
                      <a:r>
                        <a:rPr lang="en-SG" sz="1100" dirty="0" smtClean="0"/>
                        <a:t>(20)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NOT</a:t>
                      </a:r>
                      <a:r>
                        <a:rPr lang="en-SG" sz="1100" baseline="0" dirty="0" smtClean="0"/>
                        <a:t> NULL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896">
                <a:tc>
                  <a:txBody>
                    <a:bodyPr/>
                    <a:lstStyle/>
                    <a:p>
                      <a:r>
                        <a:rPr lang="en-SG" sz="1100" dirty="0" err="1" smtClean="0"/>
                        <a:t>Last_name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err="1" smtClean="0"/>
                        <a:t>Varchar</a:t>
                      </a:r>
                      <a:r>
                        <a:rPr lang="en-SG" sz="1100" dirty="0" smtClean="0"/>
                        <a:t>(20)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NOT</a:t>
                      </a:r>
                      <a:r>
                        <a:rPr lang="en-SG" sz="1100" baseline="0" dirty="0" smtClean="0"/>
                        <a:t> NULL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896">
                <a:tc>
                  <a:txBody>
                    <a:bodyPr/>
                    <a:lstStyle/>
                    <a:p>
                      <a:r>
                        <a:rPr lang="en-SG" sz="1100" b="1" dirty="0" smtClean="0">
                          <a:solidFill>
                            <a:srgbClr val="C00000"/>
                          </a:solidFill>
                        </a:rPr>
                        <a:t>Email (PK)</a:t>
                      </a:r>
                      <a:endParaRPr lang="en-SG" sz="11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b="1" dirty="0" err="1" smtClean="0">
                          <a:solidFill>
                            <a:srgbClr val="C00000"/>
                          </a:solidFill>
                        </a:rPr>
                        <a:t>Varchar</a:t>
                      </a:r>
                      <a:r>
                        <a:rPr lang="en-SG" sz="1100" b="1" dirty="0" smtClean="0">
                          <a:solidFill>
                            <a:srgbClr val="C00000"/>
                          </a:solidFill>
                        </a:rPr>
                        <a:t>(50)</a:t>
                      </a:r>
                      <a:endParaRPr lang="en-SG" sz="11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b="1" dirty="0" smtClean="0">
                          <a:solidFill>
                            <a:srgbClr val="C00000"/>
                          </a:solidFill>
                        </a:rPr>
                        <a:t>NOT</a:t>
                      </a:r>
                      <a:r>
                        <a:rPr lang="en-SG" sz="1100" b="1" baseline="0" dirty="0" smtClean="0">
                          <a:solidFill>
                            <a:srgbClr val="C00000"/>
                          </a:solidFill>
                        </a:rPr>
                        <a:t> NULL</a:t>
                      </a:r>
                      <a:endParaRPr lang="en-SG" sz="11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896"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Password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Char(8)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NOT</a:t>
                      </a:r>
                      <a:r>
                        <a:rPr lang="en-SG" sz="1100" baseline="0" dirty="0" smtClean="0"/>
                        <a:t> NULL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933"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DOB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Date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NULL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34889" y="1274276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accent6"/>
                </a:solidFill>
              </a:rPr>
              <a:t>Customer </a:t>
            </a:r>
            <a:endParaRPr lang="en-SG" sz="1200" dirty="0">
              <a:solidFill>
                <a:schemeClr val="accent6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6660232" y="3100273"/>
            <a:ext cx="761492" cy="367383"/>
          </a:xfrm>
          <a:prstGeom prst="downArrow">
            <a:avLst/>
          </a:prstGeom>
          <a:gradFill>
            <a:gsLst>
              <a:gs pos="0">
                <a:srgbClr val="C00000"/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724" y="1412776"/>
            <a:ext cx="1360165" cy="1719064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388068" y="3707694"/>
          <a:ext cx="6696744" cy="1463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861"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Syntax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Question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861">
                <a:tc>
                  <a:txBody>
                    <a:bodyPr/>
                    <a:lstStyle/>
                    <a:p>
                      <a:r>
                        <a:rPr lang="en-SG" sz="1100" dirty="0" smtClean="0">
                          <a:solidFill>
                            <a:srgbClr val="C00000"/>
                          </a:solidFill>
                        </a:rPr>
                        <a:t>CREATE TABLE</a:t>
                      </a:r>
                      <a:endParaRPr lang="en-SG" sz="11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What do</a:t>
                      </a:r>
                      <a:r>
                        <a:rPr lang="en-SG" sz="1100" baseline="0" dirty="0" smtClean="0"/>
                        <a:t> you want to do?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861">
                <a:tc>
                  <a:txBody>
                    <a:bodyPr/>
                    <a:lstStyle/>
                    <a:p>
                      <a:r>
                        <a:rPr lang="en-SG" sz="1100" dirty="0" smtClean="0">
                          <a:solidFill>
                            <a:srgbClr val="C00000"/>
                          </a:solidFill>
                        </a:rPr>
                        <a:t>&lt;Table name&gt;</a:t>
                      </a:r>
                      <a:endParaRPr lang="en-SG" sz="11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What is the name?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38">
                <a:tc>
                  <a:txBody>
                    <a:bodyPr/>
                    <a:lstStyle/>
                    <a:p>
                      <a:r>
                        <a:rPr lang="en-SG" sz="1100" dirty="0" smtClean="0">
                          <a:solidFill>
                            <a:srgbClr val="C00000"/>
                          </a:solidFill>
                        </a:rPr>
                        <a:t>(&lt;column</a:t>
                      </a:r>
                      <a:r>
                        <a:rPr lang="en-SG" sz="1100" baseline="0" dirty="0" smtClean="0">
                          <a:solidFill>
                            <a:srgbClr val="C00000"/>
                          </a:solidFill>
                        </a:rPr>
                        <a:t> definition List&gt;)</a:t>
                      </a:r>
                      <a:endParaRPr lang="en-SG" sz="11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What are the attributes to create?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38">
                <a:tc>
                  <a:txBody>
                    <a:bodyPr/>
                    <a:lstStyle/>
                    <a:p>
                      <a:r>
                        <a:rPr lang="en-SG" sz="1100" dirty="0" smtClean="0">
                          <a:solidFill>
                            <a:srgbClr val="C00000"/>
                          </a:solidFill>
                        </a:rPr>
                        <a:t>PRIMARY KEY (&lt;column name list&gt;)</a:t>
                      </a:r>
                      <a:endParaRPr lang="en-SG" sz="11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Which</a:t>
                      </a:r>
                      <a:r>
                        <a:rPr lang="en-SG" sz="1100" baseline="0" dirty="0" smtClean="0"/>
                        <a:t> is</a:t>
                      </a:r>
                      <a:r>
                        <a:rPr lang="en-SG" sz="1100" dirty="0" smtClean="0"/>
                        <a:t> the primary key?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Down Arrow 8"/>
          <p:cNvSpPr/>
          <p:nvPr/>
        </p:nvSpPr>
        <p:spPr>
          <a:xfrm>
            <a:off x="7236296" y="4839299"/>
            <a:ext cx="761492" cy="367383"/>
          </a:xfrm>
          <a:prstGeom prst="downArrow">
            <a:avLst/>
          </a:prstGeom>
          <a:gradFill>
            <a:gsLst>
              <a:gs pos="0">
                <a:srgbClr val="C00000"/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331550" y="5175115"/>
            <a:ext cx="785021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120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TABLE CUSTOMER </a:t>
            </a:r>
          </a:p>
          <a:p>
            <a:r>
              <a:rPr lang="en-US" sz="120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(TITLE			CHAR(2)		NOT NULL,</a:t>
            </a:r>
          </a:p>
          <a:p>
            <a:r>
              <a:rPr lang="en-US" sz="120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FIRST_NAME		VARCHAR(20)	NOT NULL,</a:t>
            </a:r>
          </a:p>
          <a:p>
            <a:r>
              <a:rPr lang="en-US" sz="120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LAST_NAME			VARCHAR(20)	NOT NULL,</a:t>
            </a:r>
          </a:p>
          <a:p>
            <a:r>
              <a:rPr lang="en-US" sz="120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EMAIL			VARCHAR(50)	NOT NULL,</a:t>
            </a:r>
          </a:p>
          <a:p>
            <a:r>
              <a:rPr lang="en-US" sz="120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PASSWORD			CHAR(8)		NOT NULL,</a:t>
            </a:r>
          </a:p>
          <a:p>
            <a:r>
              <a:rPr lang="en-US" sz="120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DOB			DATE		NULL,</a:t>
            </a:r>
          </a:p>
          <a:p>
            <a:r>
              <a:rPr lang="en-US" sz="120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PRIMARY KEY (EMAIL))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753" y="5395424"/>
            <a:ext cx="1292136" cy="11290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78989" y="4375596"/>
            <a:ext cx="1830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C00000"/>
                </a:solidFill>
              </a:rPr>
              <a:t>SQL commands</a:t>
            </a:r>
            <a:endParaRPr lang="en-S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59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4" grpId="0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How to create the address table?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15514" y="2204864"/>
          <a:ext cx="8712972" cy="211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33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82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200" u="sng" dirty="0" err="1" smtClean="0"/>
                        <a:t>Address_ID</a:t>
                      </a:r>
                      <a:endParaRPr lang="en-SG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Address1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Address2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u="sng" dirty="0" smtClean="0"/>
                        <a:t>Email</a:t>
                      </a:r>
                      <a:endParaRPr lang="en-SG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Country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/>
                        <a:t>Pcode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My address</a:t>
                      </a:r>
                      <a:r>
                        <a:rPr lang="en-SG" sz="1200" baseline="0" dirty="0" smtClean="0"/>
                        <a:t> 1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Blk 145, Toa</a:t>
                      </a:r>
                      <a:r>
                        <a:rPr lang="en-GB" sz="1200" baseline="0" dirty="0" smtClean="0"/>
                        <a:t> </a:t>
                      </a:r>
                      <a:r>
                        <a:rPr lang="en-GB" sz="1200" baseline="0" dirty="0" err="1" smtClean="0"/>
                        <a:t>Payoh</a:t>
                      </a:r>
                      <a:r>
                        <a:rPr lang="en-GB" sz="1200" baseline="0" dirty="0" smtClean="0"/>
                        <a:t>,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Lorong</a:t>
                      </a:r>
                      <a:r>
                        <a:rPr lang="en-GB" sz="1200" baseline="0" dirty="0" smtClean="0"/>
                        <a:t> 1, #07-12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DavidL@gmail.com 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Singapore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145112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My address 2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Blk</a:t>
                      </a:r>
                      <a:r>
                        <a:rPr lang="en-GB" sz="1200" baseline="0" dirty="0" smtClean="0"/>
                        <a:t> 123, Ang Mo Kio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Ave 6, #12-12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DavidL@gmail.com 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Singapore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123121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Addr1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123 Flora Road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Garden</a:t>
                      </a:r>
                      <a:r>
                        <a:rPr lang="en-GB" sz="1200" baseline="0" dirty="0" smtClean="0"/>
                        <a:t> Way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LSoh@hotmail.com</a:t>
                      </a:r>
                      <a:r>
                        <a:rPr lang="en-GB" sz="1200" baseline="0" dirty="0" smtClean="0"/>
                        <a:t> </a:t>
                      </a:r>
                      <a:r>
                        <a:rPr lang="en-GB" sz="1200" dirty="0" smtClean="0"/>
                        <a:t> 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Singapore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503984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A1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22 Lin</a:t>
                      </a:r>
                      <a:r>
                        <a:rPr lang="en-SG" sz="1200" baseline="0" dirty="0" smtClean="0"/>
                        <a:t> Hua Road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NULL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LindaS@hotmail.com</a:t>
                      </a:r>
                      <a:endParaRPr lang="en-SG" sz="1200" dirty="0" smtClean="0"/>
                    </a:p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China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345982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32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How to delete a Table?</a:t>
            </a:r>
            <a:endParaRPr lang="en-S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39552" y="1700808"/>
          <a:ext cx="66967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861"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Syntax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Question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861">
                <a:tc>
                  <a:txBody>
                    <a:bodyPr/>
                    <a:lstStyle/>
                    <a:p>
                      <a:r>
                        <a:rPr lang="en-SG" sz="1600" dirty="0" smtClean="0">
                          <a:solidFill>
                            <a:srgbClr val="C00000"/>
                          </a:solidFill>
                        </a:rPr>
                        <a:t>DROP TABLE</a:t>
                      </a:r>
                      <a:endParaRPr lang="en-SG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What do</a:t>
                      </a:r>
                      <a:r>
                        <a:rPr lang="en-SG" sz="1600" baseline="0" dirty="0" smtClean="0"/>
                        <a:t> you want to do?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861">
                <a:tc>
                  <a:txBody>
                    <a:bodyPr/>
                    <a:lstStyle/>
                    <a:p>
                      <a:r>
                        <a:rPr lang="en-SG" sz="1600" dirty="0" smtClean="0">
                          <a:solidFill>
                            <a:srgbClr val="C00000"/>
                          </a:solidFill>
                        </a:rPr>
                        <a:t>&lt;Table name&gt;</a:t>
                      </a:r>
                      <a:endParaRPr lang="en-SG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What is the name?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Down Arrow 4"/>
          <p:cNvSpPr/>
          <p:nvPr/>
        </p:nvSpPr>
        <p:spPr>
          <a:xfrm>
            <a:off x="3707904" y="2919126"/>
            <a:ext cx="761492" cy="367383"/>
          </a:xfrm>
          <a:prstGeom prst="downArrow">
            <a:avLst/>
          </a:prstGeom>
          <a:gradFill>
            <a:gsLst>
              <a:gs pos="0">
                <a:srgbClr val="C00000"/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2843808" y="3495490"/>
            <a:ext cx="3005476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160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DROP TABLE CUSTOMER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919126"/>
            <a:ext cx="1224136" cy="11527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98179" y="2164583"/>
            <a:ext cx="1830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solidFill>
                  <a:srgbClr val="C00000"/>
                </a:solidFill>
              </a:rPr>
              <a:t>SQL commands</a:t>
            </a:r>
            <a:endParaRPr lang="en-S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4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404664"/>
            <a:ext cx="6351984" cy="648072"/>
          </a:xfrm>
        </p:spPr>
        <p:txBody>
          <a:bodyPr/>
          <a:lstStyle/>
          <a:p>
            <a:r>
              <a:rPr lang="en-GB" sz="3200" b="1" dirty="0" smtClean="0"/>
              <a:t>Databases and Database Management Systems</a:t>
            </a:r>
            <a:endParaRPr lang="en-SG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912841"/>
          </a:xfrm>
        </p:spPr>
        <p:txBody>
          <a:bodyPr/>
          <a:lstStyle/>
          <a:p>
            <a:endParaRPr lang="en-SG" dirty="0" smtClean="0">
              <a:hlinkClick r:id=""/>
            </a:endParaRPr>
          </a:p>
          <a:p>
            <a:r>
              <a:rPr lang="en-SG" dirty="0" smtClean="0">
                <a:hlinkClick r:id=""/>
              </a:rPr>
              <a:t>Why use databases?</a:t>
            </a:r>
            <a:endParaRPr lang="en-SG" dirty="0" smtClean="0"/>
          </a:p>
          <a:p>
            <a:endParaRPr lang="en-SG" dirty="0"/>
          </a:p>
          <a:p>
            <a:pPr lvl="0"/>
            <a:r>
              <a:rPr lang="en-GB" b="1" dirty="0">
                <a:solidFill>
                  <a:srgbClr val="1D528D"/>
                </a:solidFill>
              </a:rPr>
              <a:t>Database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GB" sz="3200" dirty="0">
                <a:solidFill>
                  <a:srgbClr val="1D528D"/>
                </a:solidFill>
              </a:rPr>
              <a:t>A collection of </a:t>
            </a:r>
            <a:r>
              <a:rPr lang="en-GB" sz="3200" dirty="0">
                <a:solidFill>
                  <a:srgbClr val="FF0000"/>
                </a:solidFill>
              </a:rPr>
              <a:t>inter-related data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812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SQL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Query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9168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Address relation</a:t>
            </a:r>
            <a:endParaRPr lang="en-S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00808"/>
            <a:ext cx="8054280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54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retrieve all the data from a Table?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8229600" cy="4949825"/>
          </a:xfrm>
        </p:spPr>
        <p:txBody>
          <a:bodyPr/>
          <a:lstStyle/>
          <a:p>
            <a:endParaRPr lang="en-SG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467544" y="2492896"/>
          <a:ext cx="805428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6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7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308"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Syntax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Question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400" dirty="0" smtClean="0">
                          <a:solidFill>
                            <a:srgbClr val="C00000"/>
                          </a:solidFill>
                        </a:rPr>
                        <a:t>Select</a:t>
                      </a:r>
                      <a:r>
                        <a:rPr lang="en-SG" sz="14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SG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What do</a:t>
                      </a:r>
                      <a:r>
                        <a:rPr lang="en-SG" sz="1400" baseline="0" dirty="0" smtClean="0"/>
                        <a:t> you want to do?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400" baseline="0" dirty="0" smtClean="0">
                          <a:solidFill>
                            <a:srgbClr val="C00000"/>
                          </a:solidFill>
                        </a:rPr>
                        <a:t>ColumnName1, [,ColumnName2 = ColumnValue2…]</a:t>
                      </a:r>
                      <a:endParaRPr lang="en-SG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What</a:t>
                      </a:r>
                      <a:r>
                        <a:rPr lang="en-SG" sz="1400" baseline="0" dirty="0" smtClean="0"/>
                        <a:t> columns do you want to select?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400" dirty="0" smtClean="0">
                          <a:solidFill>
                            <a:srgbClr val="C00000"/>
                          </a:solidFill>
                        </a:rPr>
                        <a:t>from &lt;table&gt;</a:t>
                      </a:r>
                      <a:endParaRPr lang="en-SG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What</a:t>
                      </a:r>
                      <a:r>
                        <a:rPr lang="en-SG" sz="1400" baseline="0" dirty="0" smtClean="0"/>
                        <a:t> is</a:t>
                      </a:r>
                      <a:r>
                        <a:rPr lang="en-SG" sz="1400" dirty="0" smtClean="0"/>
                        <a:t> the table name?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r>
                        <a:rPr lang="en-SG" sz="1400" dirty="0" smtClean="0">
                          <a:solidFill>
                            <a:srgbClr val="C00000"/>
                          </a:solidFill>
                        </a:rPr>
                        <a:t>[WHERE</a:t>
                      </a:r>
                      <a:r>
                        <a:rPr lang="en-SG" sz="1400" baseline="0" dirty="0" smtClean="0">
                          <a:solidFill>
                            <a:srgbClr val="C00000"/>
                          </a:solidFill>
                        </a:rPr>
                        <a:t> row selection criteria]</a:t>
                      </a:r>
                      <a:endParaRPr lang="en-SG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What is the condition?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67544" y="4505960"/>
            <a:ext cx="8434745" cy="1200329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SG" dirty="0" smtClean="0"/>
              <a:t>The [] indicates that the portion of the statement is optional and ‘…’ indicates that</a:t>
            </a:r>
          </a:p>
          <a:p>
            <a:r>
              <a:rPr lang="en-SG" dirty="0" smtClean="0"/>
              <a:t>there maybe more such pairs of ‘</a:t>
            </a:r>
            <a:r>
              <a:rPr lang="en-SG" dirty="0" err="1" smtClean="0"/>
              <a:t>ColumnName</a:t>
            </a:r>
            <a:r>
              <a:rPr lang="en-SG" dirty="0" smtClean="0"/>
              <a:t> = </a:t>
            </a:r>
            <a:r>
              <a:rPr lang="en-SG" dirty="0" err="1" smtClean="0"/>
              <a:t>ColumnValue</a:t>
            </a:r>
            <a:r>
              <a:rPr lang="en-SG" dirty="0" smtClean="0"/>
              <a:t>’.</a:t>
            </a:r>
          </a:p>
          <a:p>
            <a:endParaRPr lang="en-SG" dirty="0"/>
          </a:p>
          <a:p>
            <a:r>
              <a:rPr lang="en-SG" dirty="0" smtClean="0"/>
              <a:t>Use * to select all columns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834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Removing Duplicates : DISTINCT</a:t>
            </a:r>
            <a:endParaRPr lang="en-SG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33029" y="1452721"/>
          <a:ext cx="8712972" cy="211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33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82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200" u="sng" dirty="0" err="1" smtClean="0"/>
                        <a:t>Address_ID</a:t>
                      </a:r>
                      <a:endParaRPr lang="en-SG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Address1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Address2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u="sng" dirty="0" smtClean="0"/>
                        <a:t>Email</a:t>
                      </a:r>
                      <a:endParaRPr lang="en-SG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Country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/>
                        <a:t>Pcode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My address</a:t>
                      </a:r>
                      <a:r>
                        <a:rPr lang="en-SG" sz="1200" baseline="0" dirty="0" smtClean="0"/>
                        <a:t> 1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Blk 145, Toa</a:t>
                      </a:r>
                      <a:r>
                        <a:rPr lang="en-GB" sz="1200" baseline="0" dirty="0" smtClean="0"/>
                        <a:t> </a:t>
                      </a:r>
                      <a:r>
                        <a:rPr lang="en-GB" sz="1200" baseline="0" dirty="0" err="1" smtClean="0"/>
                        <a:t>Payoh</a:t>
                      </a:r>
                      <a:r>
                        <a:rPr lang="en-GB" sz="1200" baseline="0" dirty="0" smtClean="0"/>
                        <a:t>,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Lorong</a:t>
                      </a:r>
                      <a:r>
                        <a:rPr lang="en-GB" sz="1200" baseline="0" dirty="0" smtClean="0"/>
                        <a:t> 1, #07-12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DavidL@gmail.com 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Singapore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145112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My address 2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Blk</a:t>
                      </a:r>
                      <a:r>
                        <a:rPr lang="en-GB" sz="1200" baseline="0" dirty="0" smtClean="0"/>
                        <a:t> 123, Ang Mo Kio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Ave 6, #12-12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DavidL@gmail.com 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Singapore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123121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Addr1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123 Flora Road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Garden</a:t>
                      </a:r>
                      <a:r>
                        <a:rPr lang="en-GB" sz="1200" baseline="0" dirty="0" smtClean="0"/>
                        <a:t> Way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LSoh@hotmail.com</a:t>
                      </a:r>
                      <a:r>
                        <a:rPr lang="en-GB" sz="1200" baseline="0" dirty="0" smtClean="0"/>
                        <a:t> </a:t>
                      </a:r>
                      <a:r>
                        <a:rPr lang="en-GB" sz="1200" dirty="0" smtClean="0"/>
                        <a:t> 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Singapore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503984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A1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22 Lin</a:t>
                      </a:r>
                      <a:r>
                        <a:rPr lang="en-SG" sz="1200" baseline="0" dirty="0" smtClean="0"/>
                        <a:t> Hua Road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NULL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LindaS@hotmail.com</a:t>
                      </a:r>
                      <a:endParaRPr lang="en-SG" sz="1200" dirty="0" smtClean="0"/>
                    </a:p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China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345982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107504" y="393489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Address</a:t>
            </a:r>
            <a:endParaRPr lang="en-SG" dirty="0"/>
          </a:p>
        </p:txBody>
      </p:sp>
      <p:sp>
        <p:nvSpPr>
          <p:cNvPr id="14" name="Down Arrow 13"/>
          <p:cNvSpPr/>
          <p:nvPr/>
        </p:nvSpPr>
        <p:spPr>
          <a:xfrm>
            <a:off x="2517281" y="4228547"/>
            <a:ext cx="761492" cy="367383"/>
          </a:xfrm>
          <a:prstGeom prst="downArrow">
            <a:avLst/>
          </a:prstGeom>
          <a:gradFill>
            <a:gsLst>
              <a:gs pos="0">
                <a:srgbClr val="C00000"/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804954" y="4887636"/>
            <a:ext cx="373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>
                <a:solidFill>
                  <a:srgbClr val="C00000"/>
                </a:solidFill>
              </a:rPr>
              <a:t>SELECT Country FROM Address</a:t>
            </a:r>
            <a:endParaRPr lang="en-SG" b="1" dirty="0">
              <a:solidFill>
                <a:srgbClr val="C00000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7956376" y="4328308"/>
          <a:ext cx="989625" cy="203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8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8360"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Country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60"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Singapore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60"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Singapore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360"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Singapore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360"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China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360">
                <a:tc>
                  <a:txBody>
                    <a:bodyPr/>
                    <a:lstStyle/>
                    <a:p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Down Arrow 15"/>
          <p:cNvSpPr/>
          <p:nvPr/>
        </p:nvSpPr>
        <p:spPr>
          <a:xfrm rot="16200000">
            <a:off x="5718284" y="4888610"/>
            <a:ext cx="761492" cy="367383"/>
          </a:xfrm>
          <a:prstGeom prst="downArrow">
            <a:avLst/>
          </a:prstGeom>
          <a:gradFill>
            <a:gsLst>
              <a:gs pos="0">
                <a:srgbClr val="C00000"/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/>
          <p:cNvSpPr txBox="1"/>
          <p:nvPr/>
        </p:nvSpPr>
        <p:spPr>
          <a:xfrm>
            <a:off x="6119665" y="6262795"/>
            <a:ext cx="1757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Resulting Table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0828"/>
            <a:ext cx="1219200" cy="1219200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2250942" y="5306318"/>
            <a:ext cx="3240360" cy="1372333"/>
          </a:xfrm>
          <a:prstGeom prst="wedgeEllipseCallout">
            <a:avLst>
              <a:gd name="adj1" fmla="val -80264"/>
              <a:gd name="adj2" fmla="val 20907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>
            <a:off x="2618215" y="5623121"/>
            <a:ext cx="2505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What are the countries</a:t>
            </a:r>
            <a:br>
              <a:rPr lang="en-SG" dirty="0" smtClean="0"/>
            </a:br>
            <a:r>
              <a:rPr lang="en-SG" dirty="0" smtClean="0"/>
              <a:t>of the customers?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0070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" grpId="0"/>
      <p:bldP spid="16" grpId="0" animBg="1"/>
      <p:bldP spid="1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Removing Duplicates : DISTINCT</a:t>
            </a:r>
            <a:endParaRPr lang="en-SG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51520" y="1412776"/>
          <a:ext cx="8712972" cy="248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33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82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200" u="sng" dirty="0" err="1" smtClean="0"/>
                        <a:t>Address_ID</a:t>
                      </a:r>
                      <a:endParaRPr lang="en-SG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Address1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Address2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u="sng" dirty="0" smtClean="0"/>
                        <a:t>Email</a:t>
                      </a:r>
                      <a:endParaRPr lang="en-SG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Country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/>
                        <a:t>Pcode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My address</a:t>
                      </a:r>
                      <a:r>
                        <a:rPr lang="en-SG" sz="1200" baseline="0" dirty="0" smtClean="0"/>
                        <a:t> 1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Blk 145, Toa</a:t>
                      </a:r>
                      <a:r>
                        <a:rPr lang="en-GB" sz="1200" baseline="0" dirty="0" smtClean="0"/>
                        <a:t> </a:t>
                      </a:r>
                      <a:r>
                        <a:rPr lang="en-GB" sz="1200" baseline="0" dirty="0" err="1" smtClean="0"/>
                        <a:t>Payoh</a:t>
                      </a:r>
                      <a:r>
                        <a:rPr lang="en-GB" sz="1200" baseline="0" dirty="0" smtClean="0"/>
                        <a:t>,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Lorong</a:t>
                      </a:r>
                      <a:r>
                        <a:rPr lang="en-GB" sz="1200" baseline="0" dirty="0" smtClean="0"/>
                        <a:t> 1, #07-12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DavidL@gmail.com 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Singapore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145112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My address 2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Blk</a:t>
                      </a:r>
                      <a:r>
                        <a:rPr lang="en-GB" sz="1200" baseline="0" dirty="0" smtClean="0"/>
                        <a:t> 123, Ang Mo Kio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Ave 6, #12-12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DavidL@gmail.com 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Singapore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123121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Addr1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123 Flora Road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Garden Way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LSoh@hotmail.com</a:t>
                      </a:r>
                      <a:r>
                        <a:rPr lang="en-GB" sz="1200" baseline="0" dirty="0" smtClean="0"/>
                        <a:t> </a:t>
                      </a:r>
                      <a:r>
                        <a:rPr lang="en-GB" sz="1200" dirty="0" smtClean="0"/>
                        <a:t> 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Singapore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503984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A1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22 Lin</a:t>
                      </a:r>
                      <a:r>
                        <a:rPr lang="en-SG" sz="1200" baseline="0" dirty="0" smtClean="0"/>
                        <a:t> Hua Road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NULL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LindaS@hotmail.com</a:t>
                      </a:r>
                      <a:endParaRPr lang="en-SG" sz="1200" dirty="0" smtClean="0"/>
                    </a:p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China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345982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A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18</a:t>
                      </a:r>
                      <a:r>
                        <a:rPr lang="en-SG" sz="1200" baseline="0" dirty="0" smtClean="0"/>
                        <a:t> </a:t>
                      </a:r>
                      <a:r>
                        <a:rPr lang="en-SG" sz="1200" baseline="0" dirty="0" err="1" smtClean="0"/>
                        <a:t>Huat</a:t>
                      </a:r>
                      <a:r>
                        <a:rPr lang="en-SG" sz="1200" baseline="0" dirty="0" smtClean="0"/>
                        <a:t> Road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NULL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magS@hotmail.com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Malaysia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234562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107504" y="393489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Address</a:t>
            </a:r>
            <a:endParaRPr lang="en-SG" dirty="0"/>
          </a:p>
        </p:txBody>
      </p:sp>
      <p:sp>
        <p:nvSpPr>
          <p:cNvPr id="14" name="Down Arrow 13"/>
          <p:cNvSpPr/>
          <p:nvPr/>
        </p:nvSpPr>
        <p:spPr>
          <a:xfrm>
            <a:off x="2517281" y="4228547"/>
            <a:ext cx="761492" cy="367383"/>
          </a:xfrm>
          <a:prstGeom prst="downArrow">
            <a:avLst/>
          </a:prstGeom>
          <a:gradFill>
            <a:gsLst>
              <a:gs pos="0">
                <a:srgbClr val="C00000"/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352319" y="4625474"/>
            <a:ext cx="6049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>
                <a:solidFill>
                  <a:srgbClr val="C00000"/>
                </a:solidFill>
              </a:rPr>
              <a:t>SELECT  </a:t>
            </a:r>
            <a:r>
              <a:rPr lang="en-SG" sz="3600" b="1" dirty="0" smtClean="0">
                <a:solidFill>
                  <a:srgbClr val="C00000"/>
                </a:solidFill>
              </a:rPr>
              <a:t>DISTINCT</a:t>
            </a:r>
            <a:r>
              <a:rPr lang="en-SG" b="1" dirty="0" smtClean="0">
                <a:solidFill>
                  <a:srgbClr val="C00000"/>
                </a:solidFill>
              </a:rPr>
              <a:t>  Country FROM Address</a:t>
            </a:r>
            <a:endParaRPr lang="en-SG" b="1" dirty="0">
              <a:solidFill>
                <a:srgbClr val="C00000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7967951" y="4340528"/>
          <a:ext cx="989625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8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Country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Singapore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China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Malaysia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Down Arrow 15"/>
          <p:cNvSpPr/>
          <p:nvPr/>
        </p:nvSpPr>
        <p:spPr>
          <a:xfrm rot="16200000">
            <a:off x="6936835" y="4867922"/>
            <a:ext cx="761492" cy="367383"/>
          </a:xfrm>
          <a:prstGeom prst="downArrow">
            <a:avLst/>
          </a:prstGeom>
          <a:gradFill>
            <a:gsLst>
              <a:gs pos="0">
                <a:srgbClr val="C00000"/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/>
          <p:cNvSpPr txBox="1"/>
          <p:nvPr/>
        </p:nvSpPr>
        <p:spPr>
          <a:xfrm>
            <a:off x="7143405" y="5992484"/>
            <a:ext cx="1757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Resulting Table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0828"/>
            <a:ext cx="1219200" cy="1219200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2250942" y="5306318"/>
            <a:ext cx="4265274" cy="1372333"/>
          </a:xfrm>
          <a:prstGeom prst="wedgeEllipseCallout">
            <a:avLst>
              <a:gd name="adj1" fmla="val -80264"/>
              <a:gd name="adj2" fmla="val 20907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>
            <a:off x="2753594" y="5530819"/>
            <a:ext cx="3494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What are the countries of the customers? I only want the country to display once.</a:t>
            </a:r>
            <a:endParaRPr lang="en-SG" dirty="0"/>
          </a:p>
        </p:txBody>
      </p:sp>
      <p:sp>
        <p:nvSpPr>
          <p:cNvPr id="3" name="Rounded Rectangle 2"/>
          <p:cNvSpPr/>
          <p:nvPr/>
        </p:nvSpPr>
        <p:spPr>
          <a:xfrm>
            <a:off x="1386290" y="4700411"/>
            <a:ext cx="2261982" cy="60093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154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" grpId="0"/>
      <p:bldP spid="16" grpId="0" animBg="1"/>
      <p:bldP spid="17" grpId="0"/>
      <p:bldP spid="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Sorting Resulting (Single Column Sorting)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127991"/>
            <a:ext cx="48526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>
                <a:solidFill>
                  <a:srgbClr val="C00000"/>
                </a:solidFill>
              </a:rPr>
              <a:t>SELECT * </a:t>
            </a:r>
          </a:p>
          <a:p>
            <a:r>
              <a:rPr lang="en-SG" b="1" dirty="0" smtClean="0">
                <a:solidFill>
                  <a:srgbClr val="C00000"/>
                </a:solidFill>
              </a:rPr>
              <a:t>FROM Country</a:t>
            </a:r>
          </a:p>
          <a:p>
            <a:r>
              <a:rPr lang="en-SG" sz="3600" b="1" dirty="0" smtClean="0">
                <a:solidFill>
                  <a:srgbClr val="C00000"/>
                </a:solidFill>
              </a:rPr>
              <a:t>ORDER BY </a:t>
            </a:r>
            <a:r>
              <a:rPr lang="en-SG" b="1" dirty="0" smtClean="0">
                <a:solidFill>
                  <a:srgbClr val="C00000"/>
                </a:solidFill>
              </a:rPr>
              <a:t>Country 	</a:t>
            </a:r>
            <a:r>
              <a:rPr lang="en-SG" sz="3600" b="1" dirty="0" smtClean="0">
                <a:solidFill>
                  <a:srgbClr val="C00000"/>
                </a:solidFill>
              </a:rPr>
              <a:t>ASC</a:t>
            </a:r>
            <a:endParaRPr lang="en-SG" sz="3600" b="1" dirty="0">
              <a:solidFill>
                <a:srgbClr val="C00000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7373309" y="1654171"/>
          <a:ext cx="989625" cy="3337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8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Country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Canada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China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Japan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Korea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Malaysia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Singapore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Thailand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USA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6" name="Down Arrow 15"/>
          <p:cNvSpPr/>
          <p:nvPr/>
        </p:nvSpPr>
        <p:spPr>
          <a:xfrm rot="16200000">
            <a:off x="5628616" y="2583000"/>
            <a:ext cx="761492" cy="367383"/>
          </a:xfrm>
          <a:prstGeom prst="downArrow">
            <a:avLst/>
          </a:prstGeom>
          <a:gradFill>
            <a:gsLst>
              <a:gs pos="0">
                <a:srgbClr val="C00000"/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/>
          <p:cNvSpPr txBox="1"/>
          <p:nvPr/>
        </p:nvSpPr>
        <p:spPr>
          <a:xfrm>
            <a:off x="7020272" y="5121652"/>
            <a:ext cx="1757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Resulting Table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0828"/>
            <a:ext cx="1219200" cy="1219200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2250942" y="5306318"/>
            <a:ext cx="4553306" cy="1372333"/>
          </a:xfrm>
          <a:prstGeom prst="wedgeEllipseCallout">
            <a:avLst>
              <a:gd name="adj1" fmla="val -80264"/>
              <a:gd name="adj2" fmla="val 20907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>
            <a:off x="2618214" y="5623121"/>
            <a:ext cx="3574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Display the country in the Country table in ascending order.</a:t>
            </a:r>
            <a:endParaRPr lang="en-SG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467544" y="4005064"/>
            <a:ext cx="3024336" cy="864096"/>
          </a:xfrm>
          <a:prstGeom prst="wedgeRoundRectCallout">
            <a:avLst>
              <a:gd name="adj1" fmla="val -15053"/>
              <a:gd name="adj2" fmla="val -1320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Sort the results</a:t>
            </a:r>
            <a:endParaRPr lang="en-SG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3779912" y="4026218"/>
            <a:ext cx="2808312" cy="864096"/>
          </a:xfrm>
          <a:prstGeom prst="wedgeRoundRectCallout">
            <a:avLst>
              <a:gd name="adj1" fmla="val -7193"/>
              <a:gd name="adj2" fmla="val -1413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In Ascending order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6180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 animBg="1"/>
      <p:bldP spid="17" grpId="0"/>
      <p:bldP spid="3" grpId="0" animBg="1"/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Sorting Resulting (Single Column Sorting)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127991"/>
            <a:ext cx="48526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>
                <a:solidFill>
                  <a:srgbClr val="C00000"/>
                </a:solidFill>
              </a:rPr>
              <a:t>SELECT * </a:t>
            </a:r>
          </a:p>
          <a:p>
            <a:r>
              <a:rPr lang="en-SG" b="1" dirty="0" smtClean="0">
                <a:solidFill>
                  <a:srgbClr val="C00000"/>
                </a:solidFill>
              </a:rPr>
              <a:t>FROM Country</a:t>
            </a:r>
          </a:p>
          <a:p>
            <a:r>
              <a:rPr lang="en-SG" sz="3600" b="1" dirty="0" smtClean="0">
                <a:solidFill>
                  <a:srgbClr val="C00000"/>
                </a:solidFill>
              </a:rPr>
              <a:t>ORDER BY </a:t>
            </a:r>
            <a:r>
              <a:rPr lang="en-SG" b="1" dirty="0" smtClean="0">
                <a:solidFill>
                  <a:srgbClr val="C00000"/>
                </a:solidFill>
              </a:rPr>
              <a:t>Country 	</a:t>
            </a:r>
            <a:r>
              <a:rPr lang="en-SG" sz="3600" b="1" dirty="0" smtClean="0">
                <a:solidFill>
                  <a:srgbClr val="C00000"/>
                </a:solidFill>
              </a:rPr>
              <a:t>ASC</a:t>
            </a:r>
            <a:endParaRPr lang="en-SG" sz="3600" b="1" dirty="0">
              <a:solidFill>
                <a:srgbClr val="C00000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7373309" y="1654171"/>
          <a:ext cx="989625" cy="3337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8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Country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Canada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China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Japan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Korea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Malaysia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Singapore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Thailand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USA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6" name="Down Arrow 15"/>
          <p:cNvSpPr/>
          <p:nvPr/>
        </p:nvSpPr>
        <p:spPr>
          <a:xfrm rot="16200000">
            <a:off x="5628616" y="2583000"/>
            <a:ext cx="761492" cy="367383"/>
          </a:xfrm>
          <a:prstGeom prst="downArrow">
            <a:avLst/>
          </a:prstGeom>
          <a:gradFill>
            <a:gsLst>
              <a:gs pos="0">
                <a:srgbClr val="C00000"/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/>
          <p:cNvSpPr txBox="1"/>
          <p:nvPr/>
        </p:nvSpPr>
        <p:spPr>
          <a:xfrm>
            <a:off x="7020272" y="5121652"/>
            <a:ext cx="1757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Resulting Table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0828"/>
            <a:ext cx="1219200" cy="1219200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2250942" y="5306318"/>
            <a:ext cx="4553306" cy="1372333"/>
          </a:xfrm>
          <a:prstGeom prst="wedgeEllipseCallout">
            <a:avLst>
              <a:gd name="adj1" fmla="val -80264"/>
              <a:gd name="adj2" fmla="val 20907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>
            <a:off x="2915816" y="5830443"/>
            <a:ext cx="357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Keyword </a:t>
            </a:r>
            <a:r>
              <a:rPr lang="en-SG" b="1" dirty="0" smtClean="0">
                <a:solidFill>
                  <a:srgbClr val="C00000"/>
                </a:solidFill>
              </a:rPr>
              <a:t>ASC</a:t>
            </a:r>
            <a:r>
              <a:rPr lang="en-SG" dirty="0" smtClean="0"/>
              <a:t> is </a:t>
            </a:r>
            <a:r>
              <a:rPr lang="en-SG" b="1" dirty="0" smtClean="0">
                <a:solidFill>
                  <a:srgbClr val="C00000"/>
                </a:solidFill>
              </a:rPr>
              <a:t>OPTIONAL</a:t>
            </a:r>
            <a:endParaRPr lang="en-SG" b="1" dirty="0">
              <a:solidFill>
                <a:srgbClr val="C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067944" y="3645123"/>
            <a:ext cx="1468234" cy="79208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7380313" y="1659540"/>
          <a:ext cx="1008112" cy="333756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Country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Canada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China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Japan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Korea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Malaysia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Singapore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Thailand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USA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107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.00642 -0.1340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-6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 animBg="1"/>
      <p:bldP spid="17" grpId="0"/>
      <p:bldP spid="8" grpId="0" animBg="1"/>
      <p:bldP spid="10" grpId="0"/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Sorting Resulting (Single Column Sorting)</a:t>
            </a:r>
            <a:endParaRPr lang="en-SG" dirty="0"/>
          </a:p>
        </p:txBody>
      </p:sp>
      <p:sp>
        <p:nvSpPr>
          <p:cNvPr id="16" name="Down Arrow 15"/>
          <p:cNvSpPr/>
          <p:nvPr/>
        </p:nvSpPr>
        <p:spPr>
          <a:xfrm rot="16200000">
            <a:off x="1686504" y="4649547"/>
            <a:ext cx="761492" cy="367383"/>
          </a:xfrm>
          <a:prstGeom prst="downArrow">
            <a:avLst/>
          </a:prstGeom>
          <a:gradFill>
            <a:gsLst>
              <a:gs pos="0">
                <a:srgbClr val="C00000"/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/>
          <p:cNvSpPr txBox="1"/>
          <p:nvPr/>
        </p:nvSpPr>
        <p:spPr>
          <a:xfrm>
            <a:off x="7020272" y="5121652"/>
            <a:ext cx="1757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Resulting Table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440828"/>
            <a:ext cx="1219200" cy="1219200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2250942" y="5306318"/>
            <a:ext cx="5273386" cy="1353710"/>
          </a:xfrm>
          <a:prstGeom prst="wedgeEllipseCallout">
            <a:avLst>
              <a:gd name="adj1" fmla="val -73889"/>
              <a:gd name="adj2" fmla="val 31834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>
            <a:off x="3100215" y="5521508"/>
            <a:ext cx="35748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First list the email in descending order.  Then, list the country in ascending order</a:t>
            </a:r>
            <a:endParaRPr lang="en-SG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251520" y="1412776"/>
          <a:ext cx="8712972" cy="248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33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82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200" u="sng" dirty="0" err="1" smtClean="0"/>
                        <a:t>Address_ID</a:t>
                      </a:r>
                      <a:endParaRPr lang="en-SG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Address1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Address2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u="sng" dirty="0" smtClean="0"/>
                        <a:t>Email</a:t>
                      </a:r>
                      <a:endParaRPr lang="en-SG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Country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/>
                        <a:t>Pcode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My address</a:t>
                      </a:r>
                      <a:r>
                        <a:rPr lang="en-SG" sz="1200" baseline="0" dirty="0" smtClean="0"/>
                        <a:t> 1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Blk 145, Toa</a:t>
                      </a:r>
                      <a:r>
                        <a:rPr lang="en-GB" sz="1200" baseline="0" dirty="0" smtClean="0"/>
                        <a:t> </a:t>
                      </a:r>
                      <a:r>
                        <a:rPr lang="en-GB" sz="1200" baseline="0" dirty="0" err="1" smtClean="0"/>
                        <a:t>Payoh</a:t>
                      </a:r>
                      <a:r>
                        <a:rPr lang="en-GB" sz="1200" baseline="0" dirty="0" smtClean="0"/>
                        <a:t>,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Lorong</a:t>
                      </a:r>
                      <a:r>
                        <a:rPr lang="en-GB" sz="1200" baseline="0" dirty="0" smtClean="0"/>
                        <a:t> 1, #07-12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DavidL@gmail.com 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Singapore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145112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My address 2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Blk</a:t>
                      </a:r>
                      <a:r>
                        <a:rPr lang="en-GB" sz="1200" baseline="0" dirty="0" smtClean="0"/>
                        <a:t> 123, Ang Mo Kio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Ave 6, #12-12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DavidL@gmail.com 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Singapore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123121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Addr1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123 Flora Road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Garden</a:t>
                      </a:r>
                      <a:r>
                        <a:rPr lang="en-GB" sz="1200" baseline="0" dirty="0" smtClean="0"/>
                        <a:t> Way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LSoh@hotmail.com</a:t>
                      </a:r>
                      <a:r>
                        <a:rPr lang="en-GB" sz="1200" baseline="0" dirty="0" smtClean="0"/>
                        <a:t> </a:t>
                      </a:r>
                      <a:r>
                        <a:rPr lang="en-GB" sz="1200" dirty="0" smtClean="0"/>
                        <a:t> 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Singapore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503984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A1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22 Lin</a:t>
                      </a:r>
                      <a:r>
                        <a:rPr lang="en-SG" sz="1200" baseline="0" dirty="0" smtClean="0"/>
                        <a:t> Hua Road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NULL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LindaS@hotmail.com</a:t>
                      </a:r>
                      <a:endParaRPr lang="en-SG" sz="1200" dirty="0" smtClean="0"/>
                    </a:p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China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345982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A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18</a:t>
                      </a:r>
                      <a:r>
                        <a:rPr lang="en-SG" sz="1200" baseline="0" dirty="0" smtClean="0"/>
                        <a:t> </a:t>
                      </a:r>
                      <a:r>
                        <a:rPr lang="en-SG" sz="1200" baseline="0" dirty="0" err="1" smtClean="0"/>
                        <a:t>Huat</a:t>
                      </a:r>
                      <a:r>
                        <a:rPr lang="en-SG" sz="1200" baseline="0" dirty="0" smtClean="0"/>
                        <a:t> Road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NULL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magS@hotmail.com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Malaysia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234562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272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Limiting Rows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127991"/>
            <a:ext cx="28906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>
                <a:solidFill>
                  <a:srgbClr val="C00000"/>
                </a:solidFill>
              </a:rPr>
              <a:t>SELECT * </a:t>
            </a:r>
          </a:p>
          <a:p>
            <a:r>
              <a:rPr lang="en-SG" b="1" dirty="0" smtClean="0">
                <a:solidFill>
                  <a:srgbClr val="C00000"/>
                </a:solidFill>
              </a:rPr>
              <a:t>FROM Country</a:t>
            </a:r>
          </a:p>
          <a:p>
            <a:r>
              <a:rPr lang="en-SG" b="1" dirty="0" smtClean="0">
                <a:solidFill>
                  <a:srgbClr val="C00000"/>
                </a:solidFill>
              </a:rPr>
              <a:t>ORDER BY Country ASC</a:t>
            </a:r>
          </a:p>
          <a:p>
            <a:r>
              <a:rPr lang="en-SG" sz="3600" b="1" u="sng" dirty="0" smtClean="0">
                <a:solidFill>
                  <a:srgbClr val="C00000"/>
                </a:solidFill>
              </a:rPr>
              <a:t>LIMIT 3</a:t>
            </a:r>
            <a:endParaRPr lang="en-SG" sz="3600" b="1" u="sng" dirty="0">
              <a:solidFill>
                <a:srgbClr val="C0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0068"/>
              </p:ext>
            </p:extLst>
          </p:nvPr>
        </p:nvGraphicFramePr>
        <p:xfrm>
          <a:off x="6012160" y="1987338"/>
          <a:ext cx="1152128" cy="161798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Country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Canada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China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r>
                        <a:rPr lang="en-SG" sz="1100" dirty="0" smtClean="0"/>
                        <a:t>Japan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92" y="5085184"/>
            <a:ext cx="1219200" cy="1219200"/>
          </a:xfrm>
          <a:prstGeom prst="rect">
            <a:avLst/>
          </a:prstGeom>
        </p:spPr>
      </p:pic>
      <p:sp>
        <p:nvSpPr>
          <p:cNvPr id="9" name="Oval Callout 8"/>
          <p:cNvSpPr/>
          <p:nvPr/>
        </p:nvSpPr>
        <p:spPr>
          <a:xfrm>
            <a:off x="2633183" y="4819437"/>
            <a:ext cx="5273386" cy="1353710"/>
          </a:xfrm>
          <a:prstGeom prst="wedgeEllipseCallout">
            <a:avLst>
              <a:gd name="adj1" fmla="val -73889"/>
              <a:gd name="adj2" fmla="val 31834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/>
          <p:cNvSpPr/>
          <p:nvPr/>
        </p:nvSpPr>
        <p:spPr>
          <a:xfrm>
            <a:off x="3046538" y="5233119"/>
            <a:ext cx="48600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dirty="0" smtClean="0"/>
              <a:t>Limit the records to only </a:t>
            </a:r>
            <a:r>
              <a:rPr lang="en-SG" sz="2400" dirty="0" smtClean="0"/>
              <a:t>the top 3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303501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SQL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Database Updates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1463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Basic Concepts of A Database System</a:t>
            </a:r>
            <a:endParaRPr lang="en-SG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484784"/>
            <a:ext cx="2376264" cy="2259080"/>
          </a:xfrm>
        </p:spPr>
      </p:pic>
      <p:sp>
        <p:nvSpPr>
          <p:cNvPr id="3" name="Rectangle 2"/>
          <p:cNvSpPr/>
          <p:nvPr/>
        </p:nvSpPr>
        <p:spPr>
          <a:xfrm>
            <a:off x="323528" y="1484784"/>
            <a:ext cx="612068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400" kern="0" dirty="0" smtClean="0">
                <a:solidFill>
                  <a:srgbClr val="1D528D"/>
                </a:solidFill>
                <a:hlinkClick r:id="rId4"/>
              </a:rPr>
              <a:t>What are Database Management Systems?</a:t>
            </a:r>
            <a:endParaRPr lang="en-GB" sz="2400" kern="0" dirty="0" smtClean="0">
              <a:solidFill>
                <a:srgbClr val="1D528D"/>
              </a:solidFill>
            </a:endParaRP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400" kern="0" dirty="0" smtClean="0">
                <a:solidFill>
                  <a:srgbClr val="1D528D"/>
                </a:solidFill>
              </a:rPr>
              <a:t>Database Management System (DBMS)</a:t>
            </a:r>
          </a:p>
          <a:p>
            <a:pPr marL="914400" lvl="1" indent="-457200" fontAlgn="base">
              <a:spcBef>
                <a:spcPct val="2000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GB" sz="2400" kern="0" dirty="0" smtClean="0">
                <a:solidFill>
                  <a:srgbClr val="1D528D"/>
                </a:solidFill>
              </a:rPr>
              <a:t>A collection of </a:t>
            </a:r>
            <a:r>
              <a:rPr lang="en-GB" sz="2400" kern="0" dirty="0" smtClean="0">
                <a:solidFill>
                  <a:srgbClr val="FF0000"/>
                </a:solidFill>
              </a:rPr>
              <a:t>programs</a:t>
            </a:r>
            <a:r>
              <a:rPr lang="en-GB" sz="2400" kern="0" dirty="0" smtClean="0">
                <a:solidFill>
                  <a:srgbClr val="1D528D"/>
                </a:solidFill>
              </a:rPr>
              <a:t> used to</a:t>
            </a:r>
          </a:p>
          <a:p>
            <a:pPr marL="1371600" lvl="2" indent="-4572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GB" sz="2400" kern="0" dirty="0" smtClean="0">
                <a:solidFill>
                  <a:srgbClr val="1D528D"/>
                </a:solidFill>
              </a:rPr>
              <a:t>Manage (create, update or delete),</a:t>
            </a:r>
          </a:p>
          <a:p>
            <a:pPr marL="1371600" lvl="2" indent="-4572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GB" sz="2400" kern="0" dirty="0" smtClean="0">
                <a:solidFill>
                  <a:srgbClr val="1D528D"/>
                </a:solidFill>
              </a:rPr>
              <a:t>Protect, and,</a:t>
            </a:r>
          </a:p>
          <a:p>
            <a:pPr marL="1371600" lvl="2" indent="-4572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GB" sz="2400" kern="0" dirty="0" smtClean="0">
                <a:solidFill>
                  <a:srgbClr val="1D528D"/>
                </a:solidFill>
              </a:rPr>
              <a:t>Control the access of </a:t>
            </a:r>
          </a:p>
          <a:p>
            <a:pPr lvl="2" fontAlgn="base">
              <a:spcBef>
                <a:spcPct val="20000"/>
              </a:spcBef>
              <a:spcAft>
                <a:spcPct val="0"/>
              </a:spcAft>
            </a:pPr>
            <a:r>
              <a:rPr lang="en-GB" sz="2400" kern="0" dirty="0" smtClean="0">
                <a:solidFill>
                  <a:srgbClr val="1D528D"/>
                </a:solidFill>
              </a:rPr>
              <a:t>the data in a database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GB" sz="2400" kern="0" dirty="0" smtClean="0">
                <a:solidFill>
                  <a:srgbClr val="1D528D"/>
                </a:solidFill>
              </a:rPr>
              <a:t>Commonly known relational DBMSs are Oracle, MS SQL and DB2</a:t>
            </a: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sz="3200" kern="0" dirty="0" smtClean="0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63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Insert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en-US" dirty="0" smtClean="0">
                <a:solidFill>
                  <a:schemeClr val="bg2"/>
                </a:solidFill>
              </a:rPr>
              <a:t>INSERT </a:t>
            </a:r>
            <a:r>
              <a:rPr lang="en-US" altLang="en-US" dirty="0">
                <a:solidFill>
                  <a:schemeClr val="bg2"/>
                </a:solidFill>
              </a:rPr>
              <a:t>INTO</a:t>
            </a:r>
            <a:r>
              <a:rPr lang="en-US" altLang="en-US" dirty="0"/>
              <a:t> &lt;</a:t>
            </a:r>
            <a:r>
              <a:rPr lang="en-US" altLang="en-US" dirty="0" err="1"/>
              <a:t>tablename</a:t>
            </a:r>
            <a:r>
              <a:rPr lang="en-US" altLang="en-US" dirty="0"/>
              <a:t>&gt; </a:t>
            </a:r>
            <a:r>
              <a:rPr lang="en-US" altLang="en-US" dirty="0">
                <a:solidFill>
                  <a:schemeClr val="bg2"/>
                </a:solidFill>
              </a:rPr>
              <a:t>(</a:t>
            </a:r>
            <a:r>
              <a:rPr lang="en-US" altLang="en-US" dirty="0"/>
              <a:t>&lt;field list&gt;) </a:t>
            </a:r>
            <a:r>
              <a:rPr lang="en-US" altLang="en-US" dirty="0">
                <a:solidFill>
                  <a:schemeClr val="bg2"/>
                </a:solidFill>
              </a:rPr>
              <a:t>VALUES</a:t>
            </a:r>
            <a:r>
              <a:rPr lang="en-US" altLang="en-US" dirty="0"/>
              <a:t> (&lt;</a:t>
            </a:r>
            <a:r>
              <a:rPr lang="en-US" altLang="en-US" dirty="0" err="1"/>
              <a:t>valuelist</a:t>
            </a:r>
            <a:r>
              <a:rPr lang="en-US" altLang="en-US" dirty="0"/>
              <a:t>&gt;) </a:t>
            </a:r>
            <a:br>
              <a:rPr lang="en-US" altLang="en-US" dirty="0"/>
            </a:br>
            <a:endParaRPr lang="en-S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927713"/>
              </p:ext>
            </p:extLst>
          </p:nvPr>
        </p:nvGraphicFramePr>
        <p:xfrm>
          <a:off x="251520" y="2924944"/>
          <a:ext cx="8640960" cy="251307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47703">
                  <a:extLst>
                    <a:ext uri="{9D8B030D-6E8A-4147-A177-3AD203B41FA5}">
                      <a16:colId xmlns:a16="http://schemas.microsoft.com/office/drawing/2014/main" val="1850352257"/>
                    </a:ext>
                  </a:extLst>
                </a:gridCol>
                <a:gridCol w="2772977">
                  <a:extLst>
                    <a:ext uri="{9D8B030D-6E8A-4147-A177-3AD203B41FA5}">
                      <a16:colId xmlns:a16="http://schemas.microsoft.com/office/drawing/2014/main" val="422295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433529531"/>
                    </a:ext>
                  </a:extLst>
                </a:gridCol>
              </a:tblGrid>
              <a:tr h="592832">
                <a:tc>
                  <a:txBody>
                    <a:bodyPr/>
                    <a:lstStyle/>
                    <a:p>
                      <a:r>
                        <a:rPr lang="en-SG" sz="1800" dirty="0" smtClean="0"/>
                        <a:t>SQL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dirty="0" smtClean="0"/>
                        <a:t>Syntax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dirty="0" smtClean="0"/>
                        <a:t>Question</a:t>
                      </a:r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395112"/>
                  </a:ext>
                </a:extLst>
              </a:tr>
              <a:tr h="592832">
                <a:tc>
                  <a:txBody>
                    <a:bodyPr/>
                    <a:lstStyle/>
                    <a:p>
                      <a:r>
                        <a:rPr lang="en-SG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INSERT INTO</a:t>
                      </a:r>
                      <a:endParaRPr lang="en-SG" sz="18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dirty="0" smtClean="0">
                          <a:solidFill>
                            <a:srgbClr val="C00000"/>
                          </a:solidFill>
                        </a:rPr>
                        <a:t>INSERT</a:t>
                      </a:r>
                      <a:r>
                        <a:rPr lang="en-SG" sz="1800" baseline="0" dirty="0" smtClean="0">
                          <a:solidFill>
                            <a:srgbClr val="C00000"/>
                          </a:solidFill>
                        </a:rPr>
                        <a:t> INTO</a:t>
                      </a:r>
                      <a:endParaRPr lang="en-SG" sz="1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dirty="0" smtClean="0"/>
                        <a:t>What do</a:t>
                      </a:r>
                      <a:r>
                        <a:rPr lang="en-SG" sz="1800" baseline="0" dirty="0" smtClean="0"/>
                        <a:t> you want to do?</a:t>
                      </a:r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884850"/>
                  </a:ext>
                </a:extLst>
              </a:tr>
              <a:tr h="592832">
                <a:tc>
                  <a:txBody>
                    <a:bodyPr/>
                    <a:lstStyle/>
                    <a:p>
                      <a:r>
                        <a:rPr lang="en-SG" sz="180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TableName</a:t>
                      </a:r>
                      <a:r>
                        <a:rPr lang="en-SG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(Column1</a:t>
                      </a:r>
                      <a:r>
                        <a:rPr lang="en-SG" sz="180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…, column N</a:t>
                      </a:r>
                      <a:r>
                        <a:rPr lang="en-SG" sz="18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en-SG" sz="18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dirty="0" smtClean="0">
                          <a:solidFill>
                            <a:srgbClr val="C00000"/>
                          </a:solidFill>
                        </a:rPr>
                        <a:t>&lt;Table</a:t>
                      </a:r>
                      <a:r>
                        <a:rPr lang="en-SG" sz="1800" baseline="0" dirty="0" smtClean="0">
                          <a:solidFill>
                            <a:srgbClr val="C00000"/>
                          </a:solidFill>
                        </a:rPr>
                        <a:t>&gt; (field list)</a:t>
                      </a:r>
                      <a:endParaRPr lang="en-SG" sz="1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dirty="0" smtClean="0"/>
                        <a:t>Which columns</a:t>
                      </a:r>
                      <a:r>
                        <a:rPr lang="en-SG" sz="1800" baseline="0" dirty="0" smtClean="0"/>
                        <a:t> do you want to insert?</a:t>
                      </a:r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565685"/>
                  </a:ext>
                </a:extLst>
              </a:tr>
              <a:tr h="592832">
                <a:tc>
                  <a:txBody>
                    <a:bodyPr/>
                    <a:lstStyle/>
                    <a:p>
                      <a:r>
                        <a:rPr lang="en-SG" sz="1800" dirty="0" smtClean="0">
                          <a:solidFill>
                            <a:srgbClr val="C00000"/>
                          </a:solidFill>
                        </a:rPr>
                        <a:t>Values(column1,…,column N)</a:t>
                      </a:r>
                      <a:endParaRPr lang="en-SG" sz="1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dirty="0" err="1" smtClean="0">
                          <a:solidFill>
                            <a:srgbClr val="C00000"/>
                          </a:solidFill>
                        </a:rPr>
                        <a:t>Actical</a:t>
                      </a:r>
                      <a:r>
                        <a:rPr lang="en-SG" sz="1800" baseline="0" dirty="0" smtClean="0">
                          <a:solidFill>
                            <a:srgbClr val="C00000"/>
                          </a:solidFill>
                        </a:rPr>
                        <a:t> values 1….n</a:t>
                      </a:r>
                      <a:endParaRPr lang="en-SG" sz="1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dirty="0" smtClean="0"/>
                        <a:t>What is the actual value?</a:t>
                      </a:r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46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655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Update</a:t>
            </a:r>
            <a:endParaRPr lang="en-S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67544" y="2492896"/>
          <a:ext cx="805428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6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7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308"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Syntax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Question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400" dirty="0" smtClean="0">
                          <a:solidFill>
                            <a:srgbClr val="C00000"/>
                          </a:solidFill>
                        </a:rPr>
                        <a:t>UPDATE</a:t>
                      </a:r>
                      <a:r>
                        <a:rPr lang="en-SG" sz="14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SG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What do</a:t>
                      </a:r>
                      <a:r>
                        <a:rPr lang="en-SG" sz="1400" baseline="0" dirty="0" smtClean="0"/>
                        <a:t> you want to do?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400" dirty="0" smtClean="0">
                          <a:solidFill>
                            <a:srgbClr val="C00000"/>
                          </a:solidFill>
                        </a:rPr>
                        <a:t>&lt;Table&gt;</a:t>
                      </a:r>
                      <a:endParaRPr lang="en-SG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What</a:t>
                      </a:r>
                      <a:r>
                        <a:rPr lang="en-SG" sz="1400" baseline="0" dirty="0" smtClean="0"/>
                        <a:t> do you want to update?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400" dirty="0" smtClean="0">
                          <a:solidFill>
                            <a:srgbClr val="C00000"/>
                          </a:solidFill>
                        </a:rPr>
                        <a:t>SET</a:t>
                      </a:r>
                      <a:r>
                        <a:rPr lang="en-SG" sz="1400" baseline="0" dirty="0" smtClean="0">
                          <a:solidFill>
                            <a:srgbClr val="C00000"/>
                          </a:solidFill>
                        </a:rPr>
                        <a:t> ColumnName1 = ColumnValue1 [,ColumnName2 = ColumnValue2…]</a:t>
                      </a:r>
                      <a:endParaRPr lang="en-SG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What are the changes?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r>
                        <a:rPr lang="en-SG" sz="1400" dirty="0" smtClean="0">
                          <a:solidFill>
                            <a:srgbClr val="C00000"/>
                          </a:solidFill>
                        </a:rPr>
                        <a:t>[WHERE</a:t>
                      </a:r>
                      <a:r>
                        <a:rPr lang="en-SG" sz="1400" baseline="0" dirty="0" smtClean="0">
                          <a:solidFill>
                            <a:srgbClr val="C00000"/>
                          </a:solidFill>
                        </a:rPr>
                        <a:t> row selection criteria]</a:t>
                      </a:r>
                      <a:endParaRPr lang="en-SG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What is the condition?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ounded Rectangular Callout 6"/>
          <p:cNvSpPr/>
          <p:nvPr/>
        </p:nvSpPr>
        <p:spPr>
          <a:xfrm>
            <a:off x="467544" y="3408711"/>
            <a:ext cx="3312368" cy="504056"/>
          </a:xfrm>
          <a:prstGeom prst="wedgeRoundRectCallout">
            <a:avLst>
              <a:gd name="adj1" fmla="val -21972"/>
              <a:gd name="adj2" fmla="val 157183"/>
              <a:gd name="adj3" fmla="val 16667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467544" y="4505960"/>
            <a:ext cx="8434745" cy="646331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SG" dirty="0" smtClean="0"/>
              <a:t>The [] indicates that the portion of the statement is optional and ‘…’ indicates that</a:t>
            </a:r>
          </a:p>
          <a:p>
            <a:r>
              <a:rPr lang="en-SG" dirty="0" smtClean="0"/>
              <a:t>there maybe more such pairs of ‘</a:t>
            </a:r>
            <a:r>
              <a:rPr lang="en-SG" dirty="0" err="1" smtClean="0"/>
              <a:t>ColumnName</a:t>
            </a:r>
            <a:r>
              <a:rPr lang="en-SG" dirty="0" smtClean="0"/>
              <a:t> = </a:t>
            </a:r>
            <a:r>
              <a:rPr lang="en-SG" dirty="0" err="1" smtClean="0"/>
              <a:t>ColumnValue</a:t>
            </a:r>
            <a:r>
              <a:rPr lang="en-SG" dirty="0" smtClean="0"/>
              <a:t>’.</a:t>
            </a:r>
            <a:endParaRPr lang="en-SG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065" y="5517232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30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Delete Specific Rows</a:t>
            </a:r>
            <a:endParaRPr lang="en-SG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271877" y="2590435"/>
          <a:ext cx="8640960" cy="1219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47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29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308"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SQL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Syntax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Question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DELETE FROM</a:t>
                      </a:r>
                      <a:endParaRPr lang="en-SG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smtClean="0">
                          <a:solidFill>
                            <a:srgbClr val="C00000"/>
                          </a:solidFill>
                        </a:rPr>
                        <a:t>DELETE FROM</a:t>
                      </a:r>
                      <a:endParaRPr lang="en-SG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What do</a:t>
                      </a:r>
                      <a:r>
                        <a:rPr lang="en-SG" sz="1400" baseline="0" dirty="0" smtClean="0"/>
                        <a:t> you want to do?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address</a:t>
                      </a:r>
                      <a:endParaRPr lang="en-SG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smtClean="0">
                          <a:solidFill>
                            <a:srgbClr val="C00000"/>
                          </a:solidFill>
                        </a:rPr>
                        <a:t>&lt;Table&gt;</a:t>
                      </a:r>
                      <a:endParaRPr lang="en-SG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What</a:t>
                      </a:r>
                      <a:r>
                        <a:rPr lang="en-SG" sz="1400" baseline="0" dirty="0" smtClean="0"/>
                        <a:t> do you want to delete?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447">
                <a:tc>
                  <a:txBody>
                    <a:bodyPr/>
                    <a:lstStyle/>
                    <a:p>
                      <a:r>
                        <a:rPr lang="en-SG" sz="1400" dirty="0" smtClean="0">
                          <a:solidFill>
                            <a:srgbClr val="C00000"/>
                          </a:solidFill>
                        </a:rPr>
                        <a:t>[WHERE</a:t>
                      </a:r>
                      <a:r>
                        <a:rPr lang="en-SG" sz="1400" baseline="0" dirty="0" smtClean="0">
                          <a:solidFill>
                            <a:srgbClr val="C00000"/>
                          </a:solidFill>
                        </a:rPr>
                        <a:t> row selection criteria]</a:t>
                      </a:r>
                      <a:endParaRPr lang="en-SG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smtClean="0">
                          <a:solidFill>
                            <a:srgbClr val="C00000"/>
                          </a:solidFill>
                        </a:rPr>
                        <a:t>[WHERE</a:t>
                      </a:r>
                      <a:r>
                        <a:rPr lang="en-SG" sz="1400" baseline="0" dirty="0" smtClean="0">
                          <a:solidFill>
                            <a:srgbClr val="C00000"/>
                          </a:solidFill>
                        </a:rPr>
                        <a:t> row selection criteria]</a:t>
                      </a:r>
                      <a:endParaRPr lang="en-SG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smtClean="0"/>
                        <a:t>What is the condition?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296" y="562569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26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SQL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Table Joins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2418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600" dirty="0" smtClean="0"/>
              <a:t>JOIN Operation</a:t>
            </a:r>
            <a:endParaRPr lang="en-SG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99219"/>
            <a:ext cx="1219200" cy="1219200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2367608" y="1299052"/>
            <a:ext cx="6020816" cy="548714"/>
          </a:xfrm>
          <a:prstGeom prst="wedgeRoundRectCallout">
            <a:avLst>
              <a:gd name="adj1" fmla="val 46088"/>
              <a:gd name="adj2" fmla="val -70908"/>
              <a:gd name="adj3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2674431" y="1471447"/>
            <a:ext cx="564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List all the delivery Postal code address for each user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1115616" y="3997381"/>
          <a:ext cx="6696744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8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31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63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25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0062">
                <a:tc>
                  <a:txBody>
                    <a:bodyPr/>
                    <a:lstStyle/>
                    <a:p>
                      <a:r>
                        <a:rPr lang="en-SG" sz="1200" u="sng" dirty="0" err="1" smtClean="0"/>
                        <a:t>Address_ID</a:t>
                      </a:r>
                      <a:endParaRPr lang="en-SG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Address1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Address2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u="sng" dirty="0" smtClean="0"/>
                        <a:t>Email</a:t>
                      </a:r>
                      <a:endParaRPr lang="en-SG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Country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/>
                        <a:t>Pcode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226"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My address</a:t>
                      </a:r>
                      <a:r>
                        <a:rPr lang="en-SG" sz="1200" baseline="0" dirty="0" smtClean="0"/>
                        <a:t> 1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Blk 145, Toa</a:t>
                      </a:r>
                      <a:r>
                        <a:rPr lang="en-GB" sz="1200" baseline="0" dirty="0" smtClean="0"/>
                        <a:t> </a:t>
                      </a:r>
                      <a:r>
                        <a:rPr lang="en-GB" sz="1200" baseline="0" dirty="0" err="1" smtClean="0"/>
                        <a:t>Payoh</a:t>
                      </a:r>
                      <a:r>
                        <a:rPr lang="en-GB" sz="1200" baseline="0" dirty="0" smtClean="0"/>
                        <a:t>,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Lorong</a:t>
                      </a:r>
                      <a:r>
                        <a:rPr lang="en-GB" sz="1200" baseline="0" dirty="0" smtClean="0"/>
                        <a:t> 1, #07-12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DavidL@gmail.com 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Singapore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145112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226"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My address 2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Blk</a:t>
                      </a:r>
                      <a:r>
                        <a:rPr lang="en-GB" sz="1200" baseline="0" dirty="0" smtClean="0"/>
                        <a:t> 123, Ang Mo Kio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Ave 6, #12-12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DavidL@gmail.com 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Singapore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123121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226"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Addr1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123 Flora Road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Garden</a:t>
                      </a:r>
                      <a:r>
                        <a:rPr lang="en-GB" sz="1200" baseline="0" dirty="0" smtClean="0"/>
                        <a:t> Way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LSoh@hotmail.com</a:t>
                      </a:r>
                      <a:r>
                        <a:rPr lang="en-GB" sz="1200" baseline="0" dirty="0" smtClean="0"/>
                        <a:t> </a:t>
                      </a:r>
                      <a:r>
                        <a:rPr lang="en-GB" sz="1200" dirty="0" smtClean="0"/>
                        <a:t> 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Singapore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503984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226"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A1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22 Lin</a:t>
                      </a:r>
                      <a:r>
                        <a:rPr lang="en-SG" sz="1200" baseline="0" dirty="0" smtClean="0"/>
                        <a:t> Hua Road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NULL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LindaS@hotmail.com</a:t>
                      </a:r>
                      <a:endParaRPr lang="en-SG" sz="1200" dirty="0" smtClean="0"/>
                    </a:p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China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345982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346446" y="2196484"/>
          <a:ext cx="8568954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482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8649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Title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 smtClean="0"/>
                        <a:t>First_name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 smtClean="0"/>
                        <a:t>Last_name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Email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Password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DOB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Ms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Linda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See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LindaS@hotmail.com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Abc123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NULL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Mr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David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Lee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DavidL@gmail.com 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Da12lee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13/09/1997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Ms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Linda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Soh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LSoh@hotmail.com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dirty="0" smtClean="0"/>
                        <a:t> 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Abc123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20/12/1998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349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5855188" y="1353462"/>
          <a:ext cx="2595638" cy="1659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119">
                  <a:extLst>
                    <a:ext uri="{9D8B030D-6E8A-4147-A177-3AD203B41FA5}">
                      <a16:colId xmlns:a16="http://schemas.microsoft.com/office/drawing/2014/main" val="1748731630"/>
                    </a:ext>
                  </a:extLst>
                </a:gridCol>
                <a:gridCol w="882519">
                  <a:extLst>
                    <a:ext uri="{9D8B030D-6E8A-4147-A177-3AD203B41FA5}">
                      <a16:colId xmlns:a16="http://schemas.microsoft.com/office/drawing/2014/main" val="3957975913"/>
                    </a:ext>
                  </a:extLst>
                </a:gridCol>
              </a:tblGrid>
              <a:tr h="210062">
                <a:tc>
                  <a:txBody>
                    <a:bodyPr/>
                    <a:lstStyle/>
                    <a:p>
                      <a:r>
                        <a:rPr lang="en-GB" sz="1200" u="sng" dirty="0" smtClean="0"/>
                        <a:t>Email</a:t>
                      </a:r>
                      <a:endParaRPr lang="en-SG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/>
                        <a:t>Pcode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402917"/>
                  </a:ext>
                </a:extLst>
              </a:tr>
              <a:tr h="309226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DavidL@gmail.com 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145112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207099"/>
                  </a:ext>
                </a:extLst>
              </a:tr>
              <a:tr h="309226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DavidL@gmail.com 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123121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700425"/>
                  </a:ext>
                </a:extLst>
              </a:tr>
              <a:tr h="309226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LSoh@hotmail.com</a:t>
                      </a:r>
                      <a:r>
                        <a:rPr lang="en-GB" sz="1200" baseline="0" dirty="0" smtClean="0"/>
                        <a:t> </a:t>
                      </a:r>
                      <a:r>
                        <a:rPr lang="en-GB" sz="1200" dirty="0" smtClean="0"/>
                        <a:t> 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503984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540225"/>
                  </a:ext>
                </a:extLst>
              </a:tr>
              <a:tr h="3092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LindaS@hotmail.com</a:t>
                      </a:r>
                      <a:endParaRPr lang="en-SG" sz="1200" dirty="0" smtClean="0"/>
                    </a:p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345982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063950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179511" y="1445355"/>
          <a:ext cx="4248472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404">
                <a:tc>
                  <a:txBody>
                    <a:bodyPr/>
                    <a:lstStyle/>
                    <a:p>
                      <a:r>
                        <a:rPr lang="en-GB" sz="1400" dirty="0" err="1" smtClean="0"/>
                        <a:t>First_name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 smtClean="0"/>
                        <a:t>Last_name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Email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Linda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See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LindaS@hotmail.com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David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Lee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DavidL@gmail.com 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Linda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Soh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LSoh@hotmail.com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dirty="0" smtClean="0"/>
                        <a:t> 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600" dirty="0" smtClean="0"/>
              <a:t>JOIN Operation</a:t>
            </a:r>
            <a:endParaRPr lang="en-SG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99219"/>
            <a:ext cx="1219200" cy="1219200"/>
          </a:xfrm>
          <a:prstGeom prst="rect">
            <a:avLst/>
          </a:prstGeom>
        </p:spPr>
      </p:pic>
      <p:sp>
        <p:nvSpPr>
          <p:cNvPr id="13" name="Rounded Rectangular Callout 12"/>
          <p:cNvSpPr/>
          <p:nvPr/>
        </p:nvSpPr>
        <p:spPr>
          <a:xfrm>
            <a:off x="2555776" y="1700807"/>
            <a:ext cx="1800200" cy="286451"/>
          </a:xfrm>
          <a:prstGeom prst="wedgeRoundRectCallout">
            <a:avLst>
              <a:gd name="adj1" fmla="val 133209"/>
              <a:gd name="adj2" fmla="val 264570"/>
              <a:gd name="adj3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ounded Rectangular Callout 17"/>
          <p:cNvSpPr/>
          <p:nvPr/>
        </p:nvSpPr>
        <p:spPr>
          <a:xfrm>
            <a:off x="2550426" y="2094452"/>
            <a:ext cx="1733541" cy="326695"/>
          </a:xfrm>
          <a:prstGeom prst="wedgeRoundRectCallout">
            <a:avLst>
              <a:gd name="adj1" fmla="val 142467"/>
              <a:gd name="adj2" fmla="val -106209"/>
              <a:gd name="adj3" fmla="val 16667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ounded Rectangular Callout 22"/>
          <p:cNvSpPr/>
          <p:nvPr/>
        </p:nvSpPr>
        <p:spPr>
          <a:xfrm>
            <a:off x="2568149" y="2527810"/>
            <a:ext cx="1715817" cy="303989"/>
          </a:xfrm>
          <a:prstGeom prst="wedgeRoundRectCallout">
            <a:avLst>
              <a:gd name="adj1" fmla="val 141234"/>
              <a:gd name="adj2" fmla="val -97324"/>
              <a:gd name="adj3" fmla="val 16667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ounded Rectangle 13"/>
          <p:cNvSpPr/>
          <p:nvPr/>
        </p:nvSpPr>
        <p:spPr>
          <a:xfrm>
            <a:off x="5873030" y="2574775"/>
            <a:ext cx="1566333" cy="25702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ounded Rectangle 24"/>
          <p:cNvSpPr/>
          <p:nvPr/>
        </p:nvSpPr>
        <p:spPr>
          <a:xfrm>
            <a:off x="5911338" y="1679043"/>
            <a:ext cx="1566333" cy="461517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ounded Rectangle 25"/>
          <p:cNvSpPr/>
          <p:nvPr/>
        </p:nvSpPr>
        <p:spPr>
          <a:xfrm>
            <a:off x="5927279" y="2236958"/>
            <a:ext cx="1368152" cy="29275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179511" y="3446550"/>
          <a:ext cx="8496945" cy="109728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8496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308"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SQL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SELECT </a:t>
                      </a:r>
                      <a:r>
                        <a:rPr lang="en-SG" sz="1200" baseline="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Customer.FirstName,Customer.LastName</a:t>
                      </a:r>
                      <a:r>
                        <a:rPr lang="en-SG" sz="120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en-SG" sz="1200" baseline="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Customer.email,Address.PCode</a:t>
                      </a:r>
                      <a:endParaRPr lang="en-SG" sz="1200" baseline="0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FROM Customer,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WHERE </a:t>
                      </a:r>
                      <a:r>
                        <a:rPr lang="en-SG" sz="120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Customer.Email</a:t>
                      </a:r>
                      <a:r>
                        <a:rPr lang="en-SG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=</a:t>
                      </a:r>
                      <a:r>
                        <a:rPr lang="en-SG" sz="120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Address.Email</a:t>
                      </a:r>
                      <a:r>
                        <a:rPr lang="en-SG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;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179512" y="4797152"/>
          <a:ext cx="7101855" cy="152484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53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r>
                        <a:rPr lang="en-GB" sz="1400" dirty="0" err="1" smtClean="0"/>
                        <a:t>First_name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 smtClean="0"/>
                        <a:t>Last_name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Email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 smtClean="0"/>
                        <a:t>PCode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23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Linda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See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LindaS@hotmail.com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345982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223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David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Lee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DavidL@gmail.com 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145112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David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Lee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DavidL@gmail.com 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123121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Linda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Soh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LSoh@hotmail.com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dirty="0" smtClean="0"/>
                        <a:t> 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503984</a:t>
                      </a:r>
                      <a:endParaRPr lang="en-SG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79511" y="6406043"/>
            <a:ext cx="15800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 smtClean="0"/>
              <a:t>Resulting Table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204010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855188" y="1353462"/>
          <a:ext cx="2595638" cy="1659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119">
                  <a:extLst>
                    <a:ext uri="{9D8B030D-6E8A-4147-A177-3AD203B41FA5}">
                      <a16:colId xmlns:a16="http://schemas.microsoft.com/office/drawing/2014/main" val="1748731630"/>
                    </a:ext>
                  </a:extLst>
                </a:gridCol>
                <a:gridCol w="882519">
                  <a:extLst>
                    <a:ext uri="{9D8B030D-6E8A-4147-A177-3AD203B41FA5}">
                      <a16:colId xmlns:a16="http://schemas.microsoft.com/office/drawing/2014/main" val="3957975913"/>
                    </a:ext>
                  </a:extLst>
                </a:gridCol>
              </a:tblGrid>
              <a:tr h="210062">
                <a:tc>
                  <a:txBody>
                    <a:bodyPr/>
                    <a:lstStyle/>
                    <a:p>
                      <a:r>
                        <a:rPr lang="en-GB" sz="1200" u="sng" dirty="0" smtClean="0"/>
                        <a:t>Email</a:t>
                      </a:r>
                      <a:endParaRPr lang="en-SG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/>
                        <a:t>Pcode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402917"/>
                  </a:ext>
                </a:extLst>
              </a:tr>
              <a:tr h="309226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DavidL@gmail.com 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145112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207099"/>
                  </a:ext>
                </a:extLst>
              </a:tr>
              <a:tr h="309226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DavidL@gmail.com 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123121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700425"/>
                  </a:ext>
                </a:extLst>
              </a:tr>
              <a:tr h="309226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LSoh@hotmail.com</a:t>
                      </a:r>
                      <a:r>
                        <a:rPr lang="en-GB" sz="1200" baseline="0" dirty="0" smtClean="0"/>
                        <a:t> </a:t>
                      </a:r>
                      <a:r>
                        <a:rPr lang="en-GB" sz="1200" dirty="0" smtClean="0"/>
                        <a:t> 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503984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540225"/>
                  </a:ext>
                </a:extLst>
              </a:tr>
              <a:tr h="3092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LindaS@hotmail.com</a:t>
                      </a:r>
                      <a:endParaRPr lang="en-SG" sz="1200" dirty="0" smtClean="0"/>
                    </a:p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345982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063950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179511" y="1445355"/>
          <a:ext cx="4248472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404">
                <a:tc>
                  <a:txBody>
                    <a:bodyPr/>
                    <a:lstStyle/>
                    <a:p>
                      <a:r>
                        <a:rPr lang="en-GB" sz="1400" dirty="0" err="1" smtClean="0"/>
                        <a:t>First_name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 smtClean="0"/>
                        <a:t>Last_name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Email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Linda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See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LindaS@hotmail.com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David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Lee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DavidL@gmail.com 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Linda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Soh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LSoh@hotmail.com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dirty="0" smtClean="0"/>
                        <a:t> 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600" dirty="0" smtClean="0"/>
              <a:t>JOIN </a:t>
            </a:r>
            <a:r>
              <a:rPr lang="en-SG" sz="3600" dirty="0"/>
              <a:t>Operation - Use Table Alias as Shortcuts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99219"/>
            <a:ext cx="1219200" cy="1219200"/>
          </a:xfrm>
          <a:prstGeom prst="rect">
            <a:avLst/>
          </a:prstGeom>
        </p:spPr>
      </p:pic>
      <p:sp>
        <p:nvSpPr>
          <p:cNvPr id="13" name="Rounded Rectangular Callout 12"/>
          <p:cNvSpPr/>
          <p:nvPr/>
        </p:nvSpPr>
        <p:spPr>
          <a:xfrm>
            <a:off x="2555776" y="1700807"/>
            <a:ext cx="1800200" cy="286451"/>
          </a:xfrm>
          <a:prstGeom prst="wedgeRoundRectCallout">
            <a:avLst>
              <a:gd name="adj1" fmla="val 133209"/>
              <a:gd name="adj2" fmla="val 264570"/>
              <a:gd name="adj3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ounded Rectangular Callout 17"/>
          <p:cNvSpPr/>
          <p:nvPr/>
        </p:nvSpPr>
        <p:spPr>
          <a:xfrm>
            <a:off x="2550426" y="2094452"/>
            <a:ext cx="1733541" cy="326695"/>
          </a:xfrm>
          <a:prstGeom prst="wedgeRoundRectCallout">
            <a:avLst>
              <a:gd name="adj1" fmla="val 142467"/>
              <a:gd name="adj2" fmla="val -106209"/>
              <a:gd name="adj3" fmla="val 16667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ounded Rectangular Callout 22"/>
          <p:cNvSpPr/>
          <p:nvPr/>
        </p:nvSpPr>
        <p:spPr>
          <a:xfrm>
            <a:off x="2568149" y="2527810"/>
            <a:ext cx="1715817" cy="303989"/>
          </a:xfrm>
          <a:prstGeom prst="wedgeRoundRectCallout">
            <a:avLst>
              <a:gd name="adj1" fmla="val 141234"/>
              <a:gd name="adj2" fmla="val -97324"/>
              <a:gd name="adj3" fmla="val 16667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ounded Rectangle 13"/>
          <p:cNvSpPr/>
          <p:nvPr/>
        </p:nvSpPr>
        <p:spPr>
          <a:xfrm>
            <a:off x="5873030" y="2574775"/>
            <a:ext cx="1566333" cy="25702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ounded Rectangle 24"/>
          <p:cNvSpPr/>
          <p:nvPr/>
        </p:nvSpPr>
        <p:spPr>
          <a:xfrm>
            <a:off x="5911338" y="1679043"/>
            <a:ext cx="1566333" cy="461517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ounded Rectangle 25"/>
          <p:cNvSpPr/>
          <p:nvPr/>
        </p:nvSpPr>
        <p:spPr>
          <a:xfrm>
            <a:off x="5927279" y="2236958"/>
            <a:ext cx="1368152" cy="29275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179511" y="3446550"/>
          <a:ext cx="8496945" cy="109728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8496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308"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SQL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SELECT </a:t>
                      </a:r>
                      <a:r>
                        <a:rPr lang="en-SG" sz="1200" baseline="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c.FirstName,c.LastName</a:t>
                      </a:r>
                      <a:r>
                        <a:rPr lang="en-SG" sz="120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en-SG" sz="1200" baseline="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c.email,a.PCode</a:t>
                      </a:r>
                      <a:endParaRPr lang="en-SG" sz="1200" baseline="0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FROM Customer c, Address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08">
                <a:tc>
                  <a:txBody>
                    <a:bodyPr/>
                    <a:lstStyle/>
                    <a:p>
                      <a:r>
                        <a:rPr lang="en-SG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WHERE </a:t>
                      </a:r>
                      <a:r>
                        <a:rPr lang="en-SG" sz="120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c.Email</a:t>
                      </a:r>
                      <a:r>
                        <a:rPr lang="en-SG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=</a:t>
                      </a:r>
                      <a:r>
                        <a:rPr lang="en-SG" sz="1200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a.Email</a:t>
                      </a:r>
                      <a:r>
                        <a:rPr lang="en-SG" sz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;</a:t>
                      </a:r>
                      <a:endParaRPr lang="en-SG" sz="1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179512" y="4797152"/>
          <a:ext cx="7101855" cy="152484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53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r>
                        <a:rPr lang="en-GB" sz="1400" dirty="0" err="1" smtClean="0"/>
                        <a:t>First_name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 smtClean="0"/>
                        <a:t>Last_name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Email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err="1" smtClean="0"/>
                        <a:t>PCode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23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Linda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See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LindaS@hotmail.com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345982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223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David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Lee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DavidL@gmail.com 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145112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David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Lee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DavidL@gmail.com 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123121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129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Linda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Soh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LSoh@hotmail.com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dirty="0" smtClean="0"/>
                        <a:t> 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503984</a:t>
                      </a:r>
                      <a:endParaRPr lang="en-SG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79511" y="6406043"/>
            <a:ext cx="15800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 smtClean="0"/>
              <a:t>Resulting Table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403533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 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3212976"/>
            <a:ext cx="8229600" cy="720080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 smtClean="0"/>
              <a:t>The End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0337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Basic Concepts of A Database System</a:t>
            </a: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5915000" cy="4949825"/>
          </a:xfrm>
        </p:spPr>
        <p:txBody>
          <a:bodyPr/>
          <a:lstStyle/>
          <a:p>
            <a:r>
              <a:rPr lang="en-GB" dirty="0" smtClean="0"/>
              <a:t>A database management system (DBMS) is </a:t>
            </a:r>
            <a:r>
              <a:rPr lang="en-GB" b="1" u="sng" dirty="0" smtClean="0">
                <a:solidFill>
                  <a:srgbClr val="FF0000"/>
                </a:solidFill>
              </a:rPr>
              <a:t>computer software</a:t>
            </a:r>
            <a:r>
              <a:rPr lang="en-GB" dirty="0" smtClean="0"/>
              <a:t> designed for the purpose of managing </a:t>
            </a:r>
            <a:r>
              <a:rPr lang="en-GB" b="1" u="sng" dirty="0" smtClean="0">
                <a:solidFill>
                  <a:srgbClr val="FF0000"/>
                </a:solidFill>
              </a:rPr>
              <a:t>databases</a:t>
            </a:r>
            <a:r>
              <a:rPr lang="en-GB" dirty="0" smtClean="0"/>
              <a:t> based on a variety of </a:t>
            </a:r>
            <a:r>
              <a:rPr lang="en-GB" b="1" u="sng" dirty="0" smtClean="0">
                <a:solidFill>
                  <a:srgbClr val="FF0000"/>
                </a:solidFill>
              </a:rPr>
              <a:t>data models</a:t>
            </a:r>
            <a:r>
              <a:rPr lang="en-GB" dirty="0" smtClean="0"/>
              <a:t>. </a:t>
            </a:r>
            <a:endParaRPr lang="en-SG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8224" y="1484784"/>
            <a:ext cx="2376264" cy="2259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735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Relational Model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1924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#1: Name of Relation is unique in a database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653136"/>
            <a:ext cx="2128185" cy="20162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916832"/>
            <a:ext cx="6984776" cy="31683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79705" y="5229199"/>
            <a:ext cx="66516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C00000"/>
                </a:solidFill>
              </a:rPr>
              <a:t># 1: You </a:t>
            </a:r>
            <a:r>
              <a:rPr lang="en-GB" sz="2400" b="1" i="1" u="sng" dirty="0" smtClean="0">
                <a:solidFill>
                  <a:srgbClr val="C00000"/>
                </a:solidFill>
              </a:rPr>
              <a:t>cannot</a:t>
            </a:r>
            <a:r>
              <a:rPr lang="en-GB" sz="2400" b="1" dirty="0" smtClean="0">
                <a:solidFill>
                  <a:srgbClr val="C00000"/>
                </a:solidFill>
              </a:rPr>
              <a:t> create </a:t>
            </a:r>
            <a:r>
              <a:rPr lang="en-GB" sz="2400" b="1" i="1" u="sng" dirty="0" smtClean="0">
                <a:solidFill>
                  <a:srgbClr val="C00000"/>
                </a:solidFill>
              </a:rPr>
              <a:t>another relation/table</a:t>
            </a:r>
          </a:p>
          <a:p>
            <a:r>
              <a:rPr lang="en-GB" sz="2400" b="1" dirty="0">
                <a:solidFill>
                  <a:srgbClr val="C00000"/>
                </a:solidFill>
              </a:rPr>
              <a:t>i</a:t>
            </a:r>
            <a:r>
              <a:rPr lang="en-GB" sz="2400" b="1" dirty="0" smtClean="0">
                <a:solidFill>
                  <a:srgbClr val="C00000"/>
                </a:solidFill>
              </a:rPr>
              <a:t>n the </a:t>
            </a:r>
            <a:r>
              <a:rPr lang="en-GB" sz="2400" b="1" i="1" u="sng" dirty="0" smtClean="0">
                <a:solidFill>
                  <a:srgbClr val="C00000"/>
                </a:solidFill>
              </a:rPr>
              <a:t>same database by the same name</a:t>
            </a:r>
            <a:endParaRPr lang="en-SG" sz="2400" b="1" i="1" u="sng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39952" y="2606694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Customer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14179" y="331634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Customer</a:t>
            </a:r>
            <a:endParaRPr lang="en-SG" b="1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428" y="1832944"/>
            <a:ext cx="1772816" cy="191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871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#2: Every cell must be single-valued</a:t>
            </a:r>
            <a:endParaRPr lang="en-S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735961"/>
              </p:ext>
            </p:extLst>
          </p:nvPr>
        </p:nvGraphicFramePr>
        <p:xfrm>
          <a:off x="251520" y="1772816"/>
          <a:ext cx="8568954" cy="193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Title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First_Name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Last_Name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Email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Password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DOB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Ms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Linda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See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hlinkClick r:id="rId3"/>
                        </a:rPr>
                        <a:t>LindaS@hotmail.com</a:t>
                      </a:r>
                      <a:endParaRPr lang="en-GB" sz="1600" dirty="0" smtClean="0"/>
                    </a:p>
                    <a:p>
                      <a:r>
                        <a:rPr lang="en-GB" sz="1600" dirty="0" smtClean="0">
                          <a:hlinkClick r:id="rId4"/>
                        </a:rPr>
                        <a:t>Lsoh@gmail.com</a:t>
                      </a:r>
                      <a:endParaRPr lang="en-GB" sz="1600" dirty="0" smtClean="0"/>
                    </a:p>
                    <a:p>
                      <a:r>
                        <a:rPr lang="en-GB" sz="1600" dirty="0" smtClean="0"/>
                        <a:t>LindaSoh@gmail.com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Abc123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NULL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Mr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David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Lee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DavidL@gmail.com 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Da12lee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13/09/1997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Ms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Linda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Soh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LSoh@hotmail.com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Abc123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20/12/1998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556792"/>
            <a:ext cx="2232248" cy="144016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51520" y="386037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Customer</a:t>
            </a:r>
            <a:endParaRPr lang="en-SG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653136"/>
            <a:ext cx="2128185" cy="201622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99792" y="5229199"/>
            <a:ext cx="5726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C00000"/>
                </a:solidFill>
              </a:rPr>
              <a:t># 2: You </a:t>
            </a:r>
            <a:r>
              <a:rPr lang="en-GB" sz="2400" b="1" i="1" u="sng" dirty="0" smtClean="0">
                <a:solidFill>
                  <a:srgbClr val="C00000"/>
                </a:solidFill>
              </a:rPr>
              <a:t>cannot</a:t>
            </a:r>
            <a:r>
              <a:rPr lang="en-GB" sz="2400" b="1" dirty="0" smtClean="0">
                <a:solidFill>
                  <a:srgbClr val="C00000"/>
                </a:solidFill>
              </a:rPr>
              <a:t> have </a:t>
            </a:r>
            <a:r>
              <a:rPr lang="en-GB" sz="2400" b="1" i="1" u="sng" dirty="0" smtClean="0">
                <a:solidFill>
                  <a:srgbClr val="C00000"/>
                </a:solidFill>
              </a:rPr>
              <a:t>multi-valued cell</a:t>
            </a:r>
            <a:endParaRPr lang="en-SG" sz="2400" b="1" i="1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10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ms01_1">
  <a:themeElements>
    <a:clrScheme name="ms01_1 1">
      <a:dk1>
        <a:srgbClr val="1D528D"/>
      </a:dk1>
      <a:lt1>
        <a:srgbClr val="FFFFFF"/>
      </a:lt1>
      <a:dk2>
        <a:srgbClr val="000000"/>
      </a:dk2>
      <a:lt2>
        <a:srgbClr val="CACACA"/>
      </a:lt2>
      <a:accent1>
        <a:srgbClr val="0099CC"/>
      </a:accent1>
      <a:accent2>
        <a:srgbClr val="BFA907"/>
      </a:accent2>
      <a:accent3>
        <a:srgbClr val="FFFFFF"/>
      </a:accent3>
      <a:accent4>
        <a:srgbClr val="174578"/>
      </a:accent4>
      <a:accent5>
        <a:srgbClr val="AACAE2"/>
      </a:accent5>
      <a:accent6>
        <a:srgbClr val="AD9906"/>
      </a:accent6>
      <a:hlink>
        <a:srgbClr val="6E81E0"/>
      </a:hlink>
      <a:folHlink>
        <a:srgbClr val="009999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s01_1 1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BFA907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AD990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4E40A4"/>
        </a:dk1>
        <a:lt1>
          <a:srgbClr val="FFFFFF"/>
        </a:lt1>
        <a:dk2>
          <a:srgbClr val="000000"/>
        </a:dk2>
        <a:lt2>
          <a:srgbClr val="CACACA"/>
        </a:lt2>
        <a:accent1>
          <a:srgbClr val="8B65E9"/>
        </a:accent1>
        <a:accent2>
          <a:srgbClr val="008080"/>
        </a:accent2>
        <a:accent3>
          <a:srgbClr val="FFFFFF"/>
        </a:accent3>
        <a:accent4>
          <a:srgbClr val="41358B"/>
        </a:accent4>
        <a:accent5>
          <a:srgbClr val="C4B8F2"/>
        </a:accent5>
        <a:accent6>
          <a:srgbClr val="007373"/>
        </a:accent6>
        <a:hlink>
          <a:srgbClr val="0066CC"/>
        </a:hlink>
        <a:folHlink>
          <a:srgbClr val="8AB15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666699"/>
        </a:dk1>
        <a:lt1>
          <a:srgbClr val="FFFFFF"/>
        </a:lt1>
        <a:dk2>
          <a:srgbClr val="000000"/>
        </a:dk2>
        <a:lt2>
          <a:srgbClr val="CACACA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 presentation slides</Template>
  <TotalTime>5060</TotalTime>
  <Words>2375</Words>
  <Application>Microsoft Office PowerPoint</Application>
  <PresentationFormat>On-screen Show (4:3)</PresentationFormat>
  <Paragraphs>1097</Paragraphs>
  <Slides>57</Slides>
  <Notes>35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Calibri</vt:lpstr>
      <vt:lpstr>Courier New</vt:lpstr>
      <vt:lpstr>Wingdings</vt:lpstr>
      <vt:lpstr>ms01_1</vt:lpstr>
      <vt:lpstr>Image</vt:lpstr>
      <vt:lpstr>Database System</vt:lpstr>
      <vt:lpstr>Facebook</vt:lpstr>
      <vt:lpstr>Website</vt:lpstr>
      <vt:lpstr>Databases and Database Management Systems</vt:lpstr>
      <vt:lpstr>Basic Concepts of A Database System</vt:lpstr>
      <vt:lpstr>Basic Concepts of A Database System</vt:lpstr>
      <vt:lpstr>Relational Model</vt:lpstr>
      <vt:lpstr>#1: Name of Relation is unique in a database</vt:lpstr>
      <vt:lpstr>#2: Every cell must be single-valued</vt:lpstr>
      <vt:lpstr>#3: Attribute name in a relation must be unique</vt:lpstr>
      <vt:lpstr>#4: Each tuple in a relation is unique</vt:lpstr>
      <vt:lpstr>Website Data</vt:lpstr>
      <vt:lpstr>Relation</vt:lpstr>
      <vt:lpstr>Attribute</vt:lpstr>
      <vt:lpstr>Attribute Value</vt:lpstr>
      <vt:lpstr>Concept of NULL Attribute Value</vt:lpstr>
      <vt:lpstr>Concept of NULL Attribute Value</vt:lpstr>
      <vt:lpstr>Who is David Lee? </vt:lpstr>
      <vt:lpstr>Candidate key of a Relation</vt:lpstr>
      <vt:lpstr>Which is the Candidate key?</vt:lpstr>
      <vt:lpstr>Which is the Candidate key?</vt:lpstr>
      <vt:lpstr>Which is the Candidate key?</vt:lpstr>
      <vt:lpstr>Which is the Candidate key?</vt:lpstr>
      <vt:lpstr>Which is the Candidate key?</vt:lpstr>
      <vt:lpstr>Which is the Primary key?</vt:lpstr>
      <vt:lpstr>What is the Foreign key?</vt:lpstr>
      <vt:lpstr>What is Foreign key ?</vt:lpstr>
      <vt:lpstr>Data Types in mysql</vt:lpstr>
      <vt:lpstr>Some common attribute data types</vt:lpstr>
      <vt:lpstr>What is a Database?</vt:lpstr>
      <vt:lpstr>What is a Relational Database?</vt:lpstr>
      <vt:lpstr>SQL</vt:lpstr>
      <vt:lpstr>What is SQL?</vt:lpstr>
      <vt:lpstr>SQL</vt:lpstr>
      <vt:lpstr>Web App Scenerio</vt:lpstr>
      <vt:lpstr>How to create customer profile table using SQL?</vt:lpstr>
      <vt:lpstr>How to create the customer profile table?</vt:lpstr>
      <vt:lpstr>How to create the address table?</vt:lpstr>
      <vt:lpstr>How to delete a Table?</vt:lpstr>
      <vt:lpstr>SQL</vt:lpstr>
      <vt:lpstr>Address relation</vt:lpstr>
      <vt:lpstr>How to retrieve all the data from a Table?</vt:lpstr>
      <vt:lpstr>Removing Duplicates : DISTINCT</vt:lpstr>
      <vt:lpstr>Removing Duplicates : DISTINCT</vt:lpstr>
      <vt:lpstr>Sorting Resulting (Single Column Sorting)</vt:lpstr>
      <vt:lpstr>Sorting Resulting (Single Column Sorting)</vt:lpstr>
      <vt:lpstr>Sorting Resulting (Single Column Sorting)</vt:lpstr>
      <vt:lpstr>Limiting Rows</vt:lpstr>
      <vt:lpstr>SQL</vt:lpstr>
      <vt:lpstr>Insert</vt:lpstr>
      <vt:lpstr>Update</vt:lpstr>
      <vt:lpstr>Delete Specific Rows</vt:lpstr>
      <vt:lpstr>SQL</vt:lpstr>
      <vt:lpstr>JOIN Operation</vt:lpstr>
      <vt:lpstr>JOIN Operation</vt:lpstr>
      <vt:lpstr>JOIN Operation - Use Table Alias as Shortcuts</vt:lpstr>
      <vt:lpstr>   </vt:lpstr>
    </vt:vector>
  </TitlesOfParts>
  <Company>Singapore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</dc:title>
  <dc:creator>Staff</dc:creator>
  <cp:lastModifiedBy>Low Jin Kiat</cp:lastModifiedBy>
  <cp:revision>176</cp:revision>
  <dcterms:created xsi:type="dcterms:W3CDTF">2014-04-02T07:29:44Z</dcterms:created>
  <dcterms:modified xsi:type="dcterms:W3CDTF">2020-11-09T07:49:34Z</dcterms:modified>
</cp:coreProperties>
</file>