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60" r:id="rId4"/>
    <p:sldId id="265" r:id="rId5"/>
    <p:sldId id="274" r:id="rId6"/>
    <p:sldId id="275" r:id="rId7"/>
    <p:sldId id="276" r:id="rId8"/>
    <p:sldId id="278" r:id="rId9"/>
    <p:sldId id="277" r:id="rId10"/>
    <p:sldId id="284" r:id="rId11"/>
    <p:sldId id="262" r:id="rId12"/>
    <p:sldId id="269" r:id="rId13"/>
    <p:sldId id="285" r:id="rId14"/>
    <p:sldId id="279" r:id="rId15"/>
    <p:sldId id="263" r:id="rId16"/>
    <p:sldId id="266" r:id="rId17"/>
    <p:sldId id="280" r:id="rId18"/>
    <p:sldId id="281" r:id="rId19"/>
    <p:sldId id="282" r:id="rId20"/>
    <p:sldId id="283" r:id="rId21"/>
    <p:sldId id="273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  <a:srgbClr val="05AFC8"/>
    <a:srgbClr val="FA4453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88305" autoAdjust="0"/>
  </p:normalViewPr>
  <p:slideViewPr>
    <p:cSldViewPr snapToObjects="1">
      <p:cViewPr varScale="1">
        <p:scale>
          <a:sx n="89" d="100"/>
          <a:sy n="89" d="100"/>
        </p:scale>
        <p:origin x="60" y="291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左边一列为用户，右边一列是</a:t>
            </a:r>
            <a:r>
              <a:rPr lang="zh-CN" altLang="en-US" dirty="0" smtClean="0"/>
              <a:t>管理员，右侧的一列是管理员的功能，由于工期的限制，我们在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和数据库上都做好了端口，但未用服务器连接完成，在演讲的最后我们会展示其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部分的内容。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1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3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类设计：后端共五个类，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Log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用于管理日志信息；</a:t>
            </a:r>
            <a:endParaRPr lang="en-US" altLang="zh-CN" dirty="0" smtClean="0"/>
          </a:p>
          <a:p>
            <a:r>
              <a:rPr lang="en-US" altLang="zh-CN" dirty="0" smtClean="0"/>
              <a:t>Train</a:t>
            </a:r>
            <a:r>
              <a:rPr lang="zh-CN" altLang="en-US" dirty="0" smtClean="0"/>
              <a:t>类：包含车次信息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8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35631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12308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12308</a:t>
            </a:r>
            <a:r>
              <a:rPr lang="zh-CN" altLang="en-US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火车订票系统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45831" y="3142483"/>
            <a:ext cx="1040670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黑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作坊</a:t>
            </a:r>
            <a:endParaRPr lang="en-US" altLang="zh-CN" sz="14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1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优秀的跨平台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26"/>
          <p:cNvSpPr txBox="1"/>
          <p:nvPr/>
        </p:nvSpPr>
        <p:spPr>
          <a:xfrm>
            <a:off x="822410" y="178765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不同分辨率屏幕的测试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拖拽大小不影响组件相对位置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3581" y="1257788"/>
            <a:ext cx="2715110" cy="315898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2410" y="1257788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1"/>
          <p:cNvSpPr txBox="1"/>
          <p:nvPr/>
        </p:nvSpPr>
        <p:spPr>
          <a:xfrm>
            <a:off x="1082397" y="1215682"/>
            <a:ext cx="2715111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分辨率适应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83775" y="2018766"/>
            <a:ext cx="3672408" cy="1495307"/>
            <a:chOff x="974810" y="3225650"/>
            <a:chExt cx="3672408" cy="1495307"/>
          </a:xfrm>
        </p:grpSpPr>
        <p:sp>
          <p:nvSpPr>
            <p:cNvPr id="18" name="TextBox 26"/>
            <p:cNvSpPr txBox="1"/>
            <p:nvPr/>
          </p:nvSpPr>
          <p:spPr>
            <a:xfrm>
              <a:off x="974810" y="3797627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在不同的系统不同字符编码下不会影响自动补全等功能的正常显示，一定程度上解决了“锟斤拷”问题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25981" y="3267756"/>
              <a:ext cx="2715110" cy="315898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4810" y="3267756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1"/>
            <p:cNvSpPr txBox="1"/>
            <p:nvPr/>
          </p:nvSpPr>
          <p:spPr>
            <a:xfrm>
              <a:off x="1217165" y="3225650"/>
              <a:ext cx="249074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字符编码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7584" y="3153642"/>
            <a:ext cx="3672408" cy="1218308"/>
            <a:chOff x="974810" y="3225650"/>
            <a:chExt cx="3672408" cy="1218308"/>
          </a:xfrm>
        </p:grpSpPr>
        <p:sp>
          <p:nvSpPr>
            <p:cNvPr id="24" name="TextBox 26"/>
            <p:cNvSpPr txBox="1"/>
            <p:nvPr/>
          </p:nvSpPr>
          <p:spPr>
            <a:xfrm>
              <a:off x="974810" y="3797627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跨平台的开发过程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不同系统中均能正常运行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225981" y="3267756"/>
              <a:ext cx="2715110" cy="315898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74810" y="3267756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1217165" y="3225650"/>
              <a:ext cx="249074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各系统运作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133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5521" y="237513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数据导入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等类的输出运算重载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接口实现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22410" y="3007132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服务器通信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2410" y="1787659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窗口间关系设计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非法输入控制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22410" y="1215682"/>
            <a:ext cx="2966281" cy="400110"/>
            <a:chOff x="274382" y="2645794"/>
            <a:chExt cx="2966281" cy="400110"/>
          </a:xfrm>
        </p:grpSpPr>
        <p:sp>
          <p:nvSpPr>
            <p:cNvPr id="24" name="矩形 23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6"/>
          <p:cNvSpPr txBox="1"/>
          <p:nvPr/>
        </p:nvSpPr>
        <p:spPr>
          <a:xfrm>
            <a:off x="824609" y="3615693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通讯建立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身份确认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与数据库联动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39483" y="1819141"/>
            <a:ext cx="2966281" cy="400110"/>
            <a:chOff x="274382" y="2645794"/>
            <a:chExt cx="2966281" cy="400110"/>
          </a:xfrm>
        </p:grpSpPr>
        <p:sp>
          <p:nvSpPr>
            <p:cNvPr id="30" name="矩形 2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后端数据库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287522" y="890272"/>
            <a:ext cx="8594664" cy="391372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实现映射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合并 13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>
            <a:spLocks/>
          </p:cNvSpPr>
          <p:nvPr/>
        </p:nvSpPr>
        <p:spPr>
          <a:xfrm>
            <a:off x="435772" y="1072366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联系 48"/>
          <p:cNvSpPr>
            <a:spLocks/>
          </p:cNvSpPr>
          <p:nvPr/>
        </p:nvSpPr>
        <p:spPr>
          <a:xfrm>
            <a:off x="3685972" y="2384666"/>
            <a:ext cx="1800000" cy="720000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联系 50"/>
          <p:cNvSpPr>
            <a:spLocks/>
          </p:cNvSpPr>
          <p:nvPr/>
        </p:nvSpPr>
        <p:spPr>
          <a:xfrm>
            <a:off x="6538360" y="3696799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联系 52"/>
          <p:cNvSpPr>
            <a:spLocks/>
          </p:cNvSpPr>
          <p:nvPr/>
        </p:nvSpPr>
        <p:spPr>
          <a:xfrm>
            <a:off x="435772" y="3670588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204904" y="1662762"/>
            <a:ext cx="2190125" cy="886554"/>
            <a:chOff x="2204904" y="1662762"/>
            <a:chExt cx="2190125" cy="886554"/>
          </a:xfrm>
        </p:grpSpPr>
        <p:sp>
          <p:nvSpPr>
            <p:cNvPr id="59" name="文本框 58"/>
            <p:cNvSpPr txBox="1"/>
            <p:nvPr/>
          </p:nvSpPr>
          <p:spPr>
            <a:xfrm rot="2056346">
              <a:off x="2204904" y="1865140"/>
              <a:ext cx="219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vector&lt;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stationName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2513735" y="1662762"/>
              <a:ext cx="1310316" cy="886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流程图: 联系 69"/>
          <p:cNvSpPr>
            <a:spLocks/>
          </p:cNvSpPr>
          <p:nvPr/>
        </p:nvSpPr>
        <p:spPr>
          <a:xfrm>
            <a:off x="6785964" y="1741198"/>
            <a:ext cx="1296000" cy="461660"/>
          </a:xfrm>
          <a:prstGeom prst="flowChartConnector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Ticket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1779960" y="1818854"/>
            <a:ext cx="2190125" cy="860448"/>
            <a:chOff x="1779960" y="1818854"/>
            <a:chExt cx="2190125" cy="860448"/>
          </a:xfrm>
        </p:grpSpPr>
        <p:cxnSp>
          <p:nvCxnSpPr>
            <p:cNvPr id="61" name="直接箭头连接符 60"/>
            <p:cNvCxnSpPr/>
            <p:nvPr/>
          </p:nvCxnSpPr>
          <p:spPr>
            <a:xfrm flipH="1" flipV="1">
              <a:off x="2330113" y="1818854"/>
              <a:ext cx="1293215" cy="86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 rot="2056346">
              <a:off x="1779960" y="2212179"/>
              <a:ext cx="219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vector&lt;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trainID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流程图: 联系 51"/>
          <p:cNvSpPr>
            <a:spLocks/>
          </p:cNvSpPr>
          <p:nvPr/>
        </p:nvSpPr>
        <p:spPr>
          <a:xfrm>
            <a:off x="6533964" y="1096173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Account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2862074" y="1323661"/>
            <a:ext cx="3671890" cy="495191"/>
            <a:chOff x="2862074" y="1323661"/>
            <a:chExt cx="3671890" cy="495191"/>
          </a:xfrm>
        </p:grpSpPr>
        <p:cxnSp>
          <p:nvCxnSpPr>
            <p:cNvPr id="74" name="直接箭头连接符 73"/>
            <p:cNvCxnSpPr/>
            <p:nvPr/>
          </p:nvCxnSpPr>
          <p:spPr>
            <a:xfrm flipH="1" flipV="1">
              <a:off x="2862074" y="1401325"/>
              <a:ext cx="3671890" cy="41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 rot="360000">
              <a:off x="3634814" y="1323661"/>
              <a:ext cx="221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trainID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400930" y="2139702"/>
            <a:ext cx="1392878" cy="510445"/>
            <a:chOff x="5400930" y="2139702"/>
            <a:chExt cx="1392878" cy="510445"/>
          </a:xfrm>
        </p:grpSpPr>
        <p:cxnSp>
          <p:nvCxnSpPr>
            <p:cNvPr id="72" name="直接箭头连接符 71"/>
            <p:cNvCxnSpPr/>
            <p:nvPr/>
          </p:nvCxnSpPr>
          <p:spPr>
            <a:xfrm flipH="1">
              <a:off x="5418813" y="2139702"/>
              <a:ext cx="1169412" cy="510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 rot="20220000">
              <a:off x="5400930" y="2357743"/>
              <a:ext cx="1392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stationName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 rot="20248594">
            <a:off x="7358551" y="2422810"/>
            <a:ext cx="451269" cy="1104123"/>
            <a:chOff x="7633588" y="1877174"/>
            <a:chExt cx="574376" cy="1604257"/>
          </a:xfrm>
        </p:grpSpPr>
        <p:cxnSp>
          <p:nvCxnSpPr>
            <p:cNvPr id="86" name="直接箭头连接符 85"/>
            <p:cNvCxnSpPr/>
            <p:nvPr/>
          </p:nvCxnSpPr>
          <p:spPr>
            <a:xfrm flipV="1">
              <a:off x="7644399" y="1877174"/>
              <a:ext cx="563565" cy="1604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 rot="1351406">
              <a:off x="7633588" y="2087094"/>
              <a:ext cx="3064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595107" y="3585000"/>
            <a:ext cx="199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DataBase_Main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9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制作中的问题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车难题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2627784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锟斤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困境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前后端连线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7020272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悖论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1907704" y="1442458"/>
            <a:ext cx="22324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数据集中出现观光车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少量车运行中有相同站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极少量车次运行中只有起点和终点、且起点和终点相同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336309" y="3352249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文件读入时字符编码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由于不同系统的中文编码问题出现乱码情况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6372200" y="1427800"/>
            <a:ext cx="22324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网络连线零基础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由于对网络的连线缺乏经验，这一部分的操作都需要从零开始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4669818" y="3356525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火车票</a:t>
            </a: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期中考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三者交错进行，引发工期延误，造成火车难产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35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黑心作坊主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后端调试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前后端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陈竞潇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服务器连接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流的设计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最后程序的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702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作坊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童工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智能指针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吴章昊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界面逻辑设计和运行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输入控制和自动补全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服务器所需结构体的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指针类实现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准备（此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9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作坊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苦力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沈柯达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后端类的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Account, User, Train, Log, Station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后端初步调试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4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646331"/>
            <a:chOff x="251520" y="210010"/>
            <a:chExt cx="3816672" cy="646331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作坊小二</a:t>
              </a:r>
            </a:p>
            <a:p>
              <a:pPr lvl="0"/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Train.h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Manual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林彦希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撰写使用手册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写出列车相关的头文件（已被整合入数据库）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写出哈希表（但由于一些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取缔）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37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>
            <a:spLocks noChangeAspect="1"/>
          </p:cNvSpPr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0263" y="32181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4928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8024" y="2024155"/>
            <a:ext cx="1008112" cy="1008112"/>
            <a:chOff x="1403648" y="1851670"/>
            <a:chExt cx="1008112" cy="1008112"/>
          </a:xfrm>
        </p:grpSpPr>
        <p:sp>
          <p:nvSpPr>
            <p:cNvPr id="19" name="流程图: 联系 18"/>
            <p:cNvSpPr/>
            <p:nvPr/>
          </p:nvSpPr>
          <p:spPr>
            <a:xfrm>
              <a:off x="1403648" y="1851670"/>
              <a:ext cx="1008112" cy="1008112"/>
            </a:xfrm>
            <a:prstGeom prst="flowChartConnector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aptop"/>
            <p:cNvSpPr>
              <a:spLocks noEditPoints="1" noChangeArrowheads="1"/>
            </p:cNvSpPr>
            <p:nvPr/>
          </p:nvSpPr>
          <p:spPr bwMode="auto">
            <a:xfrm>
              <a:off x="1545096" y="2139700"/>
              <a:ext cx="725216" cy="429009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28964" y="2029337"/>
            <a:ext cx="1008112" cy="1008112"/>
            <a:chOff x="4631612" y="1944575"/>
            <a:chExt cx="1008112" cy="1008112"/>
          </a:xfrm>
        </p:grpSpPr>
        <p:sp>
          <p:nvSpPr>
            <p:cNvPr id="21" name="流程图: 联系 20"/>
            <p:cNvSpPr/>
            <p:nvPr/>
          </p:nvSpPr>
          <p:spPr>
            <a:xfrm>
              <a:off x="4631612" y="1944575"/>
              <a:ext cx="1008112" cy="1008112"/>
            </a:xfrm>
            <a:prstGeom prst="flowChartConnector">
              <a:avLst/>
            </a:prstGeom>
            <a:solidFill>
              <a:srgbClr val="FA44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tebulb"/>
            <p:cNvSpPr>
              <a:spLocks noEditPoints="1" noChangeArrowheads="1"/>
            </p:cNvSpPr>
            <p:nvPr/>
          </p:nvSpPr>
          <p:spPr bwMode="auto">
            <a:xfrm>
              <a:off x="4978592" y="2193824"/>
              <a:ext cx="314152" cy="5096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46113" y="2024155"/>
            <a:ext cx="1008112" cy="1008112"/>
            <a:chOff x="2951820" y="2952687"/>
            <a:chExt cx="1008112" cy="1008112"/>
          </a:xfrm>
        </p:grpSpPr>
        <p:sp>
          <p:nvSpPr>
            <p:cNvPr id="20" name="流程图: 联系 19"/>
            <p:cNvSpPr/>
            <p:nvPr/>
          </p:nvSpPr>
          <p:spPr>
            <a:xfrm>
              <a:off x="2951820" y="2952687"/>
              <a:ext cx="1008112" cy="100811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5" name="Picture 5" descr="C:\Users\ybi9\AppData\Local\Microsoft\Windows\Temporary Internet Files\Content.IE5\OM1J1Y24\MC90029815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772" y="3176798"/>
              <a:ext cx="408211" cy="66088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17"/>
          <p:cNvSpPr txBox="1"/>
          <p:nvPr/>
        </p:nvSpPr>
        <p:spPr>
          <a:xfrm>
            <a:off x="6287357" y="32035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11815" y="2024155"/>
            <a:ext cx="1008112" cy="1008112"/>
            <a:chOff x="6611815" y="2024155"/>
            <a:chExt cx="1008112" cy="1008112"/>
          </a:xfrm>
        </p:grpSpPr>
        <p:sp>
          <p:nvSpPr>
            <p:cNvPr id="26" name="流程图: 联系 25"/>
            <p:cNvSpPr/>
            <p:nvPr/>
          </p:nvSpPr>
          <p:spPr>
            <a:xfrm>
              <a:off x="6611815" y="2024155"/>
              <a:ext cx="1008112" cy="100811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636" b="87273" l="8182" r="90000">
                          <a14:foregroundMark x1="18636" y1="84848" x2="28636" y2="87273"/>
                          <a14:foregroundMark x1="8636" y1="53030" x2="10000" y2="53939"/>
                          <a14:foregroundMark x1="57727" y1="38182" x2="52273" y2="40606"/>
                          <a14:foregroundMark x1="70909" y1="33636" x2="70000" y2="38182"/>
                          <a14:foregroundMark x1="85455" y1="68182" x2="89091" y2="72121"/>
                          <a14:backgroundMark x1="71818" y1="48182" x2="71818" y2="48182"/>
                          <a14:backgroundMark x1="73636" y1="52121" x2="73636" y2="52121"/>
                          <a14:backgroundMark x1="78636" y1="73333" x2="78636" y2="73333"/>
                          <a14:backgroundMark x1="81364" y1="66667" x2="81364" y2="66667"/>
                          <a14:backgroundMark x1="25909" y1="70606" x2="25909" y2="70606"/>
                          <a14:backgroundMark x1="21364" y1="68485" x2="21364" y2="68485"/>
                          <a14:backgroundMark x1="41364" y1="73333" x2="41364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b="10482"/>
            <a:stretch/>
          </p:blipFill>
          <p:spPr>
            <a:xfrm>
              <a:off x="6745163" y="2202689"/>
              <a:ext cx="740572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黑作坊小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王翰竞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类的雏形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参与后端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类的编写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Time.h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类（后被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QTime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1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>
            <a:off x="971600" y="0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合并 4"/>
          <p:cNvSpPr/>
          <p:nvPr/>
        </p:nvSpPr>
        <p:spPr>
          <a:xfrm rot="10800000">
            <a:off x="4355978" y="271576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8"/>
          <p:cNvSpPr txBox="1"/>
          <p:nvPr/>
        </p:nvSpPr>
        <p:spPr>
          <a:xfrm>
            <a:off x="1151620" y="2139702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 txBox="1"/>
          <p:nvPr/>
        </p:nvSpPr>
        <p:spPr>
          <a:xfrm>
            <a:off x="3275854" y="42245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04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2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功能与特点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查购退车票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查询修改用户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增删改运行计划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信息修改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782063"/>
            <a:ext cx="12501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查询（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5703"/>
            <a:ext cx="3524276" cy="364810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主菜单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合并 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884373"/>
            <a:ext cx="3438550" cy="15049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3291830"/>
            <a:ext cx="3424263" cy="14763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5" y="2142870"/>
            <a:ext cx="3433788" cy="15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14" y="893384"/>
            <a:ext cx="3357587" cy="1700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10" y="2906427"/>
            <a:ext cx="2543194" cy="18621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0" y="1851670"/>
            <a:ext cx="3324249" cy="17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98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车票购买与退订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2" y="858084"/>
            <a:ext cx="4724589" cy="28124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97848"/>
            <a:ext cx="4610744" cy="27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联系 16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摘录 17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摘录 19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摘录 21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摘录 24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9" name="流程图: 联系 28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摘录 29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2" name="流程图: 联系 3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摘录 3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7" name="流程图: 联系 36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摘录 37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六边形 39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3" name="流程图: 联系 42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摘录 43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流程图: 联系 44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多种查票方式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查询自动补全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优秀的跨平台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584968" y="3555891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联系 58"/>
          <p:cNvSpPr/>
          <p:nvPr/>
        </p:nvSpPr>
        <p:spPr>
          <a:xfrm rot="17581665">
            <a:off x="4271529" y="370474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联系 60"/>
          <p:cNvSpPr/>
          <p:nvPr/>
        </p:nvSpPr>
        <p:spPr>
          <a:xfrm rot="5580000">
            <a:off x="4260894" y="3699480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摘录 62"/>
          <p:cNvSpPr/>
          <p:nvPr/>
        </p:nvSpPr>
        <p:spPr>
          <a:xfrm rot="10800000" flipH="1" flipV="1">
            <a:off x="4374706" y="3795235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94"/>
          <p:cNvSpPr txBox="1"/>
          <p:nvPr/>
        </p:nvSpPr>
        <p:spPr>
          <a:xfrm>
            <a:off x="3969762" y="386789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120"/>
          <p:cNvSpPr txBox="1"/>
          <p:nvPr/>
        </p:nvSpPr>
        <p:spPr>
          <a:xfrm>
            <a:off x="3953474" y="442364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匿名查票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917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后端分离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987574"/>
            <a:ext cx="4666677" cy="30963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70" y="1995686"/>
            <a:ext cx="2124091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79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solidFill>
            <a:srgbClr val="FFC000"/>
          </a:solidFill>
        </a:ln>
      </a:spPr>
      <a:bodyPr rtlCol="0"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637</Words>
  <Application>Microsoft Office PowerPoint</Application>
  <PresentationFormat>全屏显示(16:9)</PresentationFormat>
  <Paragraphs>179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BatangChe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吴章昊</cp:lastModifiedBy>
  <cp:revision>128</cp:revision>
  <dcterms:created xsi:type="dcterms:W3CDTF">1988-01-08T08:00:09Z</dcterms:created>
  <dcterms:modified xsi:type="dcterms:W3CDTF">2017-05-16T06:31:11Z</dcterms:modified>
</cp:coreProperties>
</file>