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9" r:id="rId5"/>
    <p:sldId id="259" r:id="rId6"/>
    <p:sldId id="280" r:id="rId7"/>
    <p:sldId id="260" r:id="rId8"/>
    <p:sldId id="282" r:id="rId9"/>
    <p:sldId id="262" r:id="rId10"/>
    <p:sldId id="263" r:id="rId11"/>
    <p:sldId id="265" r:id="rId12"/>
    <p:sldId id="266" r:id="rId13"/>
    <p:sldId id="268" r:id="rId14"/>
    <p:sldId id="269" r:id="rId15"/>
    <p:sldId id="267" r:id="rId16"/>
    <p:sldId id="270" r:id="rId17"/>
    <p:sldId id="264" r:id="rId18"/>
    <p:sldId id="272" r:id="rId19"/>
    <p:sldId id="273" r:id="rId20"/>
    <p:sldId id="274" r:id="rId21"/>
    <p:sldId id="276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5C681-41A5-4252-B53F-EB93839ED0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490AA3-73A3-4CC8-893E-3DBFDF3564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Models do learn to generalize</a:t>
          </a:r>
        </a:p>
      </dgm:t>
    </dgm:pt>
    <dgm:pt modelId="{D050B69D-6515-4138-8FF4-0AE285B689A6}" type="parTrans" cxnId="{4D81CE32-7537-4FEE-9ED3-96850B08EECA}">
      <dgm:prSet/>
      <dgm:spPr/>
      <dgm:t>
        <a:bodyPr/>
        <a:lstStyle/>
        <a:p>
          <a:endParaRPr lang="en-US"/>
        </a:p>
      </dgm:t>
    </dgm:pt>
    <dgm:pt modelId="{9713F387-9FEE-49A8-A904-13B38730BE21}" type="sibTrans" cxnId="{4D81CE32-7537-4FEE-9ED3-96850B08EECA}">
      <dgm:prSet/>
      <dgm:spPr/>
      <dgm:t>
        <a:bodyPr/>
        <a:lstStyle/>
        <a:p>
          <a:endParaRPr lang="en-US"/>
        </a:p>
      </dgm:t>
    </dgm:pt>
    <dgm:pt modelId="{04052708-727D-45A8-B0D5-965CD4D532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Can be effectively and efficiently compressed with a dynamic basis</a:t>
          </a:r>
        </a:p>
      </dgm:t>
    </dgm:pt>
    <dgm:pt modelId="{65230718-464D-41C2-9A80-E660F6578C1B}" type="parTrans" cxnId="{1A47E8ED-600E-44B2-AD30-56635413EB47}">
      <dgm:prSet/>
      <dgm:spPr/>
      <dgm:t>
        <a:bodyPr/>
        <a:lstStyle/>
        <a:p>
          <a:endParaRPr lang="en-US"/>
        </a:p>
      </dgm:t>
    </dgm:pt>
    <dgm:pt modelId="{6A9E7D2E-3A60-4D4A-BE39-AD0DC897AC6B}" type="sibTrans" cxnId="{1A47E8ED-600E-44B2-AD30-56635413EB47}">
      <dgm:prSet/>
      <dgm:spPr/>
      <dgm:t>
        <a:bodyPr/>
        <a:lstStyle/>
        <a:p>
          <a:endParaRPr lang="en-US"/>
        </a:p>
      </dgm:t>
    </dgm:pt>
    <dgm:pt modelId="{94F73B46-F761-487B-82C9-9DCEFF4A84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Flexible choices of bond dimension, feature type, TNS topology</a:t>
          </a:r>
        </a:p>
      </dgm:t>
    </dgm:pt>
    <dgm:pt modelId="{7FBA7665-5625-4554-A5A4-E7F85EEBEDF3}" type="parTrans" cxnId="{4FC8C4F3-F022-4603-BFAE-E806E5D55CB0}">
      <dgm:prSet/>
      <dgm:spPr/>
      <dgm:t>
        <a:bodyPr/>
        <a:lstStyle/>
        <a:p>
          <a:endParaRPr lang="en-US"/>
        </a:p>
      </dgm:t>
    </dgm:pt>
    <dgm:pt modelId="{3E0B5EF0-F13A-4EF2-A5A6-C3449C85CC05}" type="sibTrans" cxnId="{4FC8C4F3-F022-4603-BFAE-E806E5D55CB0}">
      <dgm:prSet/>
      <dgm:spPr/>
      <dgm:t>
        <a:bodyPr/>
        <a:lstStyle/>
        <a:p>
          <a:endParaRPr lang="en-US"/>
        </a:p>
      </dgm:t>
    </dgm:pt>
    <dgm:pt modelId="{C43F8039-8C26-4150-A7F3-3F7D63F3E5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Compatible with mixed discrete data, HETEROGENEOUS DATA TYPES AND SUPPORTS</a:t>
          </a:r>
        </a:p>
      </dgm:t>
    </dgm:pt>
    <dgm:pt modelId="{69B152D2-CF1A-4B01-AEAF-2E9D1AA40DA8}" type="parTrans" cxnId="{230A5F53-3672-45CB-BCBE-BE816B9AB277}">
      <dgm:prSet/>
      <dgm:spPr/>
      <dgm:t>
        <a:bodyPr/>
        <a:lstStyle/>
        <a:p>
          <a:endParaRPr lang="en-US"/>
        </a:p>
      </dgm:t>
    </dgm:pt>
    <dgm:pt modelId="{CFBCB999-C6BD-48D2-A2D5-59858D13697F}" type="sibTrans" cxnId="{230A5F53-3672-45CB-BCBE-BE816B9AB277}">
      <dgm:prSet/>
      <dgm:spPr/>
      <dgm:t>
        <a:bodyPr/>
        <a:lstStyle/>
        <a:p>
          <a:endParaRPr lang="en-US"/>
        </a:p>
      </dgm:t>
    </dgm:pt>
    <dgm:pt modelId="{1D5EAA0E-7C9F-461A-917A-AAC8D69B2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Can work with any existing MPS training strategy (DMRG, SGD..)</a:t>
          </a:r>
        </a:p>
      </dgm:t>
    </dgm:pt>
    <dgm:pt modelId="{17CF0816-A8CD-47BA-ACAF-89B7CF475048}" type="parTrans" cxnId="{9C073D55-8B0A-440C-81EC-6604CA7D4E59}">
      <dgm:prSet/>
      <dgm:spPr/>
      <dgm:t>
        <a:bodyPr/>
        <a:lstStyle/>
        <a:p>
          <a:endParaRPr lang="en-US"/>
        </a:p>
      </dgm:t>
    </dgm:pt>
    <dgm:pt modelId="{1CCC56B9-8F1C-4965-8885-F4ADCDEB447E}" type="sibTrans" cxnId="{9C073D55-8B0A-440C-81EC-6604CA7D4E59}">
      <dgm:prSet/>
      <dgm:spPr/>
      <dgm:t>
        <a:bodyPr/>
        <a:lstStyle/>
        <a:p>
          <a:endParaRPr lang="en-US"/>
        </a:p>
      </dgm:t>
    </dgm:pt>
    <dgm:pt modelId="{A601660F-FDE6-4D25-B2A7-A1209DF5C046}" type="pres">
      <dgm:prSet presAssocID="{CD25C681-41A5-4252-B53F-EB93839ED016}" presName="root" presStyleCnt="0">
        <dgm:presLayoutVars>
          <dgm:dir/>
          <dgm:resizeHandles val="exact"/>
        </dgm:presLayoutVars>
      </dgm:prSet>
      <dgm:spPr/>
    </dgm:pt>
    <dgm:pt modelId="{4322213B-87A3-4261-8DEF-8A01E08E4BEB}" type="pres">
      <dgm:prSet presAssocID="{67490AA3-73A3-4CC8-893E-3DBFDF356486}" presName="compNode" presStyleCnt="0"/>
      <dgm:spPr/>
    </dgm:pt>
    <dgm:pt modelId="{B779D7D0-FD65-4917-9CDD-DF45D95FB167}" type="pres">
      <dgm:prSet presAssocID="{67490AA3-73A3-4CC8-893E-3DBFDF356486}" presName="iconBgRect" presStyleLbl="bgShp" presStyleIdx="0" presStyleCnt="5"/>
      <dgm:spPr/>
    </dgm:pt>
    <dgm:pt modelId="{70682E8C-7AB5-4203-8405-3D795BC7A8F8}" type="pres">
      <dgm:prSet presAssocID="{67490AA3-73A3-4CC8-893E-3DBFDF3564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BAC7EA-1185-4D79-8848-2FDCBC1EE5B0}" type="pres">
      <dgm:prSet presAssocID="{67490AA3-73A3-4CC8-893E-3DBFDF356486}" presName="spaceRect" presStyleCnt="0"/>
      <dgm:spPr/>
    </dgm:pt>
    <dgm:pt modelId="{514B0D83-3133-4ED4-870D-5ED4DDB8726A}" type="pres">
      <dgm:prSet presAssocID="{67490AA3-73A3-4CC8-893E-3DBFDF356486}" presName="textRect" presStyleLbl="revTx" presStyleIdx="0" presStyleCnt="5">
        <dgm:presLayoutVars>
          <dgm:chMax val="1"/>
          <dgm:chPref val="1"/>
        </dgm:presLayoutVars>
      </dgm:prSet>
      <dgm:spPr/>
    </dgm:pt>
    <dgm:pt modelId="{6BC627A2-056E-449D-B473-2A3C75E43875}" type="pres">
      <dgm:prSet presAssocID="{9713F387-9FEE-49A8-A904-13B38730BE21}" presName="sibTrans" presStyleCnt="0"/>
      <dgm:spPr/>
    </dgm:pt>
    <dgm:pt modelId="{7AF9D0D5-738B-4021-907A-FB2EC38B25C5}" type="pres">
      <dgm:prSet presAssocID="{04052708-727D-45A8-B0D5-965CD4D5323D}" presName="compNode" presStyleCnt="0"/>
      <dgm:spPr/>
    </dgm:pt>
    <dgm:pt modelId="{BE775CBD-E2A2-487C-9B44-093085981498}" type="pres">
      <dgm:prSet presAssocID="{04052708-727D-45A8-B0D5-965CD4D5323D}" presName="iconBgRect" presStyleLbl="bgShp" presStyleIdx="1" presStyleCnt="5"/>
      <dgm:spPr/>
    </dgm:pt>
    <dgm:pt modelId="{A35272DB-49FF-45CF-8696-F5E5383D0D6C}" type="pres">
      <dgm:prSet presAssocID="{04052708-727D-45A8-B0D5-965CD4D532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AE893A5-B1F6-4880-8F74-EAC47335D07B}" type="pres">
      <dgm:prSet presAssocID="{04052708-727D-45A8-B0D5-965CD4D5323D}" presName="spaceRect" presStyleCnt="0"/>
      <dgm:spPr/>
    </dgm:pt>
    <dgm:pt modelId="{D77CB6A3-0BE1-4A12-8C81-17602959E120}" type="pres">
      <dgm:prSet presAssocID="{04052708-727D-45A8-B0D5-965CD4D5323D}" presName="textRect" presStyleLbl="revTx" presStyleIdx="1" presStyleCnt="5">
        <dgm:presLayoutVars>
          <dgm:chMax val="1"/>
          <dgm:chPref val="1"/>
        </dgm:presLayoutVars>
      </dgm:prSet>
      <dgm:spPr/>
    </dgm:pt>
    <dgm:pt modelId="{B6ADE419-FF37-4298-BB4C-298BF4913F92}" type="pres">
      <dgm:prSet presAssocID="{6A9E7D2E-3A60-4D4A-BE39-AD0DC897AC6B}" presName="sibTrans" presStyleCnt="0"/>
      <dgm:spPr/>
    </dgm:pt>
    <dgm:pt modelId="{94FCEBF6-91B5-4481-AE6C-9CA222BCDA7E}" type="pres">
      <dgm:prSet presAssocID="{94F73B46-F761-487B-82C9-9DCEFF4A8488}" presName="compNode" presStyleCnt="0"/>
      <dgm:spPr/>
    </dgm:pt>
    <dgm:pt modelId="{4985D359-2F25-4B42-9A36-81036100BDE7}" type="pres">
      <dgm:prSet presAssocID="{94F73B46-F761-487B-82C9-9DCEFF4A8488}" presName="iconBgRect" presStyleLbl="bgShp" presStyleIdx="2" presStyleCnt="5"/>
      <dgm:spPr/>
    </dgm:pt>
    <dgm:pt modelId="{CEDDD8FE-92EF-46F8-B682-1ACCD76A4EFA}" type="pres">
      <dgm:prSet presAssocID="{94F73B46-F761-487B-82C9-9DCEFF4A84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AECFE93-C924-4CD5-9FE6-C179032C31F7}" type="pres">
      <dgm:prSet presAssocID="{94F73B46-F761-487B-82C9-9DCEFF4A8488}" presName="spaceRect" presStyleCnt="0"/>
      <dgm:spPr/>
    </dgm:pt>
    <dgm:pt modelId="{ADF9A846-F159-4865-9A9A-A9E85B311A77}" type="pres">
      <dgm:prSet presAssocID="{94F73B46-F761-487B-82C9-9DCEFF4A8488}" presName="textRect" presStyleLbl="revTx" presStyleIdx="2" presStyleCnt="5">
        <dgm:presLayoutVars>
          <dgm:chMax val="1"/>
          <dgm:chPref val="1"/>
        </dgm:presLayoutVars>
      </dgm:prSet>
      <dgm:spPr/>
    </dgm:pt>
    <dgm:pt modelId="{05CC73B3-09BE-4E31-938C-12AE09C5CC6C}" type="pres">
      <dgm:prSet presAssocID="{3E0B5EF0-F13A-4EF2-A5A6-C3449C85CC05}" presName="sibTrans" presStyleCnt="0"/>
      <dgm:spPr/>
    </dgm:pt>
    <dgm:pt modelId="{F153E67D-850E-4571-8F32-E59502BD4129}" type="pres">
      <dgm:prSet presAssocID="{C43F8039-8C26-4150-A7F3-3F7D63F3E553}" presName="compNode" presStyleCnt="0"/>
      <dgm:spPr/>
    </dgm:pt>
    <dgm:pt modelId="{66C6EBCB-2D4F-4457-9D3D-20E411FED4D3}" type="pres">
      <dgm:prSet presAssocID="{C43F8039-8C26-4150-A7F3-3F7D63F3E553}" presName="iconBgRect" presStyleLbl="bgShp" presStyleIdx="3" presStyleCnt="5"/>
      <dgm:spPr/>
    </dgm:pt>
    <dgm:pt modelId="{38F1C459-0C6E-4682-973E-0ABC4D9EDBB3}" type="pres">
      <dgm:prSet presAssocID="{C43F8039-8C26-4150-A7F3-3F7D63F3E55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4BF66D-4081-483D-AC83-BCCF32D9D93B}" type="pres">
      <dgm:prSet presAssocID="{C43F8039-8C26-4150-A7F3-3F7D63F3E553}" presName="spaceRect" presStyleCnt="0"/>
      <dgm:spPr/>
    </dgm:pt>
    <dgm:pt modelId="{0D204236-B5DC-40E7-AE99-39045999FB66}" type="pres">
      <dgm:prSet presAssocID="{C43F8039-8C26-4150-A7F3-3F7D63F3E553}" presName="textRect" presStyleLbl="revTx" presStyleIdx="3" presStyleCnt="5">
        <dgm:presLayoutVars>
          <dgm:chMax val="1"/>
          <dgm:chPref val="1"/>
        </dgm:presLayoutVars>
      </dgm:prSet>
      <dgm:spPr/>
    </dgm:pt>
    <dgm:pt modelId="{EBE2D1E0-D697-45AA-9EE1-FFF258426163}" type="pres">
      <dgm:prSet presAssocID="{CFBCB999-C6BD-48D2-A2D5-59858D13697F}" presName="sibTrans" presStyleCnt="0"/>
      <dgm:spPr/>
    </dgm:pt>
    <dgm:pt modelId="{677349CA-78A4-4ADC-A24D-AC738F0AFDAA}" type="pres">
      <dgm:prSet presAssocID="{1D5EAA0E-7C9F-461A-917A-AAC8D69B206C}" presName="compNode" presStyleCnt="0"/>
      <dgm:spPr/>
    </dgm:pt>
    <dgm:pt modelId="{F06D0E0F-2D44-4813-9D5A-8C707E1F07B7}" type="pres">
      <dgm:prSet presAssocID="{1D5EAA0E-7C9F-461A-917A-AAC8D69B206C}" presName="iconBgRect" presStyleLbl="bgShp" presStyleIdx="4" presStyleCnt="5"/>
      <dgm:spPr/>
    </dgm:pt>
    <dgm:pt modelId="{763902DB-73FD-4F17-A0A4-9866EFF1772E}" type="pres">
      <dgm:prSet presAssocID="{1D5EAA0E-7C9F-461A-917A-AAC8D69B20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A83245D-1E1B-4520-A87D-0C592A872807}" type="pres">
      <dgm:prSet presAssocID="{1D5EAA0E-7C9F-461A-917A-AAC8D69B206C}" presName="spaceRect" presStyleCnt="0"/>
      <dgm:spPr/>
    </dgm:pt>
    <dgm:pt modelId="{087A5FF7-274D-40DC-9CAC-92416443A184}" type="pres">
      <dgm:prSet presAssocID="{1D5EAA0E-7C9F-461A-917A-AAC8D69B206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429A01-A3E6-4673-8469-69A133D19D92}" type="presOf" srcId="{67490AA3-73A3-4CC8-893E-3DBFDF356486}" destId="{514B0D83-3133-4ED4-870D-5ED4DDB8726A}" srcOrd="0" destOrd="0" presId="urn:microsoft.com/office/officeart/2018/5/layout/IconCircleLabelList"/>
    <dgm:cxn modelId="{97154A18-E1CD-4CAF-A514-557E2FBF30DB}" type="presOf" srcId="{C43F8039-8C26-4150-A7F3-3F7D63F3E553}" destId="{0D204236-B5DC-40E7-AE99-39045999FB66}" srcOrd="0" destOrd="0" presId="urn:microsoft.com/office/officeart/2018/5/layout/IconCircleLabelList"/>
    <dgm:cxn modelId="{48818324-7CBE-4351-8F91-5D77B63EEE6E}" type="presOf" srcId="{1D5EAA0E-7C9F-461A-917A-AAC8D69B206C}" destId="{087A5FF7-274D-40DC-9CAC-92416443A184}" srcOrd="0" destOrd="0" presId="urn:microsoft.com/office/officeart/2018/5/layout/IconCircleLabelList"/>
    <dgm:cxn modelId="{4D81CE32-7537-4FEE-9ED3-96850B08EECA}" srcId="{CD25C681-41A5-4252-B53F-EB93839ED016}" destId="{67490AA3-73A3-4CC8-893E-3DBFDF356486}" srcOrd="0" destOrd="0" parTransId="{D050B69D-6515-4138-8FF4-0AE285B689A6}" sibTransId="{9713F387-9FEE-49A8-A904-13B38730BE21}"/>
    <dgm:cxn modelId="{E40E8570-655A-4463-869D-CFA42F798EB7}" type="presOf" srcId="{94F73B46-F761-487B-82C9-9DCEFF4A8488}" destId="{ADF9A846-F159-4865-9A9A-A9E85B311A77}" srcOrd="0" destOrd="0" presId="urn:microsoft.com/office/officeart/2018/5/layout/IconCircleLabelList"/>
    <dgm:cxn modelId="{230A5F53-3672-45CB-BCBE-BE816B9AB277}" srcId="{CD25C681-41A5-4252-B53F-EB93839ED016}" destId="{C43F8039-8C26-4150-A7F3-3F7D63F3E553}" srcOrd="3" destOrd="0" parTransId="{69B152D2-CF1A-4B01-AEAF-2E9D1AA40DA8}" sibTransId="{CFBCB999-C6BD-48D2-A2D5-59858D13697F}"/>
    <dgm:cxn modelId="{9C073D55-8B0A-440C-81EC-6604CA7D4E59}" srcId="{CD25C681-41A5-4252-B53F-EB93839ED016}" destId="{1D5EAA0E-7C9F-461A-917A-AAC8D69B206C}" srcOrd="4" destOrd="0" parTransId="{17CF0816-A8CD-47BA-ACAF-89B7CF475048}" sibTransId="{1CCC56B9-8F1C-4965-8885-F4ADCDEB447E}"/>
    <dgm:cxn modelId="{3A788EE7-D344-4333-BEBB-95DB2E3C1DDE}" type="presOf" srcId="{CD25C681-41A5-4252-B53F-EB93839ED016}" destId="{A601660F-FDE6-4D25-B2A7-A1209DF5C046}" srcOrd="0" destOrd="0" presId="urn:microsoft.com/office/officeart/2018/5/layout/IconCircleLabelList"/>
    <dgm:cxn modelId="{E5025DEC-9A0B-4BB9-A30D-BC04CC4D22E2}" type="presOf" srcId="{04052708-727D-45A8-B0D5-965CD4D5323D}" destId="{D77CB6A3-0BE1-4A12-8C81-17602959E120}" srcOrd="0" destOrd="0" presId="urn:microsoft.com/office/officeart/2018/5/layout/IconCircleLabelList"/>
    <dgm:cxn modelId="{1A47E8ED-600E-44B2-AD30-56635413EB47}" srcId="{CD25C681-41A5-4252-B53F-EB93839ED016}" destId="{04052708-727D-45A8-B0D5-965CD4D5323D}" srcOrd="1" destOrd="0" parTransId="{65230718-464D-41C2-9A80-E660F6578C1B}" sibTransId="{6A9E7D2E-3A60-4D4A-BE39-AD0DC897AC6B}"/>
    <dgm:cxn modelId="{4FC8C4F3-F022-4603-BFAE-E806E5D55CB0}" srcId="{CD25C681-41A5-4252-B53F-EB93839ED016}" destId="{94F73B46-F761-487B-82C9-9DCEFF4A8488}" srcOrd="2" destOrd="0" parTransId="{7FBA7665-5625-4554-A5A4-E7F85EEBEDF3}" sibTransId="{3E0B5EF0-F13A-4EF2-A5A6-C3449C85CC05}"/>
    <dgm:cxn modelId="{E20B4327-FA4B-4ACC-8AA9-7E3519160F1D}" type="presParOf" srcId="{A601660F-FDE6-4D25-B2A7-A1209DF5C046}" destId="{4322213B-87A3-4261-8DEF-8A01E08E4BEB}" srcOrd="0" destOrd="0" presId="urn:microsoft.com/office/officeart/2018/5/layout/IconCircleLabelList"/>
    <dgm:cxn modelId="{1DD3BF85-CE49-4F4B-B071-37B34569F3FA}" type="presParOf" srcId="{4322213B-87A3-4261-8DEF-8A01E08E4BEB}" destId="{B779D7D0-FD65-4917-9CDD-DF45D95FB167}" srcOrd="0" destOrd="0" presId="urn:microsoft.com/office/officeart/2018/5/layout/IconCircleLabelList"/>
    <dgm:cxn modelId="{E208859F-E7B6-4D96-8CA3-4FA37ADFADD2}" type="presParOf" srcId="{4322213B-87A3-4261-8DEF-8A01E08E4BEB}" destId="{70682E8C-7AB5-4203-8405-3D795BC7A8F8}" srcOrd="1" destOrd="0" presId="urn:microsoft.com/office/officeart/2018/5/layout/IconCircleLabelList"/>
    <dgm:cxn modelId="{F8C0CCF9-3ED2-4944-9918-37C76C0E72A9}" type="presParOf" srcId="{4322213B-87A3-4261-8DEF-8A01E08E4BEB}" destId="{0BBAC7EA-1185-4D79-8848-2FDCBC1EE5B0}" srcOrd="2" destOrd="0" presId="urn:microsoft.com/office/officeart/2018/5/layout/IconCircleLabelList"/>
    <dgm:cxn modelId="{4E1623B5-175F-438C-93FF-B87863C4E8F0}" type="presParOf" srcId="{4322213B-87A3-4261-8DEF-8A01E08E4BEB}" destId="{514B0D83-3133-4ED4-870D-5ED4DDB8726A}" srcOrd="3" destOrd="0" presId="urn:microsoft.com/office/officeart/2018/5/layout/IconCircleLabelList"/>
    <dgm:cxn modelId="{781B8F40-84B6-4796-9548-7A186BF3A170}" type="presParOf" srcId="{A601660F-FDE6-4D25-B2A7-A1209DF5C046}" destId="{6BC627A2-056E-449D-B473-2A3C75E43875}" srcOrd="1" destOrd="0" presId="urn:microsoft.com/office/officeart/2018/5/layout/IconCircleLabelList"/>
    <dgm:cxn modelId="{4C789081-EA7B-4D83-8DB0-88DCDD467159}" type="presParOf" srcId="{A601660F-FDE6-4D25-B2A7-A1209DF5C046}" destId="{7AF9D0D5-738B-4021-907A-FB2EC38B25C5}" srcOrd="2" destOrd="0" presId="urn:microsoft.com/office/officeart/2018/5/layout/IconCircleLabelList"/>
    <dgm:cxn modelId="{AD9C5F12-7501-4BBB-A662-D8F2B0C40DFA}" type="presParOf" srcId="{7AF9D0D5-738B-4021-907A-FB2EC38B25C5}" destId="{BE775CBD-E2A2-487C-9B44-093085981498}" srcOrd="0" destOrd="0" presId="urn:microsoft.com/office/officeart/2018/5/layout/IconCircleLabelList"/>
    <dgm:cxn modelId="{EBB2E27F-AD9D-43CE-976D-F0CB72D1D654}" type="presParOf" srcId="{7AF9D0D5-738B-4021-907A-FB2EC38B25C5}" destId="{A35272DB-49FF-45CF-8696-F5E5383D0D6C}" srcOrd="1" destOrd="0" presId="urn:microsoft.com/office/officeart/2018/5/layout/IconCircleLabelList"/>
    <dgm:cxn modelId="{32DA8F09-C4B1-4F5E-AEE9-A18B78619FEF}" type="presParOf" srcId="{7AF9D0D5-738B-4021-907A-FB2EC38B25C5}" destId="{AAE893A5-B1F6-4880-8F74-EAC47335D07B}" srcOrd="2" destOrd="0" presId="urn:microsoft.com/office/officeart/2018/5/layout/IconCircleLabelList"/>
    <dgm:cxn modelId="{995F200E-2405-4BC0-9233-027C98043F72}" type="presParOf" srcId="{7AF9D0D5-738B-4021-907A-FB2EC38B25C5}" destId="{D77CB6A3-0BE1-4A12-8C81-17602959E120}" srcOrd="3" destOrd="0" presId="urn:microsoft.com/office/officeart/2018/5/layout/IconCircleLabelList"/>
    <dgm:cxn modelId="{AE5F00C7-B7B8-441E-B8A8-9ABA8D0B9C05}" type="presParOf" srcId="{A601660F-FDE6-4D25-B2A7-A1209DF5C046}" destId="{B6ADE419-FF37-4298-BB4C-298BF4913F92}" srcOrd="3" destOrd="0" presId="urn:microsoft.com/office/officeart/2018/5/layout/IconCircleLabelList"/>
    <dgm:cxn modelId="{9208BF39-8AE9-4B75-97CF-439EED88F1E9}" type="presParOf" srcId="{A601660F-FDE6-4D25-B2A7-A1209DF5C046}" destId="{94FCEBF6-91B5-4481-AE6C-9CA222BCDA7E}" srcOrd="4" destOrd="0" presId="urn:microsoft.com/office/officeart/2018/5/layout/IconCircleLabelList"/>
    <dgm:cxn modelId="{6B880035-A6A3-4F13-8C40-8209E6CB404B}" type="presParOf" srcId="{94FCEBF6-91B5-4481-AE6C-9CA222BCDA7E}" destId="{4985D359-2F25-4B42-9A36-81036100BDE7}" srcOrd="0" destOrd="0" presId="urn:microsoft.com/office/officeart/2018/5/layout/IconCircleLabelList"/>
    <dgm:cxn modelId="{0FEF5D14-D352-4504-B641-BC62A776335C}" type="presParOf" srcId="{94FCEBF6-91B5-4481-AE6C-9CA222BCDA7E}" destId="{CEDDD8FE-92EF-46F8-B682-1ACCD76A4EFA}" srcOrd="1" destOrd="0" presId="urn:microsoft.com/office/officeart/2018/5/layout/IconCircleLabelList"/>
    <dgm:cxn modelId="{299CA9BF-5ED5-4722-A4A4-16A1B51F63B2}" type="presParOf" srcId="{94FCEBF6-91B5-4481-AE6C-9CA222BCDA7E}" destId="{5AECFE93-C924-4CD5-9FE6-C179032C31F7}" srcOrd="2" destOrd="0" presId="urn:microsoft.com/office/officeart/2018/5/layout/IconCircleLabelList"/>
    <dgm:cxn modelId="{3D3599B8-D7FE-49F5-8EA6-B397CA6361EC}" type="presParOf" srcId="{94FCEBF6-91B5-4481-AE6C-9CA222BCDA7E}" destId="{ADF9A846-F159-4865-9A9A-A9E85B311A77}" srcOrd="3" destOrd="0" presId="urn:microsoft.com/office/officeart/2018/5/layout/IconCircleLabelList"/>
    <dgm:cxn modelId="{38DEBA68-F9FA-4585-8C41-764CE5FF4C8C}" type="presParOf" srcId="{A601660F-FDE6-4D25-B2A7-A1209DF5C046}" destId="{05CC73B3-09BE-4E31-938C-12AE09C5CC6C}" srcOrd="5" destOrd="0" presId="urn:microsoft.com/office/officeart/2018/5/layout/IconCircleLabelList"/>
    <dgm:cxn modelId="{CF2DAC1E-6BCC-45BC-8902-1D55ECF1843E}" type="presParOf" srcId="{A601660F-FDE6-4D25-B2A7-A1209DF5C046}" destId="{F153E67D-850E-4571-8F32-E59502BD4129}" srcOrd="6" destOrd="0" presId="urn:microsoft.com/office/officeart/2018/5/layout/IconCircleLabelList"/>
    <dgm:cxn modelId="{ED15A20A-5EC3-4B5D-A8B0-166ED234F6D8}" type="presParOf" srcId="{F153E67D-850E-4571-8F32-E59502BD4129}" destId="{66C6EBCB-2D4F-4457-9D3D-20E411FED4D3}" srcOrd="0" destOrd="0" presId="urn:microsoft.com/office/officeart/2018/5/layout/IconCircleLabelList"/>
    <dgm:cxn modelId="{EEB02466-513C-4F43-94C4-95D2F5E6F67A}" type="presParOf" srcId="{F153E67D-850E-4571-8F32-E59502BD4129}" destId="{38F1C459-0C6E-4682-973E-0ABC4D9EDBB3}" srcOrd="1" destOrd="0" presId="urn:microsoft.com/office/officeart/2018/5/layout/IconCircleLabelList"/>
    <dgm:cxn modelId="{5A3E682E-51FB-43A5-9F35-7C5C804D175F}" type="presParOf" srcId="{F153E67D-850E-4571-8F32-E59502BD4129}" destId="{E54BF66D-4081-483D-AC83-BCCF32D9D93B}" srcOrd="2" destOrd="0" presId="urn:microsoft.com/office/officeart/2018/5/layout/IconCircleLabelList"/>
    <dgm:cxn modelId="{72827ABC-9CAE-4EFB-83D0-9B386CE29D0C}" type="presParOf" srcId="{F153E67D-850E-4571-8F32-E59502BD4129}" destId="{0D204236-B5DC-40E7-AE99-39045999FB66}" srcOrd="3" destOrd="0" presId="urn:microsoft.com/office/officeart/2018/5/layout/IconCircleLabelList"/>
    <dgm:cxn modelId="{C1F1D3AF-F086-44F0-A021-960111311973}" type="presParOf" srcId="{A601660F-FDE6-4D25-B2A7-A1209DF5C046}" destId="{EBE2D1E0-D697-45AA-9EE1-FFF258426163}" srcOrd="7" destOrd="0" presId="urn:microsoft.com/office/officeart/2018/5/layout/IconCircleLabelList"/>
    <dgm:cxn modelId="{4D1041E7-0C9F-44DB-AB65-A9BDA0DEB669}" type="presParOf" srcId="{A601660F-FDE6-4D25-B2A7-A1209DF5C046}" destId="{677349CA-78A4-4ADC-A24D-AC738F0AFDAA}" srcOrd="8" destOrd="0" presId="urn:microsoft.com/office/officeart/2018/5/layout/IconCircleLabelList"/>
    <dgm:cxn modelId="{87842FB7-A582-4100-B06E-3322036B84B9}" type="presParOf" srcId="{677349CA-78A4-4ADC-A24D-AC738F0AFDAA}" destId="{F06D0E0F-2D44-4813-9D5A-8C707E1F07B7}" srcOrd="0" destOrd="0" presId="urn:microsoft.com/office/officeart/2018/5/layout/IconCircleLabelList"/>
    <dgm:cxn modelId="{B443691A-F652-43AD-8CF4-82ABC393F9F0}" type="presParOf" srcId="{677349CA-78A4-4ADC-A24D-AC738F0AFDAA}" destId="{763902DB-73FD-4F17-A0A4-9866EFF1772E}" srcOrd="1" destOrd="0" presId="urn:microsoft.com/office/officeart/2018/5/layout/IconCircleLabelList"/>
    <dgm:cxn modelId="{7F5E5C76-E562-499D-804E-45A8F29BDC1D}" type="presParOf" srcId="{677349CA-78A4-4ADC-A24D-AC738F0AFDAA}" destId="{6A83245D-1E1B-4520-A87D-0C592A872807}" srcOrd="2" destOrd="0" presId="urn:microsoft.com/office/officeart/2018/5/layout/IconCircleLabelList"/>
    <dgm:cxn modelId="{32F80C50-4BA4-4431-97C0-30AE5D4E1361}" type="presParOf" srcId="{677349CA-78A4-4ADC-A24D-AC738F0AFDAA}" destId="{087A5FF7-274D-40DC-9CAC-92416443A1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9D7D0-FD65-4917-9CDD-DF45D95FB167}">
      <dsp:nvSpPr>
        <dsp:cNvPr id="0" name=""/>
        <dsp:cNvSpPr/>
      </dsp:nvSpPr>
      <dsp:spPr>
        <a:xfrm>
          <a:off x="333420" y="103529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82E8C-7AB5-4203-8405-3D795BC7A8F8}">
      <dsp:nvSpPr>
        <dsp:cNvPr id="0" name=""/>
        <dsp:cNvSpPr/>
      </dsp:nvSpPr>
      <dsp:spPr>
        <a:xfrm>
          <a:off x="552567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B0D83-3133-4ED4-870D-5ED4DDB8726A}">
      <dsp:nvSpPr>
        <dsp:cNvPr id="0" name=""/>
        <dsp:cNvSpPr/>
      </dsp:nvSpPr>
      <dsp:spPr>
        <a:xfrm>
          <a:off x="4701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Models do learn to generalize</a:t>
          </a:r>
        </a:p>
      </dsp:txBody>
      <dsp:txXfrm>
        <a:off x="4701" y="2383889"/>
        <a:ext cx="1685742" cy="674296"/>
      </dsp:txXfrm>
    </dsp:sp>
    <dsp:sp modelId="{BE775CBD-E2A2-487C-9B44-093085981498}">
      <dsp:nvSpPr>
        <dsp:cNvPr id="0" name=""/>
        <dsp:cNvSpPr/>
      </dsp:nvSpPr>
      <dsp:spPr>
        <a:xfrm>
          <a:off x="2314168" y="1035295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272DB-49FF-45CF-8696-F5E5383D0D6C}">
      <dsp:nvSpPr>
        <dsp:cNvPr id="0" name=""/>
        <dsp:cNvSpPr/>
      </dsp:nvSpPr>
      <dsp:spPr>
        <a:xfrm>
          <a:off x="2533314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CB6A3-0BE1-4A12-8C81-17602959E120}">
      <dsp:nvSpPr>
        <dsp:cNvPr id="0" name=""/>
        <dsp:cNvSpPr/>
      </dsp:nvSpPr>
      <dsp:spPr>
        <a:xfrm>
          <a:off x="1985448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Can be effectively and efficiently compressed with a dynamic basis</a:t>
          </a:r>
        </a:p>
      </dsp:txBody>
      <dsp:txXfrm>
        <a:off x="1985448" y="2383889"/>
        <a:ext cx="1685742" cy="674296"/>
      </dsp:txXfrm>
    </dsp:sp>
    <dsp:sp modelId="{4985D359-2F25-4B42-9A36-81036100BDE7}">
      <dsp:nvSpPr>
        <dsp:cNvPr id="0" name=""/>
        <dsp:cNvSpPr/>
      </dsp:nvSpPr>
      <dsp:spPr>
        <a:xfrm>
          <a:off x="4294915" y="1035295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DD8FE-92EF-46F8-B682-1ACCD76A4EFA}">
      <dsp:nvSpPr>
        <dsp:cNvPr id="0" name=""/>
        <dsp:cNvSpPr/>
      </dsp:nvSpPr>
      <dsp:spPr>
        <a:xfrm>
          <a:off x="4514061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9A846-F159-4865-9A9A-A9E85B311A77}">
      <dsp:nvSpPr>
        <dsp:cNvPr id="0" name=""/>
        <dsp:cNvSpPr/>
      </dsp:nvSpPr>
      <dsp:spPr>
        <a:xfrm>
          <a:off x="3966195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Flexible choices of bond dimension, feature type, TNS topology</a:t>
          </a:r>
        </a:p>
      </dsp:txBody>
      <dsp:txXfrm>
        <a:off x="3966195" y="2383889"/>
        <a:ext cx="1685742" cy="674296"/>
      </dsp:txXfrm>
    </dsp:sp>
    <dsp:sp modelId="{66C6EBCB-2D4F-4457-9D3D-20E411FED4D3}">
      <dsp:nvSpPr>
        <dsp:cNvPr id="0" name=""/>
        <dsp:cNvSpPr/>
      </dsp:nvSpPr>
      <dsp:spPr>
        <a:xfrm>
          <a:off x="6275662" y="1035295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1C459-0C6E-4682-973E-0ABC4D9EDBB3}">
      <dsp:nvSpPr>
        <dsp:cNvPr id="0" name=""/>
        <dsp:cNvSpPr/>
      </dsp:nvSpPr>
      <dsp:spPr>
        <a:xfrm>
          <a:off x="6494808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04236-B5DC-40E7-AE99-39045999FB66}">
      <dsp:nvSpPr>
        <dsp:cNvPr id="0" name=""/>
        <dsp:cNvSpPr/>
      </dsp:nvSpPr>
      <dsp:spPr>
        <a:xfrm>
          <a:off x="5946942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Compatible with mixed discrete data, HETEROGENEOUS DATA TYPES AND SUPPORTS</a:t>
          </a:r>
        </a:p>
      </dsp:txBody>
      <dsp:txXfrm>
        <a:off x="5946942" y="2383889"/>
        <a:ext cx="1685742" cy="674296"/>
      </dsp:txXfrm>
    </dsp:sp>
    <dsp:sp modelId="{F06D0E0F-2D44-4813-9D5A-8C707E1F07B7}">
      <dsp:nvSpPr>
        <dsp:cNvPr id="0" name=""/>
        <dsp:cNvSpPr/>
      </dsp:nvSpPr>
      <dsp:spPr>
        <a:xfrm>
          <a:off x="8256409" y="1035295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902DB-73FD-4F17-A0A4-9866EFF1772E}">
      <dsp:nvSpPr>
        <dsp:cNvPr id="0" name=""/>
        <dsp:cNvSpPr/>
      </dsp:nvSpPr>
      <dsp:spPr>
        <a:xfrm>
          <a:off x="8475555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A5FF7-274D-40DC-9CAC-92416443A184}">
      <dsp:nvSpPr>
        <dsp:cNvPr id="0" name=""/>
        <dsp:cNvSpPr/>
      </dsp:nvSpPr>
      <dsp:spPr>
        <a:xfrm>
          <a:off x="7927689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Can work with any existing MPS training strategy (DMRG, SGD..)</a:t>
          </a:r>
        </a:p>
      </dsp:txBody>
      <dsp:txXfrm>
        <a:off x="7927689" y="2383889"/>
        <a:ext cx="1685742" cy="67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76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72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8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2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4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7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99D75-A342-4EB7-8C45-BFE9796BF28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258F63-C4D3-4282-B124-7A9674A7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4327-1A3F-F636-6F0E-8C4B03149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3366"/>
                </a:solidFill>
                <a:effectLst/>
                <a:latin typeface="arial" panose="020B0604020202020204" pitchFamily="34" charset="0"/>
              </a:rPr>
              <a:t>Generative Learning of Continuous Data by Tensor Networks</a:t>
            </a:r>
            <a:br>
              <a:rPr lang="en-US" dirty="0"/>
            </a:br>
            <a:r>
              <a:rPr lang="en-US" sz="2700" dirty="0"/>
              <a:t>March Meeting 2023</a:t>
            </a:r>
            <a:endParaRPr lang="en-US" sz="2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980A-9314-AC2D-FFC8-C2221374E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436" y="4050833"/>
            <a:ext cx="8553567" cy="1096899"/>
          </a:xfrm>
        </p:spPr>
        <p:txBody>
          <a:bodyPr>
            <a:normAutofit/>
          </a:bodyPr>
          <a:lstStyle/>
          <a:p>
            <a:r>
              <a:rPr lang="en-US" sz="3000" dirty="0"/>
              <a:t>Alex Meiburg               </a:t>
            </a:r>
            <a:r>
              <a:rPr lang="en-US" sz="2000" dirty="0"/>
              <a:t> UCSB</a:t>
            </a:r>
          </a:p>
          <a:p>
            <a:r>
              <a:rPr lang="en-US" sz="2000" dirty="0"/>
              <a:t>Jing Chen, Jacob Miller, Alejandro Perdomo-Ortiz   </a:t>
            </a:r>
            <a:r>
              <a:rPr lang="en-US" sz="2000" b="1" dirty="0"/>
              <a:t>Zapata Computing</a:t>
            </a:r>
            <a:endParaRPr lang="en-US" sz="2000" dirty="0"/>
          </a:p>
        </p:txBody>
      </p:sp>
      <p:pic>
        <p:nvPicPr>
          <p:cNvPr id="1030" name="Picture 6" descr="Zapata Computing">
            <a:extLst>
              <a:ext uri="{FF2B5EF4-FFF2-40B4-BE49-F238E27FC236}">
                <a16:creationId xmlns:a16="http://schemas.microsoft.com/office/drawing/2014/main" id="{D5B02558-D304-A4D2-360C-B5087A4A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14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1190-130B-59DC-BD15-99BDFD95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Problems – Skewed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F997-EF6A-E2D9-562E-376F3CEB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Rotate a N-cube by some angles. Gives a convex distribution with some correlations between variables. Here, N=5.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54219-15F2-1FC6-AF41-05AE63B3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06" y="2770234"/>
            <a:ext cx="6143938" cy="4087766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C8F25050-F69E-7017-144F-427747600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4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1190-130B-59DC-BD15-99BDFD95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Problems – Iris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F997-EF6A-E2D9-562E-376F3CEB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Classic small ML dataset</a:t>
            </a:r>
          </a:p>
          <a:p>
            <a:r>
              <a:rPr lang="en-US" dirty="0"/>
              <a:t>4 continuous values, 1 class label (k=3)</a:t>
            </a:r>
          </a:p>
          <a:p>
            <a:r>
              <a:rPr lang="en-US" dirty="0"/>
              <a:t>Pairwise plot of features: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6C2A3-D288-1C15-48EF-692FB414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19" y="2781087"/>
            <a:ext cx="5687219" cy="3848637"/>
          </a:xfrm>
          <a:prstGeom prst="rect">
            <a:avLst/>
          </a:prstGeom>
        </p:spPr>
      </p:pic>
      <p:pic>
        <p:nvPicPr>
          <p:cNvPr id="5" name="Picture 6" descr="Zapata Computing">
            <a:extLst>
              <a:ext uri="{FF2B5EF4-FFF2-40B4-BE49-F238E27FC236}">
                <a16:creationId xmlns:a16="http://schemas.microsoft.com/office/drawing/2014/main" id="{0C1FB1F1-7706-C660-1A75-AD71E8A6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7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1190-130B-59DC-BD15-99BDFD95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Problems – Iris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F997-EF6A-E2D9-562E-376F3CEB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87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We can support this mixture of continuous + discrete. Different local dimensions in the MPS. 5-site MPS</a:t>
            </a:r>
          </a:p>
          <a:p>
            <a:r>
              <a:rPr lang="en-US" sz="2000" dirty="0"/>
              <a:t>Pairwise plot of features: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3DA20-DF69-753E-F623-9BDDD32D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53" y="2825753"/>
            <a:ext cx="5590327" cy="3769869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B0D2FE4B-D764-A346-86C1-C126D0AD4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1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1190-130B-59DC-BD15-99BDFD95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Problems - Moons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F997-EF6A-E2D9-562E-376F3CEB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Popular synthetic data for clustering 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continuous values, and one discrete class. 3-site MPS: two mapped values of dimension 10, one qubit (for class label).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True distribution: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4EC67-7B53-B15D-D466-0C1378A9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35" y="2819140"/>
            <a:ext cx="5849769" cy="3889390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36122CE6-68E5-20F3-65E8-A447B061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3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1190-130B-59DC-BD15-99BDFD95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Problems - Moons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F997-EF6A-E2D9-562E-376F3CEB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595" y="127000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MPS produces: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E289A-E937-507B-965B-D8499486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15" y="2971801"/>
            <a:ext cx="5879425" cy="3490545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002DAA09-825C-32E9-B2A2-F9DF614A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63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1190-130B-59DC-BD15-99BDFD95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Problems – Iris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F997-EF6A-E2D9-562E-376F3CEB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6431"/>
            <a:ext cx="8596668" cy="47049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Generalization capability – 5-fold cross-validation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B611C-028E-8BB4-D485-4D93CBC1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39" y="2021857"/>
            <a:ext cx="5082106" cy="3334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F10759-7EC7-0305-38C9-78ED6AAD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39" y="2021857"/>
            <a:ext cx="5276862" cy="3444138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F80185E8-3E33-01DB-AD25-BB8C12E4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2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940-F272-C57A-2CC0-0DF47EBA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2F66-950C-B7DD-346B-CF57DACC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Getting a decent precision on the wave function requires a significant feature dimension</a:t>
            </a:r>
          </a:p>
          <a:p>
            <a:r>
              <a:rPr lang="en-US" dirty="0"/>
              <a:t>An error of </a:t>
            </a:r>
            <a:r>
              <a:rPr lang="en-US" i="1" dirty="0"/>
              <a:t>e</a:t>
            </a:r>
            <a:r>
              <a:rPr lang="en-US" dirty="0"/>
              <a:t> requires </a:t>
            </a:r>
            <a:r>
              <a:rPr lang="en-US" i="1" dirty="0"/>
              <a:t>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≈</a:t>
            </a:r>
            <a:r>
              <a:rPr lang="en-US" dirty="0"/>
              <a:t>1/</a:t>
            </a:r>
            <a:r>
              <a:rPr lang="en-US" i="1" dirty="0"/>
              <a:t>e</a:t>
            </a:r>
            <a:r>
              <a:rPr lang="en-US" dirty="0"/>
              <a:t> feature functions</a:t>
            </a:r>
          </a:p>
          <a:p>
            <a:pPr lvl="1"/>
            <a:r>
              <a:rPr lang="en-US" dirty="0"/>
              <a:t>Training requires SVD on matrices </a:t>
            </a:r>
            <a:r>
              <a:rPr lang="en-US" i="1" dirty="0"/>
              <a:t>d·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χ</a:t>
            </a:r>
            <a:r>
              <a:rPr lang="en-US" dirty="0"/>
              <a:t> by </a:t>
            </a:r>
            <a:r>
              <a:rPr lang="en-US" i="1" dirty="0"/>
              <a:t>d·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χ</a:t>
            </a:r>
            <a:r>
              <a:rPr lang="en-US" dirty="0"/>
              <a:t>, or O(</a:t>
            </a:r>
            <a:r>
              <a:rPr lang="en-US" i="1" dirty="0"/>
              <a:t>f</a:t>
            </a:r>
            <a:r>
              <a:rPr lang="en-US" baseline="30000" dirty="0"/>
              <a:t>3</a:t>
            </a:r>
            <a:r>
              <a:rPr lang="en-US" dirty="0"/>
              <a:t>) time … not very favorable</a:t>
            </a:r>
          </a:p>
          <a:p>
            <a:r>
              <a:rPr lang="en-US" dirty="0"/>
              <a:t>Idea: map from a lower dimension </a:t>
            </a:r>
            <a:r>
              <a:rPr lang="en-US" i="1" dirty="0"/>
              <a:t>d</a:t>
            </a:r>
            <a:r>
              <a:rPr lang="en-US" dirty="0"/>
              <a:t> up to </a:t>
            </a:r>
            <a:r>
              <a:rPr lang="en-US" i="1" dirty="0"/>
              <a:t>D</a:t>
            </a:r>
            <a:r>
              <a:rPr lang="en-US" dirty="0"/>
              <a:t> with a unitary. MPS only has dimension </a:t>
            </a:r>
            <a:r>
              <a:rPr lang="en-US" i="1" dirty="0"/>
              <a:t>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49F3D-96BE-77E1-8876-9023B7BA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78" y="3866817"/>
            <a:ext cx="8735644" cy="2381582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BAC1D2CE-388A-0D29-F3F5-310CF91E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5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0C00-02B5-1371-BFE3-A07F5A0D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 a Basis?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AFBD-AB2F-0FA7-9AA3-5E50194B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NLL means we want to maximize sum[log(prob)] at any given sites </a:t>
            </a:r>
            <a:r>
              <a:rPr lang="en-US" i="1" dirty="0"/>
              <a:t>s</a:t>
            </a:r>
            <a:endParaRPr lang="en-US" dirty="0"/>
          </a:p>
          <a:p>
            <a:r>
              <a:rPr lang="en-US" dirty="0"/>
              <a:t>Take a data point (one sample in the dataset) and condition the MPS on all the other sites besides </a:t>
            </a:r>
            <a:r>
              <a:rPr lang="en-US" i="1" dirty="0"/>
              <a:t>s</a:t>
            </a:r>
            <a:r>
              <a:rPr lang="en-US" dirty="0"/>
              <a:t>. We get a state </a:t>
            </a:r>
            <a:r>
              <a:rPr lang="el-GR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Ψ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at site </a:t>
            </a:r>
            <a:r>
              <a:rPr lang="en-US" i="1" dirty="0">
                <a:solidFill>
                  <a:srgbClr val="202124"/>
                </a:solidFill>
                <a:latin typeface="Roboto" panose="02000000000000000000" pitchFamily="2" charset="0"/>
              </a:rPr>
              <a:t>s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, and want to maximize overlap with the true state </a:t>
            </a:r>
            <a:r>
              <a:rPr lang="el-GR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of that data point, as embedded with the feature function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Choose U to maximize: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			Sum log(  |&lt;</a:t>
            </a:r>
            <a:r>
              <a:rPr lang="el-GR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|U|</a:t>
            </a:r>
            <a:r>
              <a:rPr lang="el-GR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Ψ</a:t>
            </a: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&gt;|^2 )</a:t>
            </a:r>
            <a:endParaRPr lang="en-US" dirty="0"/>
          </a:p>
        </p:txBody>
      </p:sp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5B8FF7F0-A6A6-DE26-1243-2C1A72C0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43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6AC9-0776-1F35-A108-B7E70C0E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 a Basis?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291F-4E97-2356-D191-3FB80109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258"/>
            <a:ext cx="8596668" cy="3880773"/>
          </a:xfrm>
        </p:spPr>
        <p:txBody>
          <a:bodyPr/>
          <a:lstStyle/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Related to some well-studied problems in aligning vectors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Training loop: correct for phases and nonlinear </a:t>
            </a:r>
            <a:r>
              <a:rPr lang="en-US" i="1" dirty="0">
                <a:solidFill>
                  <a:srgbClr val="202124"/>
                </a:solidFill>
                <a:latin typeface="Roboto" panose="02000000000000000000" pitchFamily="2" charset="0"/>
              </a:rPr>
              <a:t>log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term, align the vectors using SVD, and repeat.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Can be thought of as linearizing the NLL and then training a TNS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Converges in a few iterations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Alternate between optimizing basis-alignment (the green compression layer, 1-site marginals) and the MPS optimization (inter-site correlations)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26A4A-8007-A08E-ABEE-0CB3FC2D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68" y="1270000"/>
            <a:ext cx="6210286" cy="1129861"/>
          </a:xfrm>
          <a:prstGeom prst="rect">
            <a:avLst/>
          </a:prstGeom>
        </p:spPr>
      </p:pic>
      <p:pic>
        <p:nvPicPr>
          <p:cNvPr id="6" name="Picture 6" descr="Zapata Computing">
            <a:extLst>
              <a:ext uri="{FF2B5EF4-FFF2-40B4-BE49-F238E27FC236}">
                <a16:creationId xmlns:a16="http://schemas.microsoft.com/office/drawing/2014/main" id="{2C182160-8346-63D0-14F1-1770C3C8D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6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2C2A-76BF-E62B-5943-E7B35B85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B775-36B3-393F-E2E9-B1969C78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775" cy="4351338"/>
          </a:xfrm>
        </p:spPr>
        <p:txBody>
          <a:bodyPr/>
          <a:lstStyle/>
          <a:p>
            <a:r>
              <a:rPr lang="en-US" dirty="0"/>
              <a:t>Small synthetic dataset</a:t>
            </a:r>
          </a:p>
          <a:p>
            <a:r>
              <a:rPr lang="en-US" dirty="0"/>
              <a:t>Four features</a:t>
            </a:r>
          </a:p>
          <a:p>
            <a:r>
              <a:rPr lang="en-US" dirty="0"/>
              <a:t>Two features are bi- or tri-modal. Can we learn them with just </a:t>
            </a:r>
            <a:r>
              <a:rPr lang="en-US" i="1" dirty="0"/>
              <a:t>d</a:t>
            </a:r>
            <a:r>
              <a:rPr lang="en-US" dirty="0"/>
              <a:t>=3?</a:t>
            </a:r>
          </a:p>
          <a:p>
            <a:r>
              <a:rPr lang="en-US" dirty="0"/>
              <a:t>For this model, each feature requires its own embedding. They can be shared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477F1-D9AF-0AD4-EE68-3AC424C2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579561"/>
            <a:ext cx="6352464" cy="4240211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91FF2C71-AF6B-9015-6500-499236BD8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1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68BB0-8378-982D-E273-96E1C6DB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/>
          <a:lstStyle/>
          <a:p>
            <a:r>
              <a:rPr lang="en-US" dirty="0"/>
              <a:t>Matrix Product States: Density Modelling</a:t>
            </a:r>
          </a:p>
        </p:txBody>
      </p:sp>
      <p:pic>
        <p:nvPicPr>
          <p:cNvPr id="6" name="Picture 2" descr="Tensor Network">
            <a:extLst>
              <a:ext uri="{FF2B5EF4-FFF2-40B4-BE49-F238E27FC236}">
                <a16:creationId xmlns:a16="http://schemas.microsoft.com/office/drawing/2014/main" id="{A3938B69-2E59-910E-323D-A2928C008B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1" y="2168009"/>
            <a:ext cx="5029398" cy="18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0778DF-4A59-CACD-6AAB-4CA874A648ED}"/>
              </a:ext>
            </a:extLst>
          </p:cNvPr>
          <p:cNvSpPr txBox="1"/>
          <p:nvPr/>
        </p:nvSpPr>
        <p:spPr>
          <a:xfrm>
            <a:off x="3521363" y="4551972"/>
            <a:ext cx="41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Approximates some quantum state: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B0F29-DD29-17BD-F815-94494A1106D5}"/>
              </a:ext>
            </a:extLst>
          </p:cNvPr>
          <p:cNvSpPr txBox="1"/>
          <p:nvPr/>
        </p:nvSpPr>
        <p:spPr>
          <a:xfrm>
            <a:off x="5121884" y="2782669"/>
            <a:ext cx="484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</a:t>
            </a:r>
            <a:r>
              <a:rPr lang="en-US" dirty="0"/>
              <a:t> is number of ‘states’ or ‘values’ at the site</a:t>
            </a:r>
          </a:p>
          <a:p>
            <a:r>
              <a:rPr lang="en-US" dirty="0"/>
              <a:t>For binary strings, d=2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29324-6430-944E-7C5C-174E211B5C52}"/>
              </a:ext>
            </a:extLst>
          </p:cNvPr>
          <p:cNvSpPr txBox="1"/>
          <p:nvPr/>
        </p:nvSpPr>
        <p:spPr>
          <a:xfrm>
            <a:off x="766618" y="1403927"/>
            <a:ext cx="891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now you’ve been hearing for a while about density modelling (generative modelling) with tensor networks…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21BE5-46D4-6E94-EBB0-325EC026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30" y="5004061"/>
            <a:ext cx="3204298" cy="900023"/>
          </a:xfrm>
          <a:prstGeom prst="rect">
            <a:avLst/>
          </a:prstGeom>
        </p:spPr>
      </p:pic>
      <p:pic>
        <p:nvPicPr>
          <p:cNvPr id="7" name="Picture 6" descr="Zapata Computing">
            <a:extLst>
              <a:ext uri="{FF2B5EF4-FFF2-40B4-BE49-F238E27FC236}">
                <a16:creationId xmlns:a16="http://schemas.microsoft.com/office/drawing/2014/main" id="{E9A7FE92-8C85-C6F3-DDDD-3AC0BB3B5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34DB-E52E-D041-2CE1-EEFF2A0D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EF42-A16F-06C2-D8F1-CCD16393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074"/>
            <a:ext cx="8596668" cy="3880773"/>
          </a:xfrm>
        </p:spPr>
        <p:txBody>
          <a:bodyPr/>
          <a:lstStyle/>
          <a:p>
            <a:r>
              <a:rPr lang="en-US" dirty="0"/>
              <a:t>With a dynamic basis, mapping </a:t>
            </a:r>
            <a:r>
              <a:rPr lang="en-US" i="1" dirty="0"/>
              <a:t>c</a:t>
            </a:r>
            <a:r>
              <a:rPr lang="en-US" dirty="0"/>
              <a:t>=3 to </a:t>
            </a:r>
            <a:r>
              <a:rPr lang="en-US" i="1" dirty="0"/>
              <a:t>f</a:t>
            </a:r>
            <a:r>
              <a:rPr lang="en-US" dirty="0"/>
              <a:t>=16, the MPS can learn it pretty well again!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18BF64-F1F3-BD71-8E80-AB063A25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11" y="2637327"/>
            <a:ext cx="4682576" cy="3112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B26964-BF5B-8037-8581-45122044E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9" y="2044348"/>
            <a:ext cx="3611802" cy="2365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CBE6F-9042-D463-680B-BA7623A92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1" y="4496298"/>
            <a:ext cx="3560177" cy="2361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3A12F-46F4-2121-6443-EE1C07DCB6DB}"/>
              </a:ext>
            </a:extLst>
          </p:cNvPr>
          <p:cNvSpPr txBox="1"/>
          <p:nvPr/>
        </p:nvSpPr>
        <p:spPr>
          <a:xfrm>
            <a:off x="8059741" y="3454710"/>
            <a:ext cx="1952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i="1" dirty="0"/>
              <a:t>Loss Values:</a:t>
            </a:r>
          </a:p>
          <a:p>
            <a:pPr marL="0" indent="0">
              <a:buNone/>
            </a:pPr>
            <a:r>
              <a:rPr lang="en-US" sz="1800" i="1" dirty="0"/>
              <a:t>f=3:           +2.04</a:t>
            </a:r>
          </a:p>
          <a:p>
            <a:pPr marL="0" indent="0">
              <a:buNone/>
            </a:pPr>
            <a:r>
              <a:rPr lang="en-US" sz="1800" i="1" dirty="0"/>
              <a:t>f=16:         -2.17</a:t>
            </a:r>
          </a:p>
          <a:p>
            <a:pPr marL="0" indent="0">
              <a:buNone/>
            </a:pPr>
            <a:r>
              <a:rPr lang="en-US" sz="1800" i="1" dirty="0"/>
              <a:t>c=3, f=16:  -2.06</a:t>
            </a:r>
          </a:p>
          <a:p>
            <a:endParaRPr lang="en-US" dirty="0"/>
          </a:p>
        </p:txBody>
      </p:sp>
      <p:pic>
        <p:nvPicPr>
          <p:cNvPr id="7" name="Picture 6" descr="Zapata Computing">
            <a:extLst>
              <a:ext uri="{FF2B5EF4-FFF2-40B4-BE49-F238E27FC236}">
                <a16:creationId xmlns:a16="http://schemas.microsoft.com/office/drawing/2014/main" id="{E395ECF5-CE3F-7445-D6F6-EAAB88DB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32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6F79-09DE-D401-5312-4121AD3F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Basis - 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A852-C953-4BF4-830F-9981A944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i="1" dirty="0"/>
              <a:t>d</a:t>
            </a:r>
            <a:r>
              <a:rPr lang="en-US" dirty="0"/>
              <a:t>=4 and a dynamic basis, can match the performance of </a:t>
            </a:r>
            <a:r>
              <a:rPr lang="en-US" i="1" dirty="0"/>
              <a:t>d</a:t>
            </a:r>
            <a:r>
              <a:rPr lang="en-US" dirty="0"/>
              <a:t>=8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B1A21-021F-9E7B-FE6E-586F5468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501542"/>
            <a:ext cx="5963148" cy="3991333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F5D09F16-7955-79FF-E196-D52ED76CA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6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5EE45-053D-6D80-0BB6-E4F44B9C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B1E42F-1032-7DBB-6B73-BE2626BF9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91611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29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4BE853-D058-0112-5B03-EB6D7AB1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9210-9BB6-8116-BD86-8820FA1C1138}"/>
              </a:ext>
            </a:extLst>
          </p:cNvPr>
          <p:cNvSpPr txBox="1"/>
          <p:nvPr/>
        </p:nvSpPr>
        <p:spPr>
          <a:xfrm>
            <a:off x="1395165" y="1366885"/>
            <a:ext cx="809981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for staying until the end of the session.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  <a:p>
            <a:r>
              <a:rPr lang="en-US" dirty="0"/>
              <a:t>Paper will be on </a:t>
            </a:r>
            <a:r>
              <a:rPr lang="en-US" dirty="0" err="1"/>
              <a:t>arXiv</a:t>
            </a:r>
            <a:r>
              <a:rPr lang="en-US" dirty="0"/>
              <a:t> soon!</a:t>
            </a:r>
          </a:p>
          <a:p>
            <a:endParaRPr lang="en-US" sz="2500" dirty="0"/>
          </a:p>
          <a:p>
            <a:r>
              <a:rPr lang="en-US" sz="2500" i="1" dirty="0"/>
              <a:t>Collaborators:</a:t>
            </a:r>
          </a:p>
          <a:p>
            <a:r>
              <a:rPr lang="en-US" sz="2500" i="1" dirty="0"/>
              <a:t>Jing Chen, Jacob Miller, Alejandro Perdomo-Ortiz</a:t>
            </a:r>
          </a:p>
        </p:txBody>
      </p:sp>
      <p:pic>
        <p:nvPicPr>
          <p:cNvPr id="8" name="Picture 6" descr="Zapata Computing">
            <a:extLst>
              <a:ext uri="{FF2B5EF4-FFF2-40B4-BE49-F238E27FC236}">
                <a16:creationId xmlns:a16="http://schemas.microsoft.com/office/drawing/2014/main" id="{AD68B299-CDD0-4A35-A23E-70EED7F4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9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4F8C-5883-DC91-1799-C5A283A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</a:t>
            </a:r>
            <a:r>
              <a:rPr lang="en-US" dirty="0">
                <a:sym typeface="Wingdings" panose="05000000000000000000" pitchFamily="2" charset="2"/>
              </a:rPr>
              <a:t> Real-valued distributions</a:t>
            </a:r>
            <a:endParaRPr lang="en-US" dirty="0"/>
          </a:p>
        </p:txBody>
      </p:sp>
      <p:pic>
        <p:nvPicPr>
          <p:cNvPr id="1026" name="Picture 2" descr="Tensor Network">
            <a:extLst>
              <a:ext uri="{FF2B5EF4-FFF2-40B4-BE49-F238E27FC236}">
                <a16:creationId xmlns:a16="http://schemas.microsoft.com/office/drawing/2014/main" id="{F1BF7921-8CEE-22A9-1D8A-F5EEC518D5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8" y="1327794"/>
            <a:ext cx="4403430" cy="16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5E93F-C211-0580-1C47-73EB07EE67E1}"/>
              </a:ext>
            </a:extLst>
          </p:cNvPr>
          <p:cNvSpPr txBox="1"/>
          <p:nvPr/>
        </p:nvSpPr>
        <p:spPr>
          <a:xfrm>
            <a:off x="459008" y="3467933"/>
            <a:ext cx="4839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Map index </a:t>
            </a:r>
            <a:r>
              <a:rPr lang="en-US" sz="2500" i="1" dirty="0"/>
              <a:t>d</a:t>
            </a:r>
            <a:r>
              <a:rPr lang="en-US" sz="2500" dirty="0"/>
              <a:t> into Hilbert space over the reals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A8FC5-10B1-83B9-9467-A4D4CAFC6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591" y="3052416"/>
            <a:ext cx="4240037" cy="1477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F7C814-5238-F2B1-4DE2-F45BBD2813A2}"/>
              </a:ext>
            </a:extLst>
          </p:cNvPr>
          <p:cNvSpPr txBox="1"/>
          <p:nvPr/>
        </p:nvSpPr>
        <p:spPr>
          <a:xfrm>
            <a:off x="374191" y="4972150"/>
            <a:ext cx="48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 tensor is an isometry 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BB818C-F0FC-D9AB-9139-61C24A04F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591" y="4951478"/>
            <a:ext cx="1018669" cy="564563"/>
          </a:xfrm>
          <a:prstGeom prst="rect">
            <a:avLst/>
          </a:prstGeom>
        </p:spPr>
      </p:pic>
      <p:pic>
        <p:nvPicPr>
          <p:cNvPr id="12" name="Picture 6" descr="Zapata Computing">
            <a:extLst>
              <a:ext uri="{FF2B5EF4-FFF2-40B4-BE49-F238E27FC236}">
                <a16:creationId xmlns:a16="http://schemas.microsoft.com/office/drawing/2014/main" id="{BE57C3AE-CE87-E505-1356-70AA8C50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5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4F8C-5883-DC91-1799-C5A283A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</a:t>
            </a:r>
            <a:r>
              <a:rPr lang="en-US" dirty="0">
                <a:sym typeface="Wingdings" panose="05000000000000000000" pitchFamily="2" charset="2"/>
              </a:rPr>
              <a:t> Real-valued distributions</a:t>
            </a:r>
            <a:endParaRPr lang="en-US" dirty="0"/>
          </a:p>
        </p:txBody>
      </p:sp>
      <p:pic>
        <p:nvPicPr>
          <p:cNvPr id="1026" name="Picture 2" descr="Tensor Network">
            <a:extLst>
              <a:ext uri="{FF2B5EF4-FFF2-40B4-BE49-F238E27FC236}">
                <a16:creationId xmlns:a16="http://schemas.microsoft.com/office/drawing/2014/main" id="{F1BF7921-8CEE-22A9-1D8A-F5EEC518D5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0" y="1553645"/>
            <a:ext cx="4403430" cy="16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5E93F-C211-0580-1C47-73EB07EE67E1}"/>
              </a:ext>
            </a:extLst>
          </p:cNvPr>
          <p:cNvSpPr txBox="1"/>
          <p:nvPr/>
        </p:nvSpPr>
        <p:spPr>
          <a:xfrm>
            <a:off x="5310909" y="1313892"/>
            <a:ext cx="4629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Isometry: </a:t>
            </a:r>
            <a:r>
              <a:rPr lang="en-US" sz="2500" i="1" dirty="0"/>
              <a:t>d</a:t>
            </a:r>
            <a:r>
              <a:rPr lang="en-US" sz="2500" dirty="0"/>
              <a:t> orthogonal basis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D22AE-EF01-A82D-2D5B-D6702384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1661"/>
            <a:ext cx="7068536" cy="2915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D1888-290A-2B58-DD61-22C86772E4D1}"/>
              </a:ext>
            </a:extLst>
          </p:cNvPr>
          <p:cNvSpPr txBox="1"/>
          <p:nvPr/>
        </p:nvSpPr>
        <p:spPr>
          <a:xfrm>
            <a:off x="725157" y="3432347"/>
            <a:ext cx="60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polynomials on the interval [-1, 1]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DA8FC5-10B1-83B9-9467-A4D4CAFC6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292" y="2055180"/>
            <a:ext cx="4240037" cy="1477365"/>
          </a:xfrm>
          <a:prstGeom prst="rect">
            <a:avLst/>
          </a:prstGeom>
        </p:spPr>
      </p:pic>
      <p:pic>
        <p:nvPicPr>
          <p:cNvPr id="3" name="Picture 6" descr="Zapata Computing">
            <a:extLst>
              <a:ext uri="{FF2B5EF4-FFF2-40B4-BE49-F238E27FC236}">
                <a16:creationId xmlns:a16="http://schemas.microsoft.com/office/drawing/2014/main" id="{2B213607-4B49-3257-D2D8-93ED49F1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6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246C-5149-BEA0-1913-B410F4C3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real densities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0CCB-7139-EBFA-479E-04A6548B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68193" cy="3880773"/>
          </a:xfrm>
        </p:spPr>
        <p:txBody>
          <a:bodyPr/>
          <a:lstStyle/>
          <a:p>
            <a:r>
              <a:rPr lang="en-US" dirty="0"/>
              <a:t>Linearly combine</a:t>
            </a:r>
          </a:p>
          <a:p>
            <a:pPr marL="0" indent="0">
              <a:buNone/>
            </a:pPr>
            <a:r>
              <a:rPr lang="en-US" dirty="0"/>
              <a:t>with complex coefficients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Yields normalized density over [-1,1] (Born rule)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AD8EF-2670-DDCE-DFA4-3478D944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1" y="1496594"/>
            <a:ext cx="5220624" cy="2362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913D2-DED2-77C4-75F2-847231F5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51" y="4208590"/>
            <a:ext cx="4093160" cy="2570658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4A261810-8426-D7A1-78D8-D3A7E45E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EA3C-0B32-4584-A1E2-BB001198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41A8-F049-2B88-6322-5D4643B8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45" y="1741139"/>
            <a:ext cx="8986783" cy="905297"/>
          </a:xfrm>
        </p:spPr>
        <p:txBody>
          <a:bodyPr/>
          <a:lstStyle/>
          <a:p>
            <a:r>
              <a:rPr lang="en-US" dirty="0"/>
              <a:t>Continuous values of a datum are fixed: push through the isometry (embed them) to </a:t>
            </a:r>
            <a:r>
              <a:rPr lang="en-US" i="1" dirty="0"/>
              <a:t>d</a:t>
            </a:r>
            <a:r>
              <a:rPr lang="en-US" dirty="0"/>
              <a:t>-dim quantum states. Then normal MPS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A336D-D904-452D-EA92-BDBCFB22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64" y="2515520"/>
            <a:ext cx="4240037" cy="14773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4F5223B-6FB7-BC13-AD50-A66ECD0E651C}"/>
              </a:ext>
            </a:extLst>
          </p:cNvPr>
          <p:cNvSpPr/>
          <p:nvPr/>
        </p:nvSpPr>
        <p:spPr>
          <a:xfrm>
            <a:off x="2390861" y="2515521"/>
            <a:ext cx="595620" cy="940744"/>
          </a:xfrm>
          <a:prstGeom prst="rect">
            <a:avLst/>
          </a:prstGeom>
          <a:solidFill>
            <a:srgbClr val="00000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D770DA-3A98-374F-E31D-D27087BB5F61}"/>
              </a:ext>
            </a:extLst>
          </p:cNvPr>
          <p:cNvSpPr/>
          <p:nvPr/>
        </p:nvSpPr>
        <p:spPr>
          <a:xfrm>
            <a:off x="3046601" y="2516919"/>
            <a:ext cx="595620" cy="940744"/>
          </a:xfrm>
          <a:prstGeom prst="rect">
            <a:avLst/>
          </a:prstGeom>
          <a:solidFill>
            <a:srgbClr val="00000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3EF66-9A7E-6888-3870-3FBF74630FDC}"/>
              </a:ext>
            </a:extLst>
          </p:cNvPr>
          <p:cNvSpPr/>
          <p:nvPr/>
        </p:nvSpPr>
        <p:spPr>
          <a:xfrm>
            <a:off x="3702341" y="2518317"/>
            <a:ext cx="595620" cy="940744"/>
          </a:xfrm>
          <a:prstGeom prst="rect">
            <a:avLst/>
          </a:prstGeom>
          <a:solidFill>
            <a:srgbClr val="00000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F2952D-D0C3-E72D-895D-C429AE1BBE97}"/>
              </a:ext>
            </a:extLst>
          </p:cNvPr>
          <p:cNvSpPr/>
          <p:nvPr/>
        </p:nvSpPr>
        <p:spPr>
          <a:xfrm>
            <a:off x="4356683" y="2518317"/>
            <a:ext cx="595620" cy="940744"/>
          </a:xfrm>
          <a:prstGeom prst="rect">
            <a:avLst/>
          </a:prstGeom>
          <a:solidFill>
            <a:srgbClr val="00000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314A6D-CE77-A2ED-7B75-C07FE833C15E}"/>
              </a:ext>
            </a:extLst>
          </p:cNvPr>
          <p:cNvSpPr/>
          <p:nvPr/>
        </p:nvSpPr>
        <p:spPr>
          <a:xfrm>
            <a:off x="5004035" y="2515519"/>
            <a:ext cx="595620" cy="940744"/>
          </a:xfrm>
          <a:prstGeom prst="rect">
            <a:avLst/>
          </a:prstGeom>
          <a:solidFill>
            <a:srgbClr val="000000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2DA4B3-0846-440D-4358-7B2CBC41A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92" y="5343103"/>
            <a:ext cx="3849549" cy="905297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8FB56F3-C497-21F7-34E4-2266B13D4EC2}"/>
              </a:ext>
            </a:extLst>
          </p:cNvPr>
          <p:cNvSpPr txBox="1">
            <a:spLocks/>
          </p:cNvSpPr>
          <p:nvPr/>
        </p:nvSpPr>
        <p:spPr>
          <a:xfrm>
            <a:off x="746888" y="4134149"/>
            <a:ext cx="9205220" cy="188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to minimize negative log-likelihood (average entropy of generated samples)</a:t>
            </a:r>
          </a:p>
          <a:p>
            <a:r>
              <a:rPr lang="en-US" dirty="0"/>
              <a:t>All probabilities are </a:t>
            </a:r>
            <a:r>
              <a:rPr lang="en-US" b="1" dirty="0"/>
              <a:t>densities</a:t>
            </a:r>
            <a:r>
              <a:rPr lang="en-US" dirty="0"/>
              <a:t>, so loss can be </a:t>
            </a:r>
            <a:r>
              <a:rPr lang="en-US" b="1" dirty="0"/>
              <a:t>negative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e.g. uniform on [0, ½] has negative one bit of differential entropy</a:t>
            </a:r>
          </a:p>
        </p:txBody>
      </p:sp>
      <p:pic>
        <p:nvPicPr>
          <p:cNvPr id="30" name="Picture 6" descr="Zapata Computing">
            <a:extLst>
              <a:ext uri="{FF2B5EF4-FFF2-40B4-BE49-F238E27FC236}">
                <a16:creationId xmlns:a16="http://schemas.microsoft.com/office/drawing/2014/main" id="{98615785-0785-09EF-F08A-AF4483EF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6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BDBD-163A-FEFE-4267-7675B433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/>
              <a:t>Several options for basis functions (“features”)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DB6C-7F6B-5DD2-499B-581F8E25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Polynomials on fixed interval (shown before)</a:t>
            </a:r>
          </a:p>
          <a:p>
            <a:r>
              <a:rPr lang="en-US" dirty="0"/>
              <a:t>Hermite functions: Gaussian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×</a:t>
            </a:r>
            <a:r>
              <a:rPr lang="en-US" dirty="0"/>
              <a:t> polynomial, over all of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Fourier series on a fixed interval</a:t>
            </a:r>
          </a:p>
          <a:p>
            <a:r>
              <a:rPr lang="en-US" dirty="0"/>
              <a:t>Anything (1) easily integrable, (2) orthogonal, and ideally (3)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AEB76-B6DC-B52E-DBBF-021E6BF3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9" y="2913553"/>
            <a:ext cx="5472611" cy="2514049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1FA9376F-6B2D-D9B4-B3A3-2A677EEA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23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BDBD-163A-FEFE-4267-7675B433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/>
              <a:t>Several options for basis functions (“features”)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DB6C-7F6B-5DD2-499B-581F8E25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Anything (1) easily integrable, (2) orthogonal, and ideally (3) </a:t>
            </a:r>
            <a:r>
              <a:rPr lang="en-US" b="1" dirty="0"/>
              <a:t>complete</a:t>
            </a:r>
            <a:endParaRPr lang="en-US" dirty="0"/>
          </a:p>
          <a:p>
            <a:r>
              <a:rPr lang="en-US" dirty="0"/>
              <a:t>This suffices to show a universal approximation ability, for C</a:t>
            </a:r>
            <a:r>
              <a:rPr lang="en-US" baseline="30000" dirty="0"/>
              <a:t>k</a:t>
            </a:r>
            <a:r>
              <a:rPr lang="en-US" dirty="0"/>
              <a:t>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with site dimension d and bond dimension 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χ</a:t>
            </a: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1FA9376F-6B2D-D9B4-B3A3-2A677EEA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66E52-342F-94C9-1046-E5AE7CFB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87" y="2957990"/>
            <a:ext cx="7299257" cy="10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5202-F40A-282C-BE47-89E3F814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vs. Complex 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4561-452E-898F-F0AB-B7D4FC31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MPS: Memory compact, faster to compute with, in theory we don’t </a:t>
            </a:r>
            <a:r>
              <a:rPr lang="en-US" i="1" dirty="0"/>
              <a:t>need</a:t>
            </a:r>
            <a:r>
              <a:rPr lang="en-US" dirty="0"/>
              <a:t> complex phases</a:t>
            </a:r>
          </a:p>
          <a:p>
            <a:r>
              <a:rPr lang="en-US" dirty="0"/>
              <a:t>Complex MPS: Higher model capacity (per bond dimension), alters loss landscape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Complex seems the better</a:t>
            </a:r>
          </a:p>
          <a:p>
            <a:pPr marL="0" indent="0">
              <a:buNone/>
            </a:pPr>
            <a:r>
              <a:rPr lang="en-US" dirty="0"/>
              <a:t>    way to go!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F64C5-C0C5-89F2-907F-7355CFEF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177" y="3404950"/>
            <a:ext cx="5062171" cy="3453050"/>
          </a:xfrm>
          <a:prstGeom prst="rect">
            <a:avLst/>
          </a:prstGeom>
        </p:spPr>
      </p:pic>
      <p:pic>
        <p:nvPicPr>
          <p:cNvPr id="4" name="Picture 6" descr="Zapata Computing">
            <a:extLst>
              <a:ext uri="{FF2B5EF4-FFF2-40B4-BE49-F238E27FC236}">
                <a16:creationId xmlns:a16="http://schemas.microsoft.com/office/drawing/2014/main" id="{CE03C04A-317E-9DB6-09C0-DC1A4CD63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81" y="6275515"/>
            <a:ext cx="2636521" cy="5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71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2362</TotalTime>
  <Words>923</Words>
  <Application>Microsoft Office PowerPoint</Application>
  <PresentationFormat>Widescreen</PresentationFormat>
  <Paragraphs>111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Google Sans</vt:lpstr>
      <vt:lpstr>Roboto</vt:lpstr>
      <vt:lpstr>Trebuchet MS</vt:lpstr>
      <vt:lpstr>Wingdings</vt:lpstr>
      <vt:lpstr>Wingdings 3</vt:lpstr>
      <vt:lpstr>Facet</vt:lpstr>
      <vt:lpstr>Generative Learning of Continuous Data by Tensor Networks March Meeting 2023</vt:lpstr>
      <vt:lpstr>Matrix Product States: Density Modelling</vt:lpstr>
      <vt:lpstr>Bits  Real-valued distributions</vt:lpstr>
      <vt:lpstr>Bits  Real-valued distributions</vt:lpstr>
      <vt:lpstr>Representing real densities</vt:lpstr>
      <vt:lpstr>Training the MPS</vt:lpstr>
      <vt:lpstr>Several options for basis functions (“features”)</vt:lpstr>
      <vt:lpstr>Several options for basis functions (“features”)</vt:lpstr>
      <vt:lpstr>Real vs. Complex MPS</vt:lpstr>
      <vt:lpstr>Test Problems – Skewed Cube</vt:lpstr>
      <vt:lpstr>Test Problems – Iris Dataset</vt:lpstr>
      <vt:lpstr>Test Problems – Iris Dataset</vt:lpstr>
      <vt:lpstr>Test Problems - Moons</vt:lpstr>
      <vt:lpstr>Test Problems - Moons</vt:lpstr>
      <vt:lpstr>Test Problems – Iris Dataset</vt:lpstr>
      <vt:lpstr>Dynamic Basis</vt:lpstr>
      <vt:lpstr>How to Train a Basis?</vt:lpstr>
      <vt:lpstr>How to Train a Basis?</vt:lpstr>
      <vt:lpstr>Test Data </vt:lpstr>
      <vt:lpstr>Test Data</vt:lpstr>
      <vt:lpstr>Dynamic Basis - Iris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Continuous-Valued MPS Final Presentation</dc:title>
  <dc:creator>Alexander Meiburg</dc:creator>
  <cp:lastModifiedBy>Alexander Meiburg</cp:lastModifiedBy>
  <cp:revision>6</cp:revision>
  <dcterms:created xsi:type="dcterms:W3CDTF">2022-09-28T14:27:03Z</dcterms:created>
  <dcterms:modified xsi:type="dcterms:W3CDTF">2023-03-08T17:35:53Z</dcterms:modified>
</cp:coreProperties>
</file>