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3" r:id="rId7"/>
    <p:sldId id="264" r:id="rId8"/>
    <p:sldId id="265" r:id="rId9"/>
    <p:sldId id="261" r:id="rId10"/>
    <p:sldId id="267" r:id="rId11"/>
    <p:sldId id="262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913"/>
    <a:srgbClr val="D99E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774B-BB67-4B0E-B41B-B5873E4F64D2}" type="datetimeFigureOut">
              <a:rPr lang="en-US" smtClean="0"/>
              <a:pPr/>
              <a:t>12/13/2011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5D06-BAFE-403E-8C24-C65526078BC1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1.xml"/><Relationship Id="rId2" Type="http://schemas.openxmlformats.org/officeDocument/2006/relationships/hyperlink" Target="Subs%20management%2001.bmp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00430" y="2143116"/>
            <a:ext cx="1714512" cy="12144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rgbClr val="FF0000"/>
                </a:solidFill>
              </a:rPr>
              <a:t>AVUSA Subscription  system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Oval 2">
            <a:hlinkClick r:id="rId2" action="ppaction://hlinkfile"/>
          </p:cNvPr>
          <p:cNvSpPr/>
          <p:nvPr/>
        </p:nvSpPr>
        <p:spPr>
          <a:xfrm>
            <a:off x="5786446" y="357166"/>
            <a:ext cx="2928958" cy="135732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Subs management:</a:t>
            </a:r>
          </a:p>
          <a:p>
            <a:pPr algn="ctr"/>
            <a:r>
              <a:rPr lang="en-ZA" dirty="0" smtClean="0">
                <a:solidFill>
                  <a:schemeClr val="tx1"/>
                </a:solidFill>
              </a:rPr>
              <a:t>Capture</a:t>
            </a:r>
          </a:p>
          <a:p>
            <a:pPr algn="ctr"/>
            <a:r>
              <a:rPr lang="en-ZA" dirty="0" smtClean="0">
                <a:solidFill>
                  <a:schemeClr val="tx1"/>
                </a:solidFill>
              </a:rPr>
              <a:t>Transactions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72198" y="2357430"/>
            <a:ext cx="2571768" cy="164307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Campaign</a:t>
            </a:r>
          </a:p>
          <a:p>
            <a:pPr algn="ctr"/>
            <a:r>
              <a:rPr lang="en-ZA" dirty="0" smtClean="0">
                <a:solidFill>
                  <a:schemeClr val="tx1"/>
                </a:solidFill>
              </a:rPr>
              <a:t>management:</a:t>
            </a:r>
          </a:p>
          <a:p>
            <a:pPr algn="ctr"/>
            <a:r>
              <a:rPr lang="en-ZA" dirty="0" smtClean="0">
                <a:solidFill>
                  <a:schemeClr val="tx1"/>
                </a:solidFill>
              </a:rPr>
              <a:t>Categorisation</a:t>
            </a:r>
          </a:p>
          <a:p>
            <a:pPr algn="ctr"/>
            <a:r>
              <a:rPr lang="en-ZA" dirty="0" smtClean="0">
                <a:solidFill>
                  <a:schemeClr val="tx1"/>
                </a:solidFill>
              </a:rPr>
              <a:t>Promotions</a:t>
            </a:r>
            <a:endParaRPr lang="en-ZA" dirty="0" smtClean="0">
              <a:solidFill>
                <a:schemeClr val="tx1"/>
              </a:solidFill>
            </a:endParaRPr>
          </a:p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29058" y="4572008"/>
            <a:ext cx="2714644" cy="16430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Finance:</a:t>
            </a:r>
          </a:p>
          <a:p>
            <a:pPr algn="ctr"/>
            <a:r>
              <a:rPr lang="en-ZA" dirty="0" smtClean="0"/>
              <a:t>Bank statements</a:t>
            </a:r>
            <a:endParaRPr lang="en-ZA" dirty="0" smtClean="0"/>
          </a:p>
          <a:p>
            <a:pPr algn="ctr"/>
            <a:r>
              <a:rPr lang="en-ZA" dirty="0" smtClean="0"/>
              <a:t>Who owes us?</a:t>
            </a:r>
            <a:endParaRPr lang="en-ZA" dirty="0"/>
          </a:p>
        </p:txBody>
      </p:sp>
      <p:sp>
        <p:nvSpPr>
          <p:cNvPr id="8" name="Oval 7"/>
          <p:cNvSpPr/>
          <p:nvPr/>
        </p:nvSpPr>
        <p:spPr>
          <a:xfrm>
            <a:off x="357158" y="3786190"/>
            <a:ext cx="2786082" cy="164307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Fulfilment:</a:t>
            </a:r>
          </a:p>
          <a:p>
            <a:pPr algn="ctr"/>
            <a:r>
              <a:rPr lang="en-ZA" dirty="0" smtClean="0"/>
              <a:t>Delivery </a:t>
            </a:r>
            <a:r>
              <a:rPr lang="en-ZA" dirty="0" smtClean="0"/>
              <a:t>run</a:t>
            </a:r>
            <a:endParaRPr lang="en-ZA" dirty="0" smtClean="0"/>
          </a:p>
          <a:p>
            <a:pPr algn="ctr"/>
            <a:r>
              <a:rPr lang="en-ZA" dirty="0" smtClean="0"/>
              <a:t>Delivery </a:t>
            </a:r>
            <a:r>
              <a:rPr lang="en-ZA" dirty="0" smtClean="0"/>
              <a:t>trail</a:t>
            </a:r>
            <a:endParaRPr lang="en-ZA" dirty="0"/>
          </a:p>
        </p:txBody>
      </p:sp>
      <p:sp>
        <p:nvSpPr>
          <p:cNvPr id="9" name="Oval 8"/>
          <p:cNvSpPr/>
          <p:nvPr/>
        </p:nvSpPr>
        <p:spPr>
          <a:xfrm>
            <a:off x="500034" y="500042"/>
            <a:ext cx="2571768" cy="13573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Reporting:</a:t>
            </a:r>
          </a:p>
          <a:p>
            <a:pPr algn="ctr"/>
            <a:r>
              <a:rPr lang="en-ZA" dirty="0" smtClean="0"/>
              <a:t>Strengths</a:t>
            </a:r>
            <a:endParaRPr lang="en-ZA" dirty="0" smtClean="0"/>
          </a:p>
          <a:p>
            <a:pPr algn="ctr"/>
            <a:r>
              <a:rPr lang="en-ZA" dirty="0" smtClean="0"/>
              <a:t>Weaknesses</a:t>
            </a:r>
            <a:endParaRPr lang="en-ZA" dirty="0" smtClean="0"/>
          </a:p>
          <a:p>
            <a:pPr algn="ctr"/>
            <a:endParaRPr lang="en-ZA" dirty="0"/>
          </a:p>
        </p:txBody>
      </p:sp>
      <p:sp>
        <p:nvSpPr>
          <p:cNvPr id="15" name="Freeform 14"/>
          <p:cNvSpPr/>
          <p:nvPr/>
        </p:nvSpPr>
        <p:spPr>
          <a:xfrm>
            <a:off x="5175849" y="1388853"/>
            <a:ext cx="888521" cy="836762"/>
          </a:xfrm>
          <a:custGeom>
            <a:avLst/>
            <a:gdLst>
              <a:gd name="connsiteX0" fmla="*/ 0 w 888521"/>
              <a:gd name="connsiteY0" fmla="*/ 836762 h 836762"/>
              <a:gd name="connsiteX1" fmla="*/ 888521 w 888521"/>
              <a:gd name="connsiteY1" fmla="*/ 0 h 836762"/>
              <a:gd name="connsiteX2" fmla="*/ 888521 w 888521"/>
              <a:gd name="connsiteY2" fmla="*/ 0 h 83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521" h="836762">
                <a:moveTo>
                  <a:pt x="0" y="836762"/>
                </a:moveTo>
                <a:lnTo>
                  <a:pt x="888521" y="0"/>
                </a:lnTo>
                <a:lnTo>
                  <a:pt x="88852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Freeform 15"/>
          <p:cNvSpPr/>
          <p:nvPr/>
        </p:nvSpPr>
        <p:spPr>
          <a:xfrm>
            <a:off x="5210355" y="2872596"/>
            <a:ext cx="1092679" cy="271732"/>
          </a:xfrm>
          <a:custGeom>
            <a:avLst/>
            <a:gdLst>
              <a:gd name="connsiteX0" fmla="*/ 0 w 1092679"/>
              <a:gd name="connsiteY0" fmla="*/ 0 h 271732"/>
              <a:gd name="connsiteX1" fmla="*/ 940279 w 1092679"/>
              <a:gd name="connsiteY1" fmla="*/ 232913 h 271732"/>
              <a:gd name="connsiteX2" fmla="*/ 914400 w 1092679"/>
              <a:gd name="connsiteY2" fmla="*/ 232913 h 27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679" h="271732">
                <a:moveTo>
                  <a:pt x="0" y="0"/>
                </a:moveTo>
                <a:lnTo>
                  <a:pt x="940279" y="232913"/>
                </a:lnTo>
                <a:cubicBezTo>
                  <a:pt x="1092679" y="271732"/>
                  <a:pt x="1003539" y="252322"/>
                  <a:pt x="914400" y="23291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reeform 16"/>
          <p:cNvSpPr/>
          <p:nvPr/>
        </p:nvSpPr>
        <p:spPr>
          <a:xfrm>
            <a:off x="4675517" y="3295291"/>
            <a:ext cx="284672" cy="1311215"/>
          </a:xfrm>
          <a:custGeom>
            <a:avLst/>
            <a:gdLst>
              <a:gd name="connsiteX0" fmla="*/ 0 w 284672"/>
              <a:gd name="connsiteY0" fmla="*/ 0 h 1311215"/>
              <a:gd name="connsiteX1" fmla="*/ 284672 w 284672"/>
              <a:gd name="connsiteY1" fmla="*/ 1311215 h 1311215"/>
              <a:gd name="connsiteX2" fmla="*/ 284672 w 284672"/>
              <a:gd name="connsiteY2" fmla="*/ 1311215 h 1311215"/>
              <a:gd name="connsiteX3" fmla="*/ 284672 w 284672"/>
              <a:gd name="connsiteY3" fmla="*/ 1311215 h 131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72" h="1311215">
                <a:moveTo>
                  <a:pt x="0" y="0"/>
                </a:moveTo>
                <a:lnTo>
                  <a:pt x="284672" y="1311215"/>
                </a:lnTo>
                <a:lnTo>
                  <a:pt x="284672" y="1311215"/>
                </a:lnTo>
                <a:lnTo>
                  <a:pt x="284672" y="131121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 17"/>
          <p:cNvSpPr/>
          <p:nvPr/>
        </p:nvSpPr>
        <p:spPr>
          <a:xfrm>
            <a:off x="2458528" y="3183147"/>
            <a:ext cx="1190446" cy="974785"/>
          </a:xfrm>
          <a:custGeom>
            <a:avLst/>
            <a:gdLst>
              <a:gd name="connsiteX0" fmla="*/ 1190446 w 1190446"/>
              <a:gd name="connsiteY0" fmla="*/ 0 h 974785"/>
              <a:gd name="connsiteX1" fmla="*/ 0 w 1190446"/>
              <a:gd name="connsiteY1" fmla="*/ 974785 h 974785"/>
              <a:gd name="connsiteX2" fmla="*/ 0 w 1190446"/>
              <a:gd name="connsiteY2" fmla="*/ 974785 h 9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446" h="974785">
                <a:moveTo>
                  <a:pt x="1190446" y="0"/>
                </a:moveTo>
                <a:lnTo>
                  <a:pt x="0" y="974785"/>
                </a:lnTo>
                <a:lnTo>
                  <a:pt x="0" y="97478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reeform 18"/>
          <p:cNvSpPr/>
          <p:nvPr/>
        </p:nvSpPr>
        <p:spPr>
          <a:xfrm>
            <a:off x="2579298" y="1500996"/>
            <a:ext cx="1052423" cy="793630"/>
          </a:xfrm>
          <a:custGeom>
            <a:avLst/>
            <a:gdLst>
              <a:gd name="connsiteX0" fmla="*/ 1052423 w 1052423"/>
              <a:gd name="connsiteY0" fmla="*/ 793630 h 793630"/>
              <a:gd name="connsiteX1" fmla="*/ 0 w 1052423"/>
              <a:gd name="connsiteY1" fmla="*/ 0 h 793630"/>
              <a:gd name="connsiteX2" fmla="*/ 0 w 1052423"/>
              <a:gd name="connsiteY2" fmla="*/ 0 h 79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423" h="793630">
                <a:moveTo>
                  <a:pt x="1052423" y="79363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Action Button: Forward or Next 12">
            <a:hlinkClick r:id="rId3" action="ppaction://hlinksldjump" highlightClick="1"/>
          </p:cNvPr>
          <p:cNvSpPr/>
          <p:nvPr/>
        </p:nvSpPr>
        <p:spPr>
          <a:xfrm>
            <a:off x="8286776" y="857232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Action Button: Forward or Next 13">
            <a:hlinkClick r:id="rId4" action="ppaction://hlinksldjump" highlightClick="1"/>
          </p:cNvPr>
          <p:cNvSpPr/>
          <p:nvPr/>
        </p:nvSpPr>
        <p:spPr>
          <a:xfrm>
            <a:off x="8286776" y="3071810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Action Button: Forward or Next 19">
            <a:hlinkClick r:id="rId5" action="ppaction://hlinksldjump" highlightClick="1"/>
          </p:cNvPr>
          <p:cNvSpPr/>
          <p:nvPr/>
        </p:nvSpPr>
        <p:spPr>
          <a:xfrm>
            <a:off x="6072198" y="5143512"/>
            <a:ext cx="214314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Action Button: Forward or Next 20">
            <a:hlinkClick r:id="rId6" action="ppaction://hlinksldjump" highlightClick="1"/>
          </p:cNvPr>
          <p:cNvSpPr/>
          <p:nvPr/>
        </p:nvSpPr>
        <p:spPr>
          <a:xfrm>
            <a:off x="2714612" y="4429132"/>
            <a:ext cx="214314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Action Button: Forward or Next 21">
            <a:hlinkClick r:id="rId7" action="ppaction://hlinksldjump" highlightClick="1"/>
          </p:cNvPr>
          <p:cNvSpPr/>
          <p:nvPr/>
        </p:nvSpPr>
        <p:spPr>
          <a:xfrm>
            <a:off x="2643174" y="1071546"/>
            <a:ext cx="142876" cy="14287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Action Button: End 22">
            <a:hlinkClick r:id="" action="ppaction://hlinkshowjump?jump=endshow" highlightClick="1"/>
          </p:cNvPr>
          <p:cNvSpPr/>
          <p:nvPr/>
        </p:nvSpPr>
        <p:spPr>
          <a:xfrm>
            <a:off x="4929190" y="3000372"/>
            <a:ext cx="214314" cy="14287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s Fulfilment Repor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416"/>
            <a:ext cx="9144000" cy="1571168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2857488" y="642918"/>
            <a:ext cx="3643338" cy="1785950"/>
          </a:xfrm>
          <a:prstGeom prst="cloudCallout">
            <a:avLst>
              <a:gd name="adj1" fmla="val -51140"/>
              <a:gd name="adj2" fmla="val 12529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What happened with this subscription?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6" name="Action Button: Beginning 5">
            <a:hlinkClick r:id="" action="ppaction://hlinkshowjump?jump=firstslide" highlightClick="1"/>
          </p:cNvPr>
          <p:cNvSpPr/>
          <p:nvPr/>
        </p:nvSpPr>
        <p:spPr>
          <a:xfrm>
            <a:off x="7572396" y="5214950"/>
            <a:ext cx="714380" cy="57150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s Reports 0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50"/>
            <a:ext cx="9144000" cy="5065059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2143108" y="285728"/>
            <a:ext cx="3857652" cy="1357322"/>
          </a:xfrm>
          <a:prstGeom prst="cloudCallout">
            <a:avLst>
              <a:gd name="adj1" fmla="val 27692"/>
              <a:gd name="adj2" fmla="val 12033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Which products make the most money?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bs Fulfilment Return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6" y="1624238"/>
            <a:ext cx="8419048" cy="3609524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2500298" y="428604"/>
            <a:ext cx="3643338" cy="857256"/>
          </a:xfrm>
          <a:prstGeom prst="cloudCallout">
            <a:avLst>
              <a:gd name="adj1" fmla="val 43096"/>
              <a:gd name="adj2" fmla="val 21847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Why are there so many returns this year?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Action Button: Beginning 3">
            <a:hlinkClick r:id="" action="ppaction://hlinkshowjump?jump=firstslide" highlightClick="1"/>
          </p:cNvPr>
          <p:cNvSpPr/>
          <p:nvPr/>
        </p:nvSpPr>
        <p:spPr>
          <a:xfrm>
            <a:off x="7715272" y="5500702"/>
            <a:ext cx="1042416" cy="104241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s management 0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56" y="0"/>
            <a:ext cx="8714888" cy="6858000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2285984" y="3857628"/>
            <a:ext cx="3286148" cy="1071570"/>
          </a:xfrm>
          <a:prstGeom prst="cloudCallout">
            <a:avLst>
              <a:gd name="adj1" fmla="val -16168"/>
              <a:gd name="adj2" fmla="val -16451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Capture a promotion as a package of 2 products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bs management 0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0"/>
            <a:ext cx="7180188" cy="6858000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500034" y="5643578"/>
            <a:ext cx="4714908" cy="1071570"/>
          </a:xfrm>
          <a:prstGeom prst="cloudCallout">
            <a:avLst>
              <a:gd name="adj1" fmla="val 39032"/>
              <a:gd name="adj2" fmla="val -2915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Various transactions you can </a:t>
            </a:r>
            <a:r>
              <a:rPr lang="en-ZA" dirty="0" smtClean="0">
                <a:solidFill>
                  <a:schemeClr val="tx1"/>
                </a:solidFill>
              </a:rPr>
              <a:t>be performed </a:t>
            </a:r>
            <a:r>
              <a:rPr lang="en-ZA" dirty="0" smtClean="0">
                <a:solidFill>
                  <a:schemeClr val="tx1"/>
                </a:solidFill>
              </a:rPr>
              <a:t>against a subscription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6" name="Action Button: Beginning 5">
            <a:hlinkClick r:id="" action="ppaction://hlinkshowjump?jump=firstslide" highlightClick="1"/>
          </p:cNvPr>
          <p:cNvSpPr/>
          <p:nvPr/>
        </p:nvSpPr>
        <p:spPr>
          <a:xfrm>
            <a:off x="8501090" y="6143644"/>
            <a:ext cx="500066" cy="57150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500042"/>
            <a:ext cx="32861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loud Callout 2"/>
          <p:cNvSpPr/>
          <p:nvPr/>
        </p:nvSpPr>
        <p:spPr>
          <a:xfrm>
            <a:off x="642910" y="1000108"/>
            <a:ext cx="2714644" cy="2357454"/>
          </a:xfrm>
          <a:prstGeom prst="cloudCallout">
            <a:avLst>
              <a:gd name="adj1" fmla="val 123754"/>
              <a:gd name="adj2" fmla="val 2151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You can profile your customers in many ways in hierarchies of any depth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bs Campaign 0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529"/>
            <a:ext cx="9144000" cy="4840941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428596" y="142852"/>
            <a:ext cx="5072098" cy="1143008"/>
          </a:xfrm>
          <a:prstGeom prst="cloudCallout">
            <a:avLst>
              <a:gd name="adj1" fmla="val 16924"/>
              <a:gd name="adj2" fmla="val 11306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Based on the profiling, you can see where your support lies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s Reporting Promotion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948"/>
            <a:ext cx="9144000" cy="414210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1071538" y="214290"/>
            <a:ext cx="3643338" cy="1285884"/>
          </a:xfrm>
          <a:prstGeom prst="cloudCallout">
            <a:avLst>
              <a:gd name="adj1" fmla="val 17761"/>
              <a:gd name="adj2" fmla="val 839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You can compare the efficacy of various promotions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6" name="Action Button: Beginning 5">
            <a:hlinkClick r:id="" action="ppaction://hlinkshowjump?jump=firstslide" highlightClick="1"/>
          </p:cNvPr>
          <p:cNvSpPr/>
          <p:nvPr/>
        </p:nvSpPr>
        <p:spPr>
          <a:xfrm>
            <a:off x="8072462" y="5929330"/>
            <a:ext cx="785818" cy="64294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s Finance BankStatemen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9144000" cy="4622701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2000232" y="285728"/>
            <a:ext cx="4357718" cy="1255590"/>
          </a:xfrm>
          <a:prstGeom prst="cloudCallout">
            <a:avLst>
              <a:gd name="adj1" fmla="val 44295"/>
              <a:gd name="adj2" fmla="val 31189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You can reconcile payments by importing the bank statements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s Finance Debt 0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142984"/>
            <a:ext cx="5390477" cy="3723810"/>
          </a:xfrm>
          <a:prstGeom prst="rect">
            <a:avLst/>
          </a:prstGeom>
        </p:spPr>
      </p:pic>
      <p:pic>
        <p:nvPicPr>
          <p:cNvPr id="5" name="Picture 4" descr="Subs Finance Debt 0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143512"/>
            <a:ext cx="8643966" cy="1370034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3929058" y="3500438"/>
            <a:ext cx="4929222" cy="857256"/>
          </a:xfrm>
          <a:prstGeom prst="cloudCallout">
            <a:avLst>
              <a:gd name="adj1" fmla="val -55484"/>
              <a:gd name="adj2" fmla="val -13976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You can draw reports to see who owes what to whom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7" name="Action Button: Beginning 6">
            <a:hlinkClick r:id="" action="ppaction://hlinkshowjump?jump=firstslide" highlightClick="1"/>
          </p:cNvPr>
          <p:cNvSpPr/>
          <p:nvPr/>
        </p:nvSpPr>
        <p:spPr>
          <a:xfrm>
            <a:off x="7786710" y="2071678"/>
            <a:ext cx="1042416" cy="104241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s Fulfillment 0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6" y="0"/>
            <a:ext cx="7954227" cy="68580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2071670" y="3571876"/>
            <a:ext cx="3500462" cy="1071570"/>
          </a:xfrm>
          <a:prstGeom prst="cloudCallout">
            <a:avLst>
              <a:gd name="adj1" fmla="val 66898"/>
              <a:gd name="adj2" fmla="val -23938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You can propose deliveries and then validate them</a:t>
            </a:r>
            <a:endParaRPr lang="en-Z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132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Hein Reitmann</dc:creator>
  <cp:lastModifiedBy>Hein Reitmann</cp:lastModifiedBy>
  <cp:revision>29</cp:revision>
  <dcterms:created xsi:type="dcterms:W3CDTF">2011-12-12T11:54:47Z</dcterms:created>
  <dcterms:modified xsi:type="dcterms:W3CDTF">2011-12-13T11:11:16Z</dcterms:modified>
</cp:coreProperties>
</file>