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5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73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7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0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9503-889A-4BD0-BB90-9281CF64CD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B519-E7C8-4649-BBE3-D5F79F99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7FB4-7A0A-48FF-A247-778585BD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Baxter &amp; Alexa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F6DE0-60CA-426F-9680-0771FF78D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 Adrian Beehner</a:t>
            </a:r>
          </a:p>
        </p:txBody>
      </p:sp>
    </p:spTree>
    <p:extLst>
      <p:ext uri="{BB962C8B-B14F-4D97-AF65-F5344CB8AC3E}">
        <p14:creationId xmlns:p14="http://schemas.microsoft.com/office/powerpoint/2010/main" val="153936526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BF4F-FB5A-40C7-A66D-DFBECE1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PubNub</a:t>
            </a:r>
            <a:r>
              <a:rPr lang="en-US" dirty="0"/>
              <a:t> 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2233-0196-4B94-A0C7-547E4430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982416" cy="4288516"/>
          </a:xfrm>
        </p:spPr>
        <p:txBody>
          <a:bodyPr/>
          <a:lstStyle/>
          <a:p>
            <a:r>
              <a:rPr lang="en-US" dirty="0"/>
              <a:t>Acts as a MQTT Broker (MQTT is an ISO standard publish-subscribe-based messaging protocol) for ROS Node and AWS Lambda Function</a:t>
            </a:r>
          </a:p>
          <a:p>
            <a:endParaRPr lang="en-US" dirty="0"/>
          </a:p>
          <a:p>
            <a:r>
              <a:rPr lang="en-US" dirty="0"/>
              <a:t>Is a Global Data Stream Network (DSN) and </a:t>
            </a:r>
            <a:r>
              <a:rPr lang="en-US" dirty="0" err="1"/>
              <a:t>realtime</a:t>
            </a:r>
            <a:r>
              <a:rPr lang="en-US" dirty="0"/>
              <a:t> infrastructure-as-a-service (</a:t>
            </a:r>
            <a:r>
              <a:rPr lang="en-US" dirty="0" err="1"/>
              <a:t>laaS</a:t>
            </a:r>
            <a:r>
              <a:rPr lang="en-US" dirty="0"/>
              <a:t>) company based in San Francisco, California</a:t>
            </a:r>
          </a:p>
          <a:p>
            <a:endParaRPr lang="en-US" dirty="0"/>
          </a:p>
          <a:p>
            <a:r>
              <a:rPr lang="en-US" dirty="0"/>
              <a:t>Main Catch of </a:t>
            </a:r>
            <a:r>
              <a:rPr lang="en-US" dirty="0" err="1"/>
              <a:t>PubNub</a:t>
            </a:r>
            <a:r>
              <a:rPr lang="en-US" dirty="0"/>
              <a:t> is its </a:t>
            </a:r>
            <a:r>
              <a:rPr lang="en-US" dirty="0" err="1"/>
              <a:t>realtime</a:t>
            </a:r>
            <a:r>
              <a:rPr lang="en-US" dirty="0"/>
              <a:t> MQTT publish/subscribe messaging API built on their DSN (14 Data Centers worldwide)</a:t>
            </a:r>
          </a:p>
          <a:p>
            <a:endParaRPr lang="en-US" dirty="0"/>
          </a:p>
        </p:txBody>
      </p:sp>
      <p:pic>
        <p:nvPicPr>
          <p:cNvPr id="3074" name="Picture 2" descr="https://i0.wp.com/www.switchdoc.com/wp-content/uploads/2018/01/cloud-red.png?resize=300%2C214">
            <a:extLst>
              <a:ext uri="{FF2B5EF4-FFF2-40B4-BE49-F238E27FC236}">
                <a16:creationId xmlns:a16="http://schemas.microsoft.com/office/drawing/2014/main" id="{F8B6966A-072F-415D-AAA9-8D9CF516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73" y="3371970"/>
            <a:ext cx="2981459" cy="22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33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29C4-F533-41C5-9400-5D0B6EE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PubNub</a:t>
            </a:r>
            <a:r>
              <a:rPr lang="en-US" dirty="0"/>
              <a:t> -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C38A-E236-45A6-A63C-F8FDE97B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968" y="2304789"/>
            <a:ext cx="6785811" cy="4376748"/>
          </a:xfrm>
        </p:spPr>
        <p:txBody>
          <a:bodyPr>
            <a:normAutofit/>
          </a:bodyPr>
          <a:lstStyle/>
          <a:p>
            <a:r>
              <a:rPr lang="en-US" dirty="0"/>
              <a:t>Publish/Subscribe paradigm, as subscribers to a particular “channel” will receive any and all message that are published to it</a:t>
            </a:r>
          </a:p>
          <a:p>
            <a:pPr lvl="1"/>
            <a:r>
              <a:rPr lang="en-US" dirty="0"/>
              <a:t># of Subscribers doesn’t matter, published message delivered in &lt; ¼ second</a:t>
            </a:r>
          </a:p>
          <a:p>
            <a:pPr lvl="1"/>
            <a:endParaRPr lang="en-US" dirty="0"/>
          </a:p>
          <a:p>
            <a:r>
              <a:rPr lang="en-US" dirty="0"/>
              <a:t>Stores a short (1 Day for project) history of messages</a:t>
            </a:r>
          </a:p>
          <a:p>
            <a:pPr lvl="1"/>
            <a:r>
              <a:rPr lang="en-US" dirty="0"/>
              <a:t>The Last message published will be grabbed for this project</a:t>
            </a:r>
          </a:p>
          <a:p>
            <a:pPr lvl="1"/>
            <a:endParaRPr lang="en-US" dirty="0"/>
          </a:p>
          <a:p>
            <a:r>
              <a:rPr lang="en-US" dirty="0"/>
              <a:t>Thus Lambda and ROS Node can communicate</a:t>
            </a:r>
          </a:p>
        </p:txBody>
      </p:sp>
      <p:pic>
        <p:nvPicPr>
          <p:cNvPr id="4098" name="Picture 2" descr="Image result for MQTT icon">
            <a:extLst>
              <a:ext uri="{FF2B5EF4-FFF2-40B4-BE49-F238E27FC236}">
                <a16:creationId xmlns:a16="http://schemas.microsoft.com/office/drawing/2014/main" id="{CC1BEC12-98CF-47BF-B99C-335FA9BD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5" y="3112168"/>
            <a:ext cx="4207392" cy="23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320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E934-DC03-4A69-B2B0-BB3308D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PubNub</a:t>
            </a:r>
            <a:r>
              <a:rPr lang="en-US" dirty="0"/>
              <a:t> –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7A99-17ED-4796-BD35-A5C29D73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65209"/>
            <a:ext cx="10581237" cy="4144139"/>
          </a:xfrm>
        </p:spPr>
        <p:txBody>
          <a:bodyPr>
            <a:normAutofit/>
          </a:bodyPr>
          <a:lstStyle/>
          <a:p>
            <a:r>
              <a:rPr lang="en-US" dirty="0"/>
              <a:t>Created an “App” with name “</a:t>
            </a:r>
            <a:r>
              <a:rPr lang="en-US" dirty="0" err="1"/>
              <a:t>Baxter_Alexa</a:t>
            </a:r>
            <a:r>
              <a:rPr lang="en-US" dirty="0"/>
              <a:t>”, which provided a Keyset (These Keys are required to publish and subscribe to this app)</a:t>
            </a:r>
          </a:p>
          <a:p>
            <a:pPr lvl="1"/>
            <a:r>
              <a:rPr lang="en-US" dirty="0"/>
              <a:t>“Publish Key” and “Subscribe Key”</a:t>
            </a:r>
          </a:p>
          <a:p>
            <a:pPr lvl="1"/>
            <a:endParaRPr lang="en-US" dirty="0"/>
          </a:p>
          <a:p>
            <a:r>
              <a:rPr lang="en-US" dirty="0"/>
              <a:t>Created 2 Channels for the app, as bi-directional communication is required, Channels “</a:t>
            </a:r>
            <a:r>
              <a:rPr lang="en-US" dirty="0" err="1"/>
              <a:t>Baxter_Status</a:t>
            </a:r>
            <a:r>
              <a:rPr lang="en-US" dirty="0"/>
              <a:t>” and “</a:t>
            </a:r>
            <a:r>
              <a:rPr lang="en-US" dirty="0" err="1"/>
              <a:t>Alexa_Data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Lambda knows status of Baxter, and ROS node knows of coffee request</a:t>
            </a:r>
          </a:p>
          <a:p>
            <a:pPr lvl="1"/>
            <a:r>
              <a:rPr lang="en-US" dirty="0"/>
              <a:t>In Publish/Subscribe, can specify channel (or use “default”)</a:t>
            </a:r>
          </a:p>
          <a:p>
            <a:pPr lvl="1"/>
            <a:endParaRPr lang="en-US" dirty="0"/>
          </a:p>
          <a:p>
            <a:r>
              <a:rPr lang="en-US" dirty="0"/>
              <a:t>Baxter Status Updated every 10 Minutes (via ROS Node)</a:t>
            </a:r>
          </a:p>
        </p:txBody>
      </p:sp>
    </p:spTree>
    <p:extLst>
      <p:ext uri="{BB962C8B-B14F-4D97-AF65-F5344CB8AC3E}">
        <p14:creationId xmlns:p14="http://schemas.microsoft.com/office/powerpoint/2010/main" val="1383222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626-0ADB-4386-9029-B219CA72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PubNub</a:t>
            </a:r>
            <a:r>
              <a:rPr lang="en-US" dirty="0"/>
              <a:t> – </a:t>
            </a:r>
            <a:r>
              <a:rPr lang="en-US" dirty="0" err="1"/>
              <a:t>Baxter_Alexa</a:t>
            </a:r>
            <a:r>
              <a:rPr lang="en-US" dirty="0"/>
              <a:t>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AB543-9CF4-4C29-9D38-0440CC4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0"/>
          <a:stretch/>
        </p:blipFill>
        <p:spPr>
          <a:xfrm>
            <a:off x="2021306" y="2186127"/>
            <a:ext cx="8152914" cy="44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8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0BF-51A8-42BE-BDC7-E7F1F28F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PubNub</a:t>
            </a:r>
            <a:r>
              <a:rPr lang="en-US" dirty="0"/>
              <a:t> – The Two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1C641-C883-40B7-B146-74D02EBC5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3" y="2212180"/>
            <a:ext cx="9387388" cy="43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9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3A52-49D3-4CC0-9F30-96C5A13E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Function 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1537-06C3-4D19-BDEB-37D8990DB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399637" cy="4521127"/>
          </a:xfrm>
        </p:spPr>
        <p:txBody>
          <a:bodyPr>
            <a:normAutofit/>
          </a:bodyPr>
          <a:lstStyle/>
          <a:p>
            <a:r>
              <a:rPr lang="en-US" dirty="0"/>
              <a:t>AWS lambda is an Event-Driven, serverless, computing platform provided by Amazon (part of Amazon Web Services).</a:t>
            </a:r>
          </a:p>
          <a:p>
            <a:pPr lvl="1"/>
            <a:r>
              <a:rPr lang="en-US" dirty="0"/>
              <a:t>No server = no firewall = no messy problems = nice and simple</a:t>
            </a:r>
          </a:p>
          <a:p>
            <a:pPr lvl="1"/>
            <a:endParaRPr lang="en-US" dirty="0"/>
          </a:p>
          <a:p>
            <a:r>
              <a:rPr lang="en-US" dirty="0"/>
              <a:t>An AWS Lambda Function Runs code in response to “events” and automatically manages the compute resources required by that same code</a:t>
            </a:r>
          </a:p>
        </p:txBody>
      </p:sp>
      <p:pic>
        <p:nvPicPr>
          <p:cNvPr id="5122" name="Picture 2" descr="lambda">
            <a:extLst>
              <a:ext uri="{FF2B5EF4-FFF2-40B4-BE49-F238E27FC236}">
                <a16:creationId xmlns:a16="http://schemas.microsoft.com/office/drawing/2014/main" id="{8C87E809-7074-4A09-9084-3BBD457A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29" y="3207418"/>
            <a:ext cx="4698624" cy="19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36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1B9D-65D7-4B23-88E3-D7200372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Function -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97D0-1941-46F5-B57E-C2D81E76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1" y="2433125"/>
            <a:ext cx="7117845" cy="4112053"/>
          </a:xfrm>
        </p:spPr>
        <p:txBody>
          <a:bodyPr/>
          <a:lstStyle/>
          <a:p>
            <a:r>
              <a:rPr lang="en-US" dirty="0"/>
              <a:t>Alexa Skill translates speech to text, and determines intent, it then sends that JSON response to some application/server</a:t>
            </a:r>
          </a:p>
          <a:p>
            <a:r>
              <a:rPr lang="en-US" dirty="0"/>
              <a:t>AWS Lambda Function is our application that interprets the JSON response, and actually “decides” what to do about the request you asked Alexa</a:t>
            </a:r>
          </a:p>
          <a:p>
            <a:r>
              <a:rPr lang="en-US" dirty="0"/>
              <a:t>Since AWS Lambda is event-Driven, it wakes up performs it task then exits, thus it has no “State” (</a:t>
            </a:r>
            <a:r>
              <a:rPr lang="en-US" dirty="0" err="1"/>
              <a:t>PubNub</a:t>
            </a:r>
            <a:r>
              <a:rPr lang="en-US" dirty="0"/>
              <a:t> has our state info)</a:t>
            </a:r>
          </a:p>
          <a:p>
            <a:pPr lvl="1"/>
            <a:r>
              <a:rPr lang="en-US" dirty="0"/>
              <a:t>Only awakes on request from Alexa for project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thinking icon">
            <a:extLst>
              <a:ext uri="{FF2B5EF4-FFF2-40B4-BE49-F238E27FC236}">
                <a16:creationId xmlns:a16="http://schemas.microsoft.com/office/drawing/2014/main" id="{7373291C-E7BD-4ED3-A448-B1110178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7" y="2904993"/>
            <a:ext cx="3168316" cy="31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49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EE68-E1C7-4973-A235-766D947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Function –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8DB0-DA68-4899-9104-0ABA204A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0549153" cy="4128096"/>
          </a:xfrm>
        </p:spPr>
        <p:txBody>
          <a:bodyPr>
            <a:normAutofit/>
          </a:bodyPr>
          <a:lstStyle/>
          <a:p>
            <a:r>
              <a:rPr lang="en-US" dirty="0"/>
              <a:t>For one intent, “make coffee”, the lambda function needs to:</a:t>
            </a:r>
          </a:p>
          <a:p>
            <a:pPr lvl="1"/>
            <a:r>
              <a:rPr lang="en-US" dirty="0"/>
              <a:t>publish a message (request to make coffee) to the “</a:t>
            </a:r>
            <a:r>
              <a:rPr lang="en-US" dirty="0" err="1"/>
              <a:t>Alexa_Data</a:t>
            </a:r>
            <a:r>
              <a:rPr lang="en-US" dirty="0"/>
              <a:t>” channel</a:t>
            </a:r>
          </a:p>
          <a:p>
            <a:pPr lvl="1"/>
            <a:r>
              <a:rPr lang="en-US" dirty="0"/>
              <a:t>gather data (via MQTT history request) from </a:t>
            </a:r>
            <a:r>
              <a:rPr lang="en-US" dirty="0" err="1"/>
              <a:t>PubNub</a:t>
            </a:r>
            <a:r>
              <a:rPr lang="en-US" dirty="0"/>
              <a:t> from the “</a:t>
            </a:r>
            <a:r>
              <a:rPr lang="en-US" dirty="0" err="1"/>
              <a:t>Baxter_Status</a:t>
            </a:r>
            <a:r>
              <a:rPr lang="en-US" dirty="0"/>
              <a:t>” channel (via “Promises” – more on that later)</a:t>
            </a:r>
          </a:p>
          <a:p>
            <a:pPr lvl="1"/>
            <a:r>
              <a:rPr lang="en-US" dirty="0"/>
              <a:t>send JSON text response back to Alexa Skill (where then Alexa will speak result)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Node.js 6.10 is runtime environment for Lambda Function</a:t>
            </a:r>
          </a:p>
          <a:p>
            <a:pPr lvl="1"/>
            <a:r>
              <a:rPr lang="en-US" dirty="0"/>
              <a:t>Node.js® is a JavaScript runtime built on </a:t>
            </a:r>
            <a:r>
              <a:rPr lang="en-US" dirty="0">
                <a:hlinkClick r:id="rId2"/>
              </a:rPr>
              <a:t>Chrome's V8 JavaScript engine</a:t>
            </a:r>
            <a:r>
              <a:rPr lang="en-US" dirty="0"/>
              <a:t>. Node.js uses an event-driven, non-blocking I/O model that makes it lightweight and efficient</a:t>
            </a:r>
          </a:p>
          <a:p>
            <a:pPr lvl="1"/>
            <a:r>
              <a:rPr lang="en-US" dirty="0"/>
              <a:t>Thus JavaScript is the language used for the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93261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56E3-DA76-439D-9B79-72AEC23D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Function – About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8D51-BE66-404A-A634-80B12BA9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42147"/>
            <a:ext cx="7668127" cy="4660231"/>
          </a:xfrm>
        </p:spPr>
        <p:txBody>
          <a:bodyPr>
            <a:normAutofit/>
          </a:bodyPr>
          <a:lstStyle/>
          <a:p>
            <a:r>
              <a:rPr lang="en-US" dirty="0"/>
              <a:t>As I mentioned previously, the Make Coffee Intent did not subscribe to “</a:t>
            </a:r>
            <a:r>
              <a:rPr lang="en-US" dirty="0" err="1"/>
              <a:t>Alexa_Data</a:t>
            </a:r>
            <a:r>
              <a:rPr lang="en-US" dirty="0"/>
              <a:t>” channel</a:t>
            </a:r>
          </a:p>
          <a:p>
            <a:pPr lvl="1"/>
            <a:r>
              <a:rPr lang="en-US" dirty="0"/>
              <a:t>This is because Lambda function can’t be running all the time. Event-Driven request from Alexa wakes it up</a:t>
            </a:r>
          </a:p>
          <a:p>
            <a:r>
              <a:rPr lang="en-US" dirty="0"/>
              <a:t>Instead use “Promises” – a result of an asynchronous operation</a:t>
            </a:r>
          </a:p>
          <a:p>
            <a:pPr lvl="1"/>
            <a:r>
              <a:rPr lang="en-US" dirty="0"/>
              <a:t>Pending, fulfilled, or rejected “states” (once fulfilled or rejected, cannot be changed)</a:t>
            </a:r>
          </a:p>
          <a:p>
            <a:r>
              <a:rPr lang="en-US" dirty="0"/>
              <a:t>Thus “</a:t>
            </a:r>
            <a:r>
              <a:rPr lang="en-US" dirty="0" err="1"/>
              <a:t>Promise.all</a:t>
            </a:r>
            <a:r>
              <a:rPr lang="en-US" dirty="0"/>
              <a:t>” function call waits for the history of </a:t>
            </a:r>
            <a:r>
              <a:rPr lang="en-US" dirty="0" err="1"/>
              <a:t>PubNub</a:t>
            </a:r>
            <a:r>
              <a:rPr lang="en-US" dirty="0"/>
              <a:t> from statement “</a:t>
            </a:r>
            <a:r>
              <a:rPr lang="en-US" dirty="0" err="1"/>
              <a:t>pubnub.history</a:t>
            </a:r>
            <a:r>
              <a:rPr lang="en-US" dirty="0"/>
              <a:t>”, then builds response to Alex Skill afterword (Code Next Slide)</a:t>
            </a:r>
          </a:p>
        </p:txBody>
      </p:sp>
      <p:pic>
        <p:nvPicPr>
          <p:cNvPr id="7170" name="Picture 2" descr="Image result for Promise icon">
            <a:extLst>
              <a:ext uri="{FF2B5EF4-FFF2-40B4-BE49-F238E27FC236}">
                <a16:creationId xmlns:a16="http://schemas.microsoft.com/office/drawing/2014/main" id="{83C3883D-9572-49F5-A2EF-A7CCAC19E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8" y="3128210"/>
            <a:ext cx="3834064" cy="2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41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2A0-E531-4BB9-B217-630E8B88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Function – Make Coffee Intent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5305C-BF8F-4A55-8250-8B5AC28D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7" y="2262309"/>
            <a:ext cx="4729914" cy="4378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D87EE-95E0-4B51-9AB7-772FD00C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56" y="2262309"/>
            <a:ext cx="5413208" cy="38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28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0746-DA54-475C-89A0-3F3D4A1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ABDD-E745-466F-8F9C-37C2EA50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between Alexa and ROS Node (that begins the Baxter making coffee program)</a:t>
            </a:r>
          </a:p>
          <a:p>
            <a:r>
              <a:rPr lang="en-US" dirty="0"/>
              <a:t>Be able to ask “Alexa, ask Baxter the Robot to make me a cup of coffee” and Baxter makes you a cup of coffee</a:t>
            </a:r>
          </a:p>
        </p:txBody>
      </p:sp>
      <p:pic>
        <p:nvPicPr>
          <p:cNvPr id="1026" name="Picture 2" descr="Image result for echo icon">
            <a:extLst>
              <a:ext uri="{FF2B5EF4-FFF2-40B4-BE49-F238E27FC236}">
                <a16:creationId xmlns:a16="http://schemas.microsoft.com/office/drawing/2014/main" id="{3069EEE9-CBA6-4834-9FD4-705569B3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66" y="45338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cho icon">
            <a:extLst>
              <a:ext uri="{FF2B5EF4-FFF2-40B4-BE49-F238E27FC236}">
                <a16:creationId xmlns:a16="http://schemas.microsoft.com/office/drawing/2014/main" id="{38E9DEDD-2F4E-4982-8947-FFCD5101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19967" y="45338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uman icon">
            <a:extLst>
              <a:ext uri="{FF2B5EF4-FFF2-40B4-BE49-F238E27FC236}">
                <a16:creationId xmlns:a16="http://schemas.microsoft.com/office/drawing/2014/main" id="{1A39839C-F012-4B6B-953A-31A7928F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90" y="4416588"/>
            <a:ext cx="2139616" cy="21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axter robot">
            <a:extLst>
              <a:ext uri="{FF2B5EF4-FFF2-40B4-BE49-F238E27FC236}">
                <a16:creationId xmlns:a16="http://schemas.microsoft.com/office/drawing/2014/main" id="{B372E68E-99D5-4B93-9162-65445948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55" y="4416588"/>
            <a:ext cx="3456496" cy="19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rrow">
            <a:extLst>
              <a:ext uri="{FF2B5EF4-FFF2-40B4-BE49-F238E27FC236}">
                <a16:creationId xmlns:a16="http://schemas.microsoft.com/office/drawing/2014/main" id="{96DBC29A-9C1B-4838-AF77-919460EE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66" y="4781611"/>
            <a:ext cx="1265445" cy="126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65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6D64-2674-40FE-A852-A2C16B08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 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BAA-D957-48E3-8209-CFB8A010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863" y="2359253"/>
            <a:ext cx="5961961" cy="4079969"/>
          </a:xfrm>
        </p:spPr>
        <p:txBody>
          <a:bodyPr/>
          <a:lstStyle/>
          <a:p>
            <a:r>
              <a:rPr lang="en-US" dirty="0"/>
              <a:t>ROS – (Robot Operating System) is a robotics middleware collection of software frameworks for robot software development</a:t>
            </a:r>
          </a:p>
          <a:p>
            <a:endParaRPr lang="en-US" dirty="0"/>
          </a:p>
          <a:p>
            <a:r>
              <a:rPr lang="en-US" dirty="0"/>
              <a:t>A ROS Node really isn't much more than an executable file within a ROS package</a:t>
            </a:r>
          </a:p>
          <a:p>
            <a:endParaRPr lang="en-US" dirty="0"/>
          </a:p>
          <a:p>
            <a:r>
              <a:rPr lang="en-US" dirty="0"/>
              <a:t>ROS nodes use a ROS client library to communicate with other nodes</a:t>
            </a:r>
          </a:p>
          <a:p>
            <a:endParaRPr lang="en-US" dirty="0"/>
          </a:p>
        </p:txBody>
      </p:sp>
      <p:pic>
        <p:nvPicPr>
          <p:cNvPr id="8196" name="Picture 4" descr="Image result for ROS">
            <a:extLst>
              <a:ext uri="{FF2B5EF4-FFF2-40B4-BE49-F238E27FC236}">
                <a16:creationId xmlns:a16="http://schemas.microsoft.com/office/drawing/2014/main" id="{7F00D9BF-0ABC-404F-8EC8-8E7A916E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9" y="3119571"/>
            <a:ext cx="4768074" cy="255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05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25F3-44F0-41E6-B7DC-13F92906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 -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042F-F84B-46C4-BF47-CF3ACC2D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1833"/>
            <a:ext cx="7741783" cy="4636167"/>
          </a:xfrm>
        </p:spPr>
        <p:txBody>
          <a:bodyPr>
            <a:normAutofit/>
          </a:bodyPr>
          <a:lstStyle/>
          <a:p>
            <a:r>
              <a:rPr lang="en-US" dirty="0"/>
              <a:t>Allows communication with Baxter via ROS Nodes</a:t>
            </a:r>
          </a:p>
          <a:p>
            <a:endParaRPr lang="en-US" dirty="0"/>
          </a:p>
          <a:p>
            <a:r>
              <a:rPr lang="en-US" dirty="0"/>
              <a:t>Allows communication with other ROS Nodes </a:t>
            </a:r>
          </a:p>
          <a:p>
            <a:endParaRPr lang="en-US" dirty="0"/>
          </a:p>
          <a:p>
            <a:r>
              <a:rPr lang="en-US" dirty="0"/>
              <a:t>Can perform “normal” functions that are not ROS related (like publishing/subscribing to  </a:t>
            </a:r>
            <a:r>
              <a:rPr lang="en-US" dirty="0" err="1"/>
              <a:t>PubNub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Fault tolerance (crashes isolated to </a:t>
            </a:r>
            <a:r>
              <a:rPr lang="en-US" dirty="0" err="1"/>
              <a:t>indiv</a:t>
            </a:r>
            <a:r>
              <a:rPr lang="en-US" dirty="0"/>
              <a:t>. Nodes)</a:t>
            </a:r>
          </a:p>
          <a:p>
            <a:endParaRPr lang="en-US" dirty="0"/>
          </a:p>
          <a:p>
            <a:r>
              <a:rPr lang="en-US" dirty="0"/>
              <a:t>Code Complexity reduced vs monolithic systems</a:t>
            </a:r>
          </a:p>
          <a:p>
            <a:endParaRPr lang="en-US" dirty="0"/>
          </a:p>
        </p:txBody>
      </p:sp>
      <p:pic>
        <p:nvPicPr>
          <p:cNvPr id="9220" name="Picture 4" descr="Image result for Node icon">
            <a:extLst>
              <a:ext uri="{FF2B5EF4-FFF2-40B4-BE49-F238E27FC236}">
                <a16:creationId xmlns:a16="http://schemas.microsoft.com/office/drawing/2014/main" id="{FBFFEEEB-20E3-4AA4-BDC9-4552E081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228" y="2887579"/>
            <a:ext cx="2855495" cy="28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86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158-6AD2-465A-9552-8F0ED04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 –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2022-0905-4693-B1C8-9512F92E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7557"/>
            <a:ext cx="10132058" cy="4989095"/>
          </a:xfrm>
        </p:spPr>
        <p:txBody>
          <a:bodyPr>
            <a:normAutofit/>
          </a:bodyPr>
          <a:lstStyle/>
          <a:p>
            <a:r>
              <a:rPr lang="en-US" dirty="0"/>
              <a:t>ROS Node acts a “Listener” to Alexa, waiting for Alexa Coffee Request</a:t>
            </a:r>
          </a:p>
          <a:p>
            <a:endParaRPr lang="en-US" dirty="0"/>
          </a:p>
          <a:p>
            <a:r>
              <a:rPr lang="en-US" dirty="0"/>
              <a:t>ROS Node thus Subscribes to the “</a:t>
            </a:r>
            <a:r>
              <a:rPr lang="en-US" dirty="0" err="1"/>
              <a:t>Alexa_Data</a:t>
            </a:r>
            <a:r>
              <a:rPr lang="en-US" dirty="0"/>
              <a:t>” Channel</a:t>
            </a:r>
          </a:p>
          <a:p>
            <a:pPr lvl="1"/>
            <a:r>
              <a:rPr lang="en-US" dirty="0"/>
              <a:t>Anytime, a new message is published, Node will get the new message</a:t>
            </a:r>
          </a:p>
          <a:p>
            <a:pPr lvl="1"/>
            <a:endParaRPr lang="en-US" dirty="0"/>
          </a:p>
          <a:p>
            <a:r>
              <a:rPr lang="en-US" dirty="0"/>
              <a:t>ROS Node Publishes to “</a:t>
            </a:r>
            <a:r>
              <a:rPr lang="en-US" dirty="0" err="1"/>
              <a:t>Baxter_Status</a:t>
            </a:r>
            <a:r>
              <a:rPr lang="en-US" dirty="0"/>
              <a:t>” Channel</a:t>
            </a:r>
          </a:p>
          <a:p>
            <a:pPr lvl="1"/>
            <a:r>
              <a:rPr lang="en-US" dirty="0"/>
              <a:t>Provides “Status” of Baxter, this message is published every 10 minutes, or when Node is executed, requested to make coffee, or node is exited/turned off</a:t>
            </a:r>
          </a:p>
          <a:p>
            <a:pPr lvl="1"/>
            <a:endParaRPr lang="en-US" dirty="0"/>
          </a:p>
          <a:p>
            <a:r>
              <a:rPr lang="en-US" dirty="0"/>
              <a:t>Once a message to make coffee is received, make new thread to run “</a:t>
            </a:r>
            <a:r>
              <a:rPr lang="en-US" dirty="0" err="1"/>
              <a:t>Coffee_Time</a:t>
            </a:r>
            <a:r>
              <a:rPr lang="en-US" dirty="0"/>
              <a:t>” ROS Node (where Baxter makes coffee)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Baxter_Status</a:t>
            </a:r>
            <a:r>
              <a:rPr lang="en-US" dirty="0"/>
              <a:t> During Execution as “Busy”, and “Ready” when finished</a:t>
            </a:r>
          </a:p>
        </p:txBody>
      </p:sp>
    </p:spTree>
    <p:extLst>
      <p:ext uri="{BB962C8B-B14F-4D97-AF65-F5344CB8AC3E}">
        <p14:creationId xmlns:p14="http://schemas.microsoft.com/office/powerpoint/2010/main" val="3801061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6057-85DC-4B53-A65D-C83AB138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 – Publish/Subscribe to </a:t>
            </a:r>
            <a:r>
              <a:rPr lang="en-US" dirty="0" err="1"/>
              <a:t>PubNub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B5BDB-E9ED-4E66-9D67-73F31CA2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09" y="2085474"/>
            <a:ext cx="5435883" cy="45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0803-BB52-44E5-979B-4C687644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 – 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E25D-357F-44BF-81EF-E01E8CA4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16016" cy="452112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 Amazon Echo a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 Voice Command (Voice to Text) via Alexa Skill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Lambda Function Determines What to Do with That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ROS Node Listens for Alexa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Lambda Function publishes request to make coffee, and grabs data from </a:t>
            </a:r>
            <a:r>
              <a:rPr lang="en-US" dirty="0" err="1"/>
              <a:t>PubNub</a:t>
            </a:r>
            <a:r>
              <a:rPr lang="en-US" dirty="0"/>
              <a:t> about </a:t>
            </a:r>
            <a:r>
              <a:rPr lang="en-US" dirty="0" err="1"/>
              <a:t>Baxter_Status</a:t>
            </a:r>
            <a:r>
              <a:rPr lang="en-US" dirty="0"/>
              <a:t> to send to Alexa Skill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ROS Node receives published message “make coffee”, begins ROS Node “</a:t>
            </a:r>
            <a:r>
              <a:rPr lang="en-US" dirty="0" err="1"/>
              <a:t>Coffee_Time</a:t>
            </a:r>
            <a:r>
              <a:rPr lang="en-US" dirty="0"/>
              <a:t>” and updates </a:t>
            </a:r>
            <a:r>
              <a:rPr lang="en-US" dirty="0" err="1"/>
              <a:t>Baxter_Staus</a:t>
            </a:r>
            <a:r>
              <a:rPr lang="en-US" dirty="0"/>
              <a:t> as “Busy”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Alexa Skill sends JSON response from Lambda to Echo (text to voice)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Baxter Finishes “</a:t>
            </a:r>
            <a:r>
              <a:rPr lang="en-US" dirty="0" err="1"/>
              <a:t>Coffee_Time</a:t>
            </a:r>
            <a:r>
              <a:rPr lang="en-US" dirty="0"/>
              <a:t>”, ROS Node updates </a:t>
            </a:r>
            <a:r>
              <a:rPr lang="en-US" dirty="0" err="1"/>
              <a:t>Baxter_Staus</a:t>
            </a:r>
            <a:r>
              <a:rPr lang="en-US" dirty="0"/>
              <a:t> as “Active”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FA3-2B07-4AF2-9EF3-39941AE7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 -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5E522-223A-4DD7-A289-11545AD1F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4" r="8790" b="2323"/>
          <a:stretch/>
        </p:blipFill>
        <p:spPr>
          <a:xfrm>
            <a:off x="3451984" y="2037150"/>
            <a:ext cx="5162627" cy="48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7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466B-74C8-45C2-AF0E-7766551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pic>
        <p:nvPicPr>
          <p:cNvPr id="1026" name="Picture 2" descr="Image result for Baxter robot">
            <a:extLst>
              <a:ext uri="{FF2B5EF4-FFF2-40B4-BE49-F238E27FC236}">
                <a16:creationId xmlns:a16="http://schemas.microsoft.com/office/drawing/2014/main" id="{EA2425D6-EB11-4E16-9A09-2FF6CC4D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35" y="2277980"/>
            <a:ext cx="5705643" cy="42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68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8C66-3103-4178-B6F5-284B00FD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D60F-B84E-448B-AEC1-CF274BA9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0409"/>
            <a:ext cx="11062500" cy="4521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Four Main Parts:</a:t>
            </a:r>
          </a:p>
          <a:p>
            <a:r>
              <a:rPr lang="en-US" u="sng" dirty="0"/>
              <a:t>Alexa Skill </a:t>
            </a:r>
            <a:r>
              <a:rPr lang="en-US" dirty="0"/>
              <a:t>– Capabilities provided by Alexa for personalized Alexa experience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 err="1"/>
              <a:t>PubNub</a:t>
            </a:r>
            <a:r>
              <a:rPr lang="en-US" dirty="0"/>
              <a:t> – MQTT Broker between ROS Node and AWS Lambda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AWS Lambda Function </a:t>
            </a:r>
            <a:r>
              <a:rPr lang="en-US" dirty="0"/>
              <a:t>– Broker information from </a:t>
            </a:r>
            <a:r>
              <a:rPr lang="en-US" dirty="0" err="1"/>
              <a:t>PubNub</a:t>
            </a:r>
            <a:r>
              <a:rPr lang="en-US" dirty="0"/>
              <a:t> to Alexa Skill, as well as Publish coffee request info to </a:t>
            </a:r>
            <a:r>
              <a:rPr lang="en-US" dirty="0" err="1"/>
              <a:t>PubNub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ROS Node </a:t>
            </a:r>
            <a:r>
              <a:rPr lang="en-US" dirty="0"/>
              <a:t>– MQTT Publish Baxter info to </a:t>
            </a:r>
            <a:r>
              <a:rPr lang="en-US" dirty="0" err="1"/>
              <a:t>PubNub</a:t>
            </a:r>
            <a:r>
              <a:rPr lang="en-US" dirty="0"/>
              <a:t> and Subscribe to </a:t>
            </a:r>
            <a:r>
              <a:rPr lang="en-US" dirty="0" err="1"/>
              <a:t>PubNub</a:t>
            </a:r>
            <a:r>
              <a:rPr lang="en-US" dirty="0"/>
              <a:t> channel containing coffee request, and interface to begin “</a:t>
            </a:r>
            <a:r>
              <a:rPr lang="en-US" dirty="0" err="1"/>
              <a:t>coffee_time</a:t>
            </a:r>
            <a:r>
              <a:rPr lang="en-US" dirty="0"/>
              <a:t>”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1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D9AB-F645-4652-84E8-FA6E3B1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EFA247-3C27-45ED-9FF9-E8910FD01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14" y="2336800"/>
            <a:ext cx="8867768" cy="3928758"/>
          </a:xfrm>
        </p:spPr>
      </p:pic>
    </p:spTree>
    <p:extLst>
      <p:ext uri="{BB962C8B-B14F-4D97-AF65-F5344CB8AC3E}">
        <p14:creationId xmlns:p14="http://schemas.microsoft.com/office/powerpoint/2010/main" val="138010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730F-7F5D-4D45-AD46-CA3B7A07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Alexa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A2-2E4B-4A15-B028-0FE34852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2705"/>
            <a:ext cx="6987805" cy="4240390"/>
          </a:xfrm>
        </p:spPr>
        <p:txBody>
          <a:bodyPr>
            <a:normAutofit/>
          </a:bodyPr>
          <a:lstStyle/>
          <a:p>
            <a:r>
              <a:rPr lang="en-US" dirty="0"/>
              <a:t>Create skill that will interface from Amazon Echo to ROS Node (that can communicate with Baxter)</a:t>
            </a:r>
          </a:p>
          <a:p>
            <a:r>
              <a:rPr lang="en-US" dirty="0"/>
              <a:t>The skill handles the voice-related aspect of this project</a:t>
            </a:r>
          </a:p>
          <a:p>
            <a:pPr lvl="1"/>
            <a:r>
              <a:rPr lang="en-US" dirty="0"/>
              <a:t>Ex: “Alexa, “Alexa, ask Baxter the Robot to…”</a:t>
            </a:r>
          </a:p>
          <a:p>
            <a:r>
              <a:rPr lang="en-US" dirty="0"/>
              <a:t>The voice input from the echo is translated into text by the skill (expecting certain phrases termed “utterances”)</a:t>
            </a:r>
          </a:p>
          <a:p>
            <a:pPr lvl="1"/>
            <a:r>
              <a:rPr lang="en-US" dirty="0"/>
              <a:t>This “text” is then sent as a JSON response to a specific application/server, which is the AWS lambda function for this project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830B3-FF8E-4B33-A00E-BA1C1869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86" y="2759169"/>
            <a:ext cx="2857143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8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45E7-6A73-4828-BB4F-B31C34CA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Alexa Skill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46B2-8D51-4E26-8A5A-67C24DDC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44016" cy="3599316"/>
          </a:xfrm>
        </p:spPr>
        <p:txBody>
          <a:bodyPr/>
          <a:lstStyle/>
          <a:p>
            <a:r>
              <a:rPr lang="en-US" dirty="0"/>
              <a:t>Alexa Skill was created using “Alexa Skills Kit” (ASK), which is a collection of tools for easily making skills</a:t>
            </a:r>
          </a:p>
          <a:p>
            <a:endParaRPr lang="en-US" dirty="0"/>
          </a:p>
          <a:p>
            <a:r>
              <a:rPr lang="en-US" dirty="0"/>
              <a:t>Bi-Directional Link – Sends recorded voice for translation, and returning text is also rendered through Alexa skill</a:t>
            </a:r>
          </a:p>
        </p:txBody>
      </p:sp>
      <p:pic>
        <p:nvPicPr>
          <p:cNvPr id="2050" name="Picture 2" descr="Image result for alexa voice icon">
            <a:extLst>
              <a:ext uri="{FF2B5EF4-FFF2-40B4-BE49-F238E27FC236}">
                <a16:creationId xmlns:a16="http://schemas.microsoft.com/office/drawing/2014/main" id="{5D93A9CF-8A32-4D18-A6D2-4CEAFAE6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r="14094"/>
          <a:stretch/>
        </p:blipFill>
        <p:spPr bwMode="auto">
          <a:xfrm>
            <a:off x="6836479" y="2478475"/>
            <a:ext cx="4056112" cy="34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05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147-FCDC-4D96-889C-1452567D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Alexa Skill – Intents and 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A57A-F1F2-42AF-9A47-3D14DC90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03722" cy="4288516"/>
          </a:xfrm>
        </p:spPr>
        <p:txBody>
          <a:bodyPr>
            <a:normAutofit/>
          </a:bodyPr>
          <a:lstStyle/>
          <a:p>
            <a:r>
              <a:rPr lang="en-US" dirty="0"/>
              <a:t>When Creating Alexa Skill, must define voice interface where user will interact with the skill, using </a:t>
            </a:r>
            <a:r>
              <a:rPr lang="en-US" i="1" dirty="0"/>
              <a:t>Intents</a:t>
            </a:r>
            <a:r>
              <a:rPr lang="en-US" dirty="0"/>
              <a:t> and </a:t>
            </a:r>
            <a:r>
              <a:rPr lang="en-US" i="1" dirty="0"/>
              <a:t>Utterances</a:t>
            </a:r>
          </a:p>
          <a:p>
            <a:endParaRPr lang="en-US" dirty="0"/>
          </a:p>
          <a:p>
            <a:r>
              <a:rPr lang="en-US" dirty="0"/>
              <a:t>Intents - An intent represents an action that fulfills a user’s spoken request</a:t>
            </a:r>
          </a:p>
          <a:p>
            <a:pPr lvl="1"/>
            <a:r>
              <a:rPr lang="en-US" dirty="0"/>
              <a:t>Intents are entered using JSON</a:t>
            </a:r>
          </a:p>
          <a:p>
            <a:pPr lvl="1"/>
            <a:endParaRPr lang="en-US" dirty="0"/>
          </a:p>
          <a:p>
            <a:r>
              <a:rPr lang="en-US" dirty="0"/>
              <a:t>Utterances - A set of likely spoken phrases mapped to the intents.</a:t>
            </a:r>
          </a:p>
          <a:p>
            <a:pPr lvl="1"/>
            <a:r>
              <a:rPr lang="en-US" dirty="0"/>
              <a:t>Name of Intent on Left, followed by phrase user might say</a:t>
            </a:r>
          </a:p>
        </p:txBody>
      </p:sp>
    </p:spTree>
    <p:extLst>
      <p:ext uri="{BB962C8B-B14F-4D97-AF65-F5344CB8AC3E}">
        <p14:creationId xmlns:p14="http://schemas.microsoft.com/office/powerpoint/2010/main" val="3774342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709D-4DD7-440F-8597-671260E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Skill - Intents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AD33-2951-4207-A33B-3FC116D1A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6"/>
          <a:stretch/>
        </p:blipFill>
        <p:spPr>
          <a:xfrm>
            <a:off x="2644088" y="2270458"/>
            <a:ext cx="5686326" cy="42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54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2723-5A8F-4A51-A095-921BB0B3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Skill - Utterances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9FBAE-D44A-40B5-955F-EABD96F7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09" y="2243889"/>
            <a:ext cx="7039650" cy="4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382</TotalTime>
  <Words>1353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Trebuchet MS</vt:lpstr>
      <vt:lpstr>Berlin</vt:lpstr>
      <vt:lpstr>Baxter &amp; Alexa Project</vt:lpstr>
      <vt:lpstr>What is the Project?</vt:lpstr>
      <vt:lpstr>Project Scope</vt:lpstr>
      <vt:lpstr>Project Scope (Cont.)</vt:lpstr>
      <vt:lpstr>The Alexa Skill</vt:lpstr>
      <vt:lpstr>The Alexa Skill (cont.)</vt:lpstr>
      <vt:lpstr>The Alexa Skill – Intents and Utterances</vt:lpstr>
      <vt:lpstr>Alexa Skill - Intents</vt:lpstr>
      <vt:lpstr>Alexa Skill - Utterances</vt:lpstr>
      <vt:lpstr>PubNub - What is it?</vt:lpstr>
      <vt:lpstr>PubNub - Importance</vt:lpstr>
      <vt:lpstr>PubNub – Project Details</vt:lpstr>
      <vt:lpstr>PubNub – Baxter_Alexa App</vt:lpstr>
      <vt:lpstr>PubNub – The Two Channels</vt:lpstr>
      <vt:lpstr>AWS Lambda Function - What is it?</vt:lpstr>
      <vt:lpstr>AWS Lambda Function - Importance</vt:lpstr>
      <vt:lpstr>AWS Lambda Function – In Project</vt:lpstr>
      <vt:lpstr>AWS Lambda Function – About Promises</vt:lpstr>
      <vt:lpstr>AWS Lambda Function – Make Coffee Intent</vt:lpstr>
      <vt:lpstr>ROS Node - What is it?</vt:lpstr>
      <vt:lpstr>ROS Node - Importance</vt:lpstr>
      <vt:lpstr>ROS Node – In Project</vt:lpstr>
      <vt:lpstr>ROS Node – Publish/Subscribe to PubNub</vt:lpstr>
      <vt:lpstr>Putting It All Together – Project Steps</vt:lpstr>
      <vt:lpstr>Project Steps - Visual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Baxter &amp; Alexa Project</dc:title>
  <dc:creator>Adrian Beehner</dc:creator>
  <cp:lastModifiedBy>Adrian Beehner</cp:lastModifiedBy>
  <cp:revision>50</cp:revision>
  <dcterms:created xsi:type="dcterms:W3CDTF">2018-02-21T02:53:11Z</dcterms:created>
  <dcterms:modified xsi:type="dcterms:W3CDTF">2018-02-21T09:18:11Z</dcterms:modified>
</cp:coreProperties>
</file>