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623" r:id="rId2"/>
    <p:sldId id="571" r:id="rId3"/>
    <p:sldId id="350" r:id="rId4"/>
    <p:sldId id="321" r:id="rId5"/>
    <p:sldId id="593" r:id="rId6"/>
    <p:sldId id="366" r:id="rId7"/>
    <p:sldId id="372" r:id="rId8"/>
    <p:sldId id="461" r:id="rId9"/>
    <p:sldId id="353" r:id="rId10"/>
    <p:sldId id="468" r:id="rId11"/>
    <p:sldId id="476" r:id="rId12"/>
    <p:sldId id="474" r:id="rId13"/>
    <p:sldId id="473" r:id="rId14"/>
    <p:sldId id="481" r:id="rId15"/>
    <p:sldId id="355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94" r:id="rId25"/>
    <p:sldId id="624" r:id="rId26"/>
    <p:sldId id="628" r:id="rId27"/>
    <p:sldId id="625" r:id="rId28"/>
    <p:sldId id="626" r:id="rId29"/>
    <p:sldId id="627" r:id="rId30"/>
    <p:sldId id="356" r:id="rId31"/>
    <p:sldId id="42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81882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프레임워크 설명서입니다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표지에서 좀 더 </a:t>
            </a:r>
            <a:r>
              <a:rPr lang="ko-KR" altLang="en-US" dirty="0" err="1"/>
              <a:t>논문스럽게</a:t>
            </a:r>
            <a:r>
              <a:rPr lang="ko-KR" altLang="en-US" dirty="0"/>
              <a:t> 바꿔보았습니다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자료처럼 </a:t>
            </a:r>
            <a:r>
              <a:rPr lang="en-US" altLang="ko-KR" dirty="0"/>
              <a:t>120</a:t>
            </a:r>
            <a:r>
              <a:rPr lang="ko-KR" altLang="en-US" dirty="0"/>
              <a:t>장씩 만들고 싶었으나</a:t>
            </a:r>
            <a:r>
              <a:rPr lang="en-US" altLang="ko-KR" dirty="0"/>
              <a:t>, </a:t>
            </a:r>
            <a:r>
              <a:rPr lang="ko-KR" altLang="en-US" dirty="0"/>
              <a:t>시간이 촉박하여 간단하게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9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게임 기능의 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7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사용하는 기능들을 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응용 클래스에서 사용하므로</a:t>
            </a:r>
            <a:r>
              <a:rPr lang="en-US" altLang="ko-KR" dirty="0"/>
              <a:t>, </a:t>
            </a:r>
            <a:r>
              <a:rPr lang="ko-KR" altLang="en-US" dirty="0"/>
              <a:t>가장 먼저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보조 클래스를 클래스 다이어그램에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 프로그램의 기능을 살펴봅니다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6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6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메인 메뉴의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0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타자 연습을 수행한 후</a:t>
            </a:r>
            <a:r>
              <a:rPr lang="en-US" altLang="ko-KR" dirty="0"/>
              <a:t>, </a:t>
            </a:r>
            <a:r>
              <a:rPr lang="ko-KR" altLang="en-US" dirty="0"/>
              <a:t>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세운 기록들을 확인해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기록을 시간 순</a:t>
            </a:r>
            <a:r>
              <a:rPr lang="en-US" altLang="ko-KR" dirty="0"/>
              <a:t>, </a:t>
            </a:r>
            <a:r>
              <a:rPr lang="ko-KR" altLang="en-US" dirty="0"/>
              <a:t>분류 별로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9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6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05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86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72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실행해보겠습니다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</a:t>
            </a:r>
            <a:r>
              <a:rPr lang="en-US" altLang="ko-KR" dirty="0"/>
              <a:t>, </a:t>
            </a:r>
            <a:r>
              <a:rPr lang="ko-KR" altLang="en-US" dirty="0"/>
              <a:t>프로그램 시연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저희의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err="1"/>
              <a:t>슬레이어는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체화를 돕는 프로그램입니다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기능은 두 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타자 연습과 </a:t>
            </a:r>
            <a:r>
              <a:rPr lang="en-US" altLang="ko-KR" dirty="0"/>
              <a:t>C++</a:t>
            </a:r>
            <a:r>
              <a:rPr lang="ko-KR" altLang="en-US" dirty="0"/>
              <a:t>을 결합한 코드 타자 연습입니다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 err="1"/>
              <a:t>행맨</a:t>
            </a:r>
            <a:r>
              <a:rPr lang="ko-KR" altLang="en-US" dirty="0"/>
              <a:t> 게임과 </a:t>
            </a:r>
            <a:r>
              <a:rPr lang="en-US" altLang="ko-KR" dirty="0"/>
              <a:t>C++</a:t>
            </a:r>
            <a:r>
              <a:rPr lang="ko-KR" altLang="en-US" dirty="0"/>
              <a:t>을 결합한 빈칸 맞추기 게임입니다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이 낯설거나 어려움을 겪고 있는 사용자를 대상으로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체화하고 생산성을 향상할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3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</a:t>
            </a:r>
            <a:r>
              <a:rPr lang="ko-KR" altLang="en-US" dirty="0" err="1"/>
              <a:t>구조도입니다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96FD04C-86AB-4A2F-81E4-E0E169D91F47}"/>
              </a:ext>
            </a:extLst>
          </p:cNvPr>
          <p:cNvSpPr txBox="1">
            <a:spLocks/>
          </p:cNvSpPr>
          <p:nvPr/>
        </p:nvSpPr>
        <p:spPr>
          <a:xfrm>
            <a:off x="2941181" y="1030523"/>
            <a:ext cx="4955910" cy="1846921"/>
          </a:xfrm>
          <a:prstGeom prst="rect">
            <a:avLst/>
          </a:prstGeom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3600" b="1" kern="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아니이게외않되</a:t>
            </a:r>
            <a:r>
              <a:rPr lang="ko-KR" altLang="en-US" sz="4000" b="1" kern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endParaRPr lang="en-US" altLang="ko-KR" sz="4000" b="1" kern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6600" b="1" kern="0" dirty="0" err="1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CodeSlayer</a:t>
            </a:r>
            <a:endParaRPr lang="ko-KR" altLang="en-US" sz="4800" b="1" kern="0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914E-33F1-428F-B39A-7CB726C53AEE}"/>
              </a:ext>
            </a:extLst>
          </p:cNvPr>
          <p:cNvSpPr txBox="1"/>
          <p:nvPr/>
        </p:nvSpPr>
        <p:spPr>
          <a:xfrm>
            <a:off x="3053480" y="3257776"/>
            <a:ext cx="4541562" cy="990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윤건호</a:t>
            </a:r>
          </a:p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김상원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오다혜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우은혁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A3E112-5F88-40C6-A443-4E0E60ACC42F}"/>
              </a:ext>
            </a:extLst>
          </p:cNvPr>
          <p:cNvSpPr txBox="1"/>
          <p:nvPr/>
        </p:nvSpPr>
        <p:spPr>
          <a:xfrm>
            <a:off x="4470761" y="6274742"/>
            <a:ext cx="325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en-US" altLang="ko-KR" sz="8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&amp;&amp;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AI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해커톤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783534E-DC6E-4345-9883-8AC1D6BBF27E}"/>
              </a:ext>
            </a:extLst>
          </p:cNvPr>
          <p:cNvSpPr txBox="1"/>
          <p:nvPr/>
        </p:nvSpPr>
        <p:spPr>
          <a:xfrm>
            <a:off x="4655840" y="586429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6DF21F-F1B6-4A58-BEDF-07A23C1487AA}"/>
              </a:ext>
            </a:extLst>
          </p:cNvPr>
          <p:cNvCxnSpPr>
            <a:cxnSpLocks/>
          </p:cNvCxnSpPr>
          <p:nvPr/>
        </p:nvCxnSpPr>
        <p:spPr bwMode="auto">
          <a:xfrm>
            <a:off x="3825219" y="6622831"/>
            <a:ext cx="4541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1"/>
                </a:gs>
                <a:gs pos="20000">
                  <a:schemeClr val="tx1"/>
                </a:gs>
                <a:gs pos="8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79736A-4CE4-4BB3-822F-1179B84F3248}"/>
              </a:ext>
            </a:extLst>
          </p:cNvPr>
          <p:cNvCxnSpPr>
            <a:cxnSpLocks/>
          </p:cNvCxnSpPr>
          <p:nvPr/>
        </p:nvCxnSpPr>
        <p:spPr bwMode="auto">
          <a:xfrm>
            <a:off x="2587336" y="3060638"/>
            <a:ext cx="9604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736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59459" y="2457052"/>
            <a:ext cx="0" cy="3648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245705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51E1B-35D2-47BE-ABF9-D349BAB1696B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8E232C3D-9709-47CE-A699-66921886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AB6931-D5F8-4AB8-AF63-8996E33031C8}"/>
              </a:ext>
            </a:extLst>
          </p:cNvPr>
          <p:cNvSpPr txBox="1"/>
          <p:nvPr/>
        </p:nvSpPr>
        <p:spPr>
          <a:xfrm>
            <a:off x="1999424" y="2646518"/>
            <a:ext cx="2715448" cy="359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SelectionSort(int ar[], int n)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i, j,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indexMin;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(i = 0; i &lt; n - 1; i++)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indexMin = i;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(j = i + 1; j &lt; n; j++)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if (ar[indexMin] &gt; ar[j])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</a:t>
            </a:r>
            <a:r>
              <a:rPr lang="da-DK" altLang="ko-KR" sz="900" dirty="0">
                <a:solidFill>
                  <a:schemeClr val="accent4"/>
                </a:solidFill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temp = ar[i];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ar[i] = ar[indexMin];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ar[indexMin] =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B8637D-B6FA-493E-988B-F5DF4CD65F7C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CA325-CC06-4794-93A4-17DCB6E507CC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C5403B-767A-49CC-BD28-69E6889A3572}"/>
              </a:ext>
            </a:extLst>
          </p:cNvPr>
          <p:cNvSpPr/>
          <p:nvPr/>
        </p:nvSpPr>
        <p:spPr>
          <a:xfrm>
            <a:off x="3357574" y="2301630"/>
            <a:ext cx="1043952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선택 정렬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8ADB5-E389-4E30-9835-01A5D5E91D3D}"/>
              </a:ext>
            </a:extLst>
          </p:cNvPr>
          <p:cNvSpPr/>
          <p:nvPr/>
        </p:nvSpPr>
        <p:spPr>
          <a:xfrm>
            <a:off x="8032321" y="2301630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당신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A44C3A-0F8A-4690-95DE-0901643C6CBA}"/>
              </a:ext>
            </a:extLst>
          </p:cNvPr>
          <p:cNvSpPr/>
          <p:nvPr/>
        </p:nvSpPr>
        <p:spPr>
          <a:xfrm>
            <a:off x="3543191" y="6100656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A91DD0-D1A8-4C48-9737-FF598A6562B4}"/>
              </a:ext>
            </a:extLst>
          </p:cNvPr>
          <p:cNvSpPr/>
          <p:nvPr/>
        </p:nvSpPr>
        <p:spPr>
          <a:xfrm>
            <a:off x="7903009" y="6100656"/>
            <a:ext cx="1155266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indexMin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_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5FC39F-3E7F-4285-86F1-7A1D3175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91" y="3340511"/>
            <a:ext cx="3610479" cy="18766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6B3A3-0F55-4451-87CA-0F6F5C2D87FD}"/>
              </a:ext>
            </a:extLst>
          </p:cNvPr>
          <p:cNvSpPr txBox="1"/>
          <p:nvPr/>
        </p:nvSpPr>
        <p:spPr>
          <a:xfrm>
            <a:off x="671664" y="88402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/>
                </a:solidFill>
              </a:rPr>
              <a:t>       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1725BF-F392-4095-B6C6-D9795AA1BFA5}"/>
              </a:ext>
            </a:extLst>
          </p:cNvPr>
          <p:cNvSpPr txBox="1"/>
          <p:nvPr/>
        </p:nvSpPr>
        <p:spPr>
          <a:xfrm>
            <a:off x="671664" y="88402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5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419DB-8255-4969-8C00-ABC3B5FE5E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81DD1-0DF7-4CEE-A619-8A1EF1CFE4C9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C528CC-D5A7-40B6-BA69-F1DB91BBBF14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FB0427-0D5C-429E-A1DE-F94F7718C657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CBC0F3-6FC2-4C7D-A052-F2F5FE4BCA35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243996-8FF8-4102-B548-F171F9517EB6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5C80BA-DBA9-45F8-B6FC-EA59C303B9A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B18-5E29-48F0-9945-ADD32BD78F90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C7FC0A-A75E-4880-919B-F986C3711456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로켓">
            <a:extLst>
              <a:ext uri="{FF2B5EF4-FFF2-40B4-BE49-F238E27FC236}">
                <a16:creationId xmlns:a16="http://schemas.microsoft.com/office/drawing/2014/main" id="{A395D1A0-3719-4C6C-9BB3-6732777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17" name="그래픽 16" descr="대상">
            <a:extLst>
              <a:ext uri="{FF2B5EF4-FFF2-40B4-BE49-F238E27FC236}">
                <a16:creationId xmlns:a16="http://schemas.microsoft.com/office/drawing/2014/main" id="{68FFFB1E-3F57-4E23-BA9E-305F7E0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5C7F2-321D-4A10-A7DD-9DD1346437C1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A065-96F1-4726-A08D-DE4E7F41AA7E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b="1" dirty="0">
                <a:solidFill>
                  <a:schemeClr val="accent4"/>
                </a:solidFill>
              </a:rPr>
              <a:t>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8D45C-0051-487E-9B0E-2C91757CDB29}"/>
              </a:ext>
            </a:extLst>
          </p:cNvPr>
          <p:cNvSpPr txBox="1"/>
          <p:nvPr/>
        </p:nvSpPr>
        <p:spPr>
          <a:xfrm>
            <a:off x="6256169" y="3806096"/>
            <a:ext cx="264948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7A56-03CC-4140-95B5-E6C89C29E173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864764-88DD-4D02-A478-8EBDADD356F1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E4CAEA-858E-4220-B6C3-2E9960C9BDAC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4" name="그래픽 23" descr="스톱워치">
            <a:extLst>
              <a:ext uri="{FF2B5EF4-FFF2-40B4-BE49-F238E27FC236}">
                <a16:creationId xmlns:a16="http://schemas.microsoft.com/office/drawing/2014/main" id="{1361D386-38AF-446F-9E0D-92DD01FFC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A81134-C192-46C6-B1CC-FA1E71A84233}"/>
              </a:ext>
            </a:extLst>
          </p:cNvPr>
          <p:cNvGrpSpPr/>
          <p:nvPr/>
        </p:nvGrpSpPr>
        <p:grpSpPr>
          <a:xfrm>
            <a:off x="7956760" y="2149709"/>
            <a:ext cx="1652400" cy="1225248"/>
            <a:chOff x="7956761" y="2149709"/>
            <a:chExt cx="1653660" cy="1225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38D183-68D6-4EB6-AB8C-819F01AB1D9F}"/>
                </a:ext>
              </a:extLst>
            </p:cNvPr>
            <p:cNvSpPr/>
            <p:nvPr/>
          </p:nvSpPr>
          <p:spPr>
            <a:xfrm>
              <a:off x="7956761" y="2149709"/>
              <a:ext cx="165366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4ACCE-EA66-4655-B730-E3284D996D62}"/>
                </a:ext>
              </a:extLst>
            </p:cNvPr>
            <p:cNvSpPr/>
            <p:nvPr/>
          </p:nvSpPr>
          <p:spPr>
            <a:xfrm>
              <a:off x="7956761" y="2421622"/>
              <a:ext cx="1653659" cy="95333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ED86-D1E0-40BB-ABA9-5554B60D5334}"/>
              </a:ext>
            </a:extLst>
          </p:cNvPr>
          <p:cNvSpPr/>
          <p:nvPr/>
        </p:nvSpPr>
        <p:spPr>
          <a:xfrm>
            <a:off x="6774019" y="2149713"/>
            <a:ext cx="1181423" cy="12252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96134-D34E-4573-B621-2EAC8E9330EE}"/>
              </a:ext>
            </a:extLst>
          </p:cNvPr>
          <p:cNvSpPr/>
          <p:nvPr/>
        </p:nvSpPr>
        <p:spPr>
          <a:xfrm>
            <a:off x="1947141" y="3793485"/>
            <a:ext cx="2440525" cy="21024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AE89C6-C283-4E7A-B806-F96A6452ADFB}"/>
              </a:ext>
            </a:extLst>
          </p:cNvPr>
          <p:cNvGrpSpPr/>
          <p:nvPr/>
        </p:nvGrpSpPr>
        <p:grpSpPr>
          <a:xfrm>
            <a:off x="8663792" y="3844056"/>
            <a:ext cx="1652402" cy="1188781"/>
            <a:chOff x="8663792" y="3844056"/>
            <a:chExt cx="1652402" cy="11887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F8D96D-E8E4-44BF-A13D-67E9D682B4E1}"/>
                </a:ext>
              </a:extLst>
            </p:cNvPr>
            <p:cNvSpPr/>
            <p:nvPr/>
          </p:nvSpPr>
          <p:spPr>
            <a:xfrm>
              <a:off x="8663792" y="3844056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7C4E98-BBF9-4192-99CC-54972074B368}"/>
                </a:ext>
              </a:extLst>
            </p:cNvPr>
            <p:cNvSpPr/>
            <p:nvPr/>
          </p:nvSpPr>
          <p:spPr>
            <a:xfrm>
              <a:off x="8663794" y="4115969"/>
              <a:ext cx="1652400" cy="91686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B810F6-9324-4C4B-AA59-2EF78A7FD63B}"/>
              </a:ext>
            </a:extLst>
          </p:cNvPr>
          <p:cNvSpPr/>
          <p:nvPr/>
        </p:nvSpPr>
        <p:spPr>
          <a:xfrm>
            <a:off x="6256164" y="3844055"/>
            <a:ext cx="2407622" cy="11887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10C2D-0B7F-40EF-B77E-375EAFB826F2}"/>
              </a:ext>
            </a:extLst>
          </p:cNvPr>
          <p:cNvGrpSpPr/>
          <p:nvPr/>
        </p:nvGrpSpPr>
        <p:grpSpPr>
          <a:xfrm>
            <a:off x="4387666" y="3793922"/>
            <a:ext cx="1467601" cy="693561"/>
            <a:chOff x="4387666" y="3793922"/>
            <a:chExt cx="1467601" cy="6935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517F9C-FD00-41EA-BC92-F39DB919960D}"/>
                </a:ext>
              </a:extLst>
            </p:cNvPr>
            <p:cNvSpPr/>
            <p:nvPr/>
          </p:nvSpPr>
          <p:spPr>
            <a:xfrm>
              <a:off x="4387666" y="3793922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669254-EA02-477F-9FBF-995BF841587A}"/>
                </a:ext>
              </a:extLst>
            </p:cNvPr>
            <p:cNvSpPr/>
            <p:nvPr/>
          </p:nvSpPr>
          <p:spPr>
            <a:xfrm>
              <a:off x="4387666" y="4088209"/>
              <a:ext cx="1467600" cy="39927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C8C0B7-7DF8-40B5-BF23-22FC34A88EAD}"/>
              </a:ext>
            </a:extLst>
          </p:cNvPr>
          <p:cNvGrpSpPr/>
          <p:nvPr/>
        </p:nvGrpSpPr>
        <p:grpSpPr>
          <a:xfrm>
            <a:off x="4387666" y="4490787"/>
            <a:ext cx="1467601" cy="696865"/>
            <a:chOff x="4387666" y="4490787"/>
            <a:chExt cx="1467601" cy="6968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F339F-D818-4A4A-A7FF-90D1F28AD5DD}"/>
                </a:ext>
              </a:extLst>
            </p:cNvPr>
            <p:cNvSpPr/>
            <p:nvPr/>
          </p:nvSpPr>
          <p:spPr>
            <a:xfrm>
              <a:off x="4387666" y="4490787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179FEC-98DA-4AD9-B94F-8C49B4A0461B}"/>
                </a:ext>
              </a:extLst>
            </p:cNvPr>
            <p:cNvSpPr/>
            <p:nvPr/>
          </p:nvSpPr>
          <p:spPr>
            <a:xfrm>
              <a:off x="4387666" y="4785074"/>
              <a:ext cx="1467600" cy="4025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02FF04-840C-46B4-A840-00046BE121CB}"/>
              </a:ext>
            </a:extLst>
          </p:cNvPr>
          <p:cNvGrpSpPr/>
          <p:nvPr/>
        </p:nvGrpSpPr>
        <p:grpSpPr>
          <a:xfrm>
            <a:off x="4387666" y="5190956"/>
            <a:ext cx="1467601" cy="705015"/>
            <a:chOff x="4387666" y="5190956"/>
            <a:chExt cx="1467601" cy="7050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8C35E4-B651-4AEA-AE07-FADB7AADC140}"/>
                </a:ext>
              </a:extLst>
            </p:cNvPr>
            <p:cNvSpPr/>
            <p:nvPr/>
          </p:nvSpPr>
          <p:spPr>
            <a:xfrm>
              <a:off x="4387666" y="5190956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F68B81-AFE6-4C13-A16D-A5BA47C32543}"/>
                </a:ext>
              </a:extLst>
            </p:cNvPr>
            <p:cNvSpPr/>
            <p:nvPr/>
          </p:nvSpPr>
          <p:spPr>
            <a:xfrm>
              <a:off x="4387666" y="5485243"/>
              <a:ext cx="1467600" cy="41072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D7478C-7EEC-45CD-89D4-14999EF57129}"/>
              </a:ext>
            </a:extLst>
          </p:cNvPr>
          <p:cNvGrpSpPr/>
          <p:nvPr/>
        </p:nvGrpSpPr>
        <p:grpSpPr>
          <a:xfrm>
            <a:off x="8663792" y="5241767"/>
            <a:ext cx="1652402" cy="654204"/>
            <a:chOff x="8663792" y="5241767"/>
            <a:chExt cx="1652402" cy="65420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FC3A1-BE7D-4426-91B9-2D5AD8580452}"/>
                </a:ext>
              </a:extLst>
            </p:cNvPr>
            <p:cNvSpPr/>
            <p:nvPr/>
          </p:nvSpPr>
          <p:spPr>
            <a:xfrm>
              <a:off x="8663792" y="5241767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8E88A8-A174-46F4-B12F-91E3B996C482}"/>
                </a:ext>
              </a:extLst>
            </p:cNvPr>
            <p:cNvSpPr/>
            <p:nvPr/>
          </p:nvSpPr>
          <p:spPr>
            <a:xfrm>
              <a:off x="8663794" y="5513680"/>
              <a:ext cx="1652400" cy="3822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38D20-065C-448D-8AF2-D80AA1FEAC91}"/>
              </a:ext>
            </a:extLst>
          </p:cNvPr>
          <p:cNvSpPr/>
          <p:nvPr/>
        </p:nvSpPr>
        <p:spPr>
          <a:xfrm>
            <a:off x="6256164" y="5237722"/>
            <a:ext cx="2407622" cy="6582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B0169-293C-4A7F-9050-C513F3BC2529}"/>
              </a:ext>
            </a:extLst>
          </p:cNvPr>
          <p:cNvSpPr txBox="1"/>
          <p:nvPr/>
        </p:nvSpPr>
        <p:spPr>
          <a:xfrm>
            <a:off x="671664" y="88402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4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10797018" y="544795"/>
            <a:ext cx="1138129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530344" y="2800811"/>
            <a:ext cx="1138129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530344" y="1667728"/>
            <a:ext cx="1138129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10797017" y="1667728"/>
            <a:ext cx="1138129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530344" y="539864"/>
            <a:ext cx="1138129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10813491" y="2797579"/>
            <a:ext cx="1138129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D5F8824-997D-4DB0-82DD-23CAFA3DD5BC}"/>
              </a:ext>
            </a:extLst>
          </p:cNvPr>
          <p:cNvGrpSpPr/>
          <p:nvPr/>
        </p:nvGrpSpPr>
        <p:grpSpPr>
          <a:xfrm>
            <a:off x="9530343" y="4036017"/>
            <a:ext cx="2404796" cy="830245"/>
            <a:chOff x="9853872" y="5638874"/>
            <a:chExt cx="1653660" cy="83024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3D4A7E-075C-4675-AF7A-227556616E50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Mouse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5CC465F-A201-47F2-9CBD-CA844804FBE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마우스 입력</a:t>
              </a:r>
              <a:endParaRPr lang="en-US" altLang="ko-KR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0CD6214-FF12-4340-A10D-AE0BA75DE859}"/>
              </a:ext>
            </a:extLst>
          </p:cNvPr>
          <p:cNvGrpSpPr/>
          <p:nvPr/>
        </p:nvGrpSpPr>
        <p:grpSpPr>
          <a:xfrm>
            <a:off x="9509796" y="5350156"/>
            <a:ext cx="2425348" cy="830245"/>
            <a:chOff x="9853872" y="4648613"/>
            <a:chExt cx="1653660" cy="83024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FF15690-AD31-4464-B9E4-65E8BEF60FD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+mn-ea"/>
                </a:rPr>
                <a:t>UserAnalysis</a:t>
              </a:r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E3270FF-2A5D-4727-AD57-D1C7928BEAD0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약점 분석</a:t>
              </a:r>
              <a:endParaRPr lang="en-US" altLang="ko-KR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기능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응용 프로그램의 기능을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91358D-7736-4C22-8043-57015C76B361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A6120E-3308-45A7-936A-E8605D678C28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87056F-2661-4E9A-8BEA-01509FA666C8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CF3FAD-94C0-4555-89B4-F0BE6C642315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3B3D24-6FD7-4C8C-AD85-A00CE1DF37C6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039E54-07E0-47EB-9CFE-0F2301FC55E6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271C30B-0D67-4401-AE90-3CE2AB900612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DDAC43A-B363-4B9B-95B2-80E3B8FB4D76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928CDF-50E6-41B0-8CEF-DADA33520582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5968639-8D2B-4338-B35C-842EA049B2F9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9D7BC1B-DCC9-4340-95D8-7AB41A201C89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1451149-4735-4109-BA74-1780CD202D28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5022AE1-34DE-41F3-BF22-DBD2DA0C3282}"/>
              </a:ext>
            </a:extLst>
          </p:cNvPr>
          <p:cNvGrpSpPr/>
          <p:nvPr/>
        </p:nvGrpSpPr>
        <p:grpSpPr>
          <a:xfrm>
            <a:off x="9530344" y="2800811"/>
            <a:ext cx="1138129" cy="830245"/>
            <a:chOff x="9853872" y="4648613"/>
            <a:chExt cx="1653660" cy="83024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A9375F-581C-46FC-AD0F-31392F8953FA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3C85F56-F2BD-4C3B-9415-826D683553B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E0F9FEF-01F1-4F37-B57D-DAD0511FBC16}"/>
              </a:ext>
            </a:extLst>
          </p:cNvPr>
          <p:cNvGrpSpPr/>
          <p:nvPr/>
        </p:nvGrpSpPr>
        <p:grpSpPr>
          <a:xfrm>
            <a:off x="9530343" y="4036017"/>
            <a:ext cx="2404796" cy="830245"/>
            <a:chOff x="9853872" y="5638874"/>
            <a:chExt cx="1653660" cy="83024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78353D9-8447-4893-AEF7-C5E1CF20CCED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Mouse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536093C-6A76-415A-B438-9DB52BDF6367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마우스 입력</a:t>
              </a:r>
              <a:endParaRPr lang="en-US" altLang="ko-KR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1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FC87E-9439-4E80-8DDF-A170A2E761F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0E186-897C-4904-959A-00208E28394B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6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400D730-4EAB-4447-9107-09D06312D545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504FDE-2937-4C32-A6D7-DD5DCBE54E53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DD4261-BED7-41AC-B4B2-6CD65F71FCD0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58A557-9849-4934-8184-0F0E8B0269A9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9BDB75-37F7-422B-8B41-9B32E994FB6B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5CA418-2E2A-4EB4-A88F-9BEC91A768AD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81D98C-E4B0-4E7B-B8EF-B2EB913D0C26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C41F69-EADB-48B0-8C6E-8F14DCA52F8A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0741D3-78BA-43F8-8540-D138A047EB90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3026DE1-4271-4E64-9E73-B4E0F972F32E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FE9641-7536-4F4C-BCF1-A84BEF91FE32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4800CF6-7299-43E9-A25B-5B99EBA48E6B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7C1F18A-B222-46E8-A31C-351E493E323F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5F7116-F438-41BE-937A-DBBAA43AFE07}"/>
              </a:ext>
            </a:extLst>
          </p:cNvPr>
          <p:cNvGrpSpPr/>
          <p:nvPr/>
        </p:nvGrpSpPr>
        <p:grpSpPr>
          <a:xfrm>
            <a:off x="9530344" y="2800811"/>
            <a:ext cx="1138129" cy="830245"/>
            <a:chOff x="9853872" y="4648613"/>
            <a:chExt cx="1653660" cy="83024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7BB9D28-B90C-4B96-AEAE-C69F18F22E9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303A130-476D-45EF-99CD-654B2E7179B7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629BEC-FCEA-4972-91B0-59D7B41C343C}"/>
              </a:ext>
            </a:extLst>
          </p:cNvPr>
          <p:cNvGrpSpPr/>
          <p:nvPr/>
        </p:nvGrpSpPr>
        <p:grpSpPr>
          <a:xfrm>
            <a:off x="9530343" y="4036017"/>
            <a:ext cx="2404796" cy="830245"/>
            <a:chOff x="9853872" y="5638874"/>
            <a:chExt cx="1653660" cy="8302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B81E612-4206-4B38-A1D7-4694F35F11F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Mouse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38356F-79EC-4C21-BDAA-9155F5F6B2E5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마우스 입력</a:t>
              </a:r>
              <a:endParaRPr lang="en-US" altLang="ko-KR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1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생산성 향상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14F9D4-6104-4731-9AF1-50EC3E0C568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893DC-15C5-48E0-95E4-CBE4818CA150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86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3076195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623123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56544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4588520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135448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11587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2FFC425-1E02-4167-BD38-83E3DCEE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94" y="775290"/>
            <a:ext cx="4398576" cy="223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C244FC-BFCE-4D84-B868-A3DD7E4C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95" y="3561887"/>
            <a:ext cx="4398576" cy="2479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3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39F5450-24B3-4945-ABB3-B3C836AE502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36A57E-63F8-4C32-B124-4DCF96A38EDD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B21F77-A487-409F-8A1A-9217A0FA1A20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1A4705-A9D2-4B58-8359-5CFD7AFC585D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92F114-B7C8-4BC0-B696-CF0B42074185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D5AC0D-D03C-4A49-9D96-D4BF8602AB05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4E01C8-C7D8-4591-9D8E-47DC3BDEF79B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78E1E23-8A45-48C9-990A-1F653C3700EE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E47C4D-81C6-425D-BB41-9CEED6C59B50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3D509A-4332-49CB-B809-F62F75EBACCF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F7854AC-EC57-490B-BBDA-7E16B5B9950A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097D25-9C09-4FF6-B6DB-F2DED0D42165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EBE4129-BA5A-412C-B554-DE98DB4EAA73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8C2C3FE-836B-4D3C-A963-8F238526A82B}"/>
              </a:ext>
            </a:extLst>
          </p:cNvPr>
          <p:cNvGrpSpPr/>
          <p:nvPr/>
        </p:nvGrpSpPr>
        <p:grpSpPr>
          <a:xfrm>
            <a:off x="9530344" y="2800811"/>
            <a:ext cx="1138129" cy="830245"/>
            <a:chOff x="9853872" y="4648613"/>
            <a:chExt cx="1653660" cy="83024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9691F6E-0835-4049-AFE9-D8658E4D0F80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5321C46-560B-4AA1-8BF5-0801FA3D3749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B0CAF35-972D-47AE-A43A-1B3FEA2402A6}"/>
              </a:ext>
            </a:extLst>
          </p:cNvPr>
          <p:cNvGrpSpPr/>
          <p:nvPr/>
        </p:nvGrpSpPr>
        <p:grpSpPr>
          <a:xfrm>
            <a:off x="9530343" y="4036017"/>
            <a:ext cx="2404796" cy="830245"/>
            <a:chOff x="9853872" y="5638874"/>
            <a:chExt cx="1653660" cy="8302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146C50C-6E76-4BD5-99D3-0C9D0AF86825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Mouse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10631BD-26C0-4E9F-B371-0DC4C3C39959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마우스 입력</a:t>
              </a:r>
              <a:endParaRPr lang="en-US" altLang="ko-KR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53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8391CA-594B-43E5-B6A5-F5DEFA2D311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264038-61BF-40C4-9260-BF231569B629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98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B519C1C-F287-4DF7-9810-934EE6BD5A06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E8BD0E-617E-4D4F-89BB-82AF85DB62D0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BA20BD-B12A-45C1-B2C4-A4AB075F92EE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E7CE82-37F5-45E8-AE13-302E8E44A6DE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B705455-0BA5-4F23-98DB-ACDF054E7B7B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C376D0-13F4-4508-8DCD-9BECC48EC44D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1D0D5E-353A-4058-BE85-0520B49EBAB8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C547C2-58E9-4679-BC0A-4EB16450F507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7F72FF7-B2B4-4BCE-BAA5-0E1BA4A8F89E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1C97F4-BD55-4A54-BF4B-C663D5656AA8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0F987E-2722-4AD5-BE02-1CC7B9416C19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2E9137-BB14-46F1-B4B0-3E2D8AC5C49B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5128B9-3CC3-4A05-BA2A-32791155F6C5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A0D8F5C-2DE5-4020-BD8F-0C3A8DAD3BE4}"/>
              </a:ext>
            </a:extLst>
          </p:cNvPr>
          <p:cNvGrpSpPr/>
          <p:nvPr/>
        </p:nvGrpSpPr>
        <p:grpSpPr>
          <a:xfrm>
            <a:off x="9530344" y="2800811"/>
            <a:ext cx="1138129" cy="830245"/>
            <a:chOff x="9853872" y="4648613"/>
            <a:chExt cx="1653660" cy="83024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4FF80B-1E7C-411C-ACB6-4907209AD64F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307591C-FE21-4B48-9A1F-4206B49BBC37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97409D0-7402-4AAE-84E9-22C38FC4A6A2}"/>
              </a:ext>
            </a:extLst>
          </p:cNvPr>
          <p:cNvGrpSpPr/>
          <p:nvPr/>
        </p:nvGrpSpPr>
        <p:grpSpPr>
          <a:xfrm>
            <a:off x="9530343" y="4036017"/>
            <a:ext cx="2404796" cy="830245"/>
            <a:chOff x="9853872" y="5638874"/>
            <a:chExt cx="1653660" cy="8302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65E5B1A-BD9B-4F9D-AA46-EF511BAEAD29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Mouse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79D97E0-02A7-4118-B9DB-0343CA2660C7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마우스 입력</a:t>
              </a:r>
              <a:endParaRPr lang="en-US" altLang="ko-KR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46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4" y="2375853"/>
            <a:ext cx="440199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515A5F-9AEB-4181-B1C7-6B2943E0B1C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AB4CE8-6792-4257-9839-D3B9334D8B5C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57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22263" y="2613859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60787"/>
            <a:ext cx="286135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10311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3982345"/>
            <a:ext cx="362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단어 또는 짧은 글에 간략한 설명을 출력합니다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3529273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교육용 설명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350969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476210"/>
            <a:ext cx="44999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Arial" pitchFamily="34" charset="0"/>
              </a:rPr>
              <a:t>1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Arial" pitchFamily="34" charset="0"/>
              </a:rPr>
              <a:t>차와 비교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인공지능짤, 빅데이터짤, 데이터분석짤 : 네이버 블로그">
            <a:extLst>
              <a:ext uri="{FF2B5EF4-FFF2-40B4-BE49-F238E27FC236}">
                <a16:creationId xmlns:a16="http://schemas.microsoft.com/office/drawing/2014/main" id="{23FB90DB-3EAE-49E1-8A07-EC7DD0B6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76" y="586957"/>
            <a:ext cx="4207196" cy="2522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6F4FA-C738-462D-BBF4-C32E859A8956}"/>
              </a:ext>
            </a:extLst>
          </p:cNvPr>
          <p:cNvSpPr txBox="1"/>
          <p:nvPr/>
        </p:nvSpPr>
        <p:spPr>
          <a:xfrm>
            <a:off x="2232537" y="5331034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메뉴를 마우스 클릭으로 선택할 수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4CD9-ED0B-4D8F-8AD9-D6BAF0C4BE4B}"/>
              </a:ext>
            </a:extLst>
          </p:cNvPr>
          <p:cNvSpPr txBox="1"/>
          <p:nvPr/>
        </p:nvSpPr>
        <p:spPr>
          <a:xfrm>
            <a:off x="2214066" y="4877962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클릭 인식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11795-1C11-453E-8EDE-A396876ED097}"/>
              </a:ext>
            </a:extLst>
          </p:cNvPr>
          <p:cNvSpPr txBox="1"/>
          <p:nvPr/>
        </p:nvSpPr>
        <p:spPr>
          <a:xfrm>
            <a:off x="1274441" y="48583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38E46E-3AD6-45A1-998F-EFA0DBDC87DC}"/>
              </a:ext>
            </a:extLst>
          </p:cNvPr>
          <p:cNvGrpSpPr/>
          <p:nvPr/>
        </p:nvGrpSpPr>
        <p:grpSpPr>
          <a:xfrm>
            <a:off x="7134376" y="3678537"/>
            <a:ext cx="4285079" cy="2220032"/>
            <a:chOff x="1699144" y="1717627"/>
            <a:chExt cx="9049723" cy="46885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9D0FFF7-F6BF-4D22-ABFC-1836701DD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144" y="1717627"/>
              <a:ext cx="9049723" cy="46885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1A851AB-4D88-4DCF-B15D-5DE51B81CA14}"/>
                </a:ext>
              </a:extLst>
            </p:cNvPr>
            <p:cNvSpPr/>
            <p:nvPr/>
          </p:nvSpPr>
          <p:spPr>
            <a:xfrm>
              <a:off x="6494105" y="2351315"/>
              <a:ext cx="2024743" cy="30604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39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47158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1128530" y="835368"/>
            <a:ext cx="33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1068960" y="330926"/>
            <a:ext cx="329333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49885" y="262975"/>
            <a:ext cx="110273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266E799-F452-497D-8401-BB734091E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9019" r="31548" b="7331"/>
          <a:stretch/>
        </p:blipFill>
        <p:spPr>
          <a:xfrm>
            <a:off x="694322" y="2130076"/>
            <a:ext cx="3593159" cy="439699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6CE20-6653-4C2C-AB93-583801D17598}"/>
              </a:ext>
            </a:extLst>
          </p:cNvPr>
          <p:cNvCxnSpPr>
            <a:cxnSpLocks/>
          </p:cNvCxnSpPr>
          <p:nvPr/>
        </p:nvCxnSpPr>
        <p:spPr>
          <a:xfrm>
            <a:off x="6348674" y="1773036"/>
            <a:ext cx="359315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tx1"/>
                </a:gs>
                <a:gs pos="7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CBB8A1D4-04F2-4F4F-BC8B-2CF64A79AFAA}"/>
              </a:ext>
            </a:extLst>
          </p:cNvPr>
          <p:cNvSpPr txBox="1"/>
          <p:nvPr/>
        </p:nvSpPr>
        <p:spPr>
          <a:xfrm>
            <a:off x="6348673" y="1417554"/>
            <a:ext cx="359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j-ea"/>
              </a:rPr>
              <a:t>IdentifyWeakness.html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j-ea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833A1B1-9E32-40C7-ABB7-E4825FDE3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7" t="3493" r="31320" b="7963"/>
          <a:stretch/>
        </p:blipFill>
        <p:spPr>
          <a:xfrm>
            <a:off x="4537941" y="2213392"/>
            <a:ext cx="3423229" cy="429475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F22E46D-B5BE-41A0-A1EF-153E2A1FFF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2" t="6158" r="30893" b="8415"/>
          <a:stretch/>
        </p:blipFill>
        <p:spPr>
          <a:xfrm>
            <a:off x="8361700" y="2239407"/>
            <a:ext cx="3423229" cy="4270587"/>
          </a:xfrm>
          <a:prstGeom prst="rect">
            <a:avLst/>
          </a:prstGeom>
        </p:spPr>
      </p:pic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6957D532-8A3E-47BD-B505-7A444B3189BA}"/>
              </a:ext>
            </a:extLst>
          </p:cNvPr>
          <p:cNvSpPr/>
          <p:nvPr/>
        </p:nvSpPr>
        <p:spPr>
          <a:xfrm>
            <a:off x="5699048" y="2299993"/>
            <a:ext cx="1045028" cy="104502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F8A272F2-B0F4-498F-B8DD-469603295E5A}"/>
              </a:ext>
            </a:extLst>
          </p:cNvPr>
          <p:cNvSpPr/>
          <p:nvPr/>
        </p:nvSpPr>
        <p:spPr>
          <a:xfrm>
            <a:off x="9573208" y="2329133"/>
            <a:ext cx="849086" cy="84908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1B83B3-EE1E-43D2-B971-42DD28FA4530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47158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90856C-3E3A-4A27-B32F-5EC4F8A870A1}"/>
              </a:ext>
            </a:extLst>
          </p:cNvPr>
          <p:cNvSpPr txBox="1"/>
          <p:nvPr/>
        </p:nvSpPr>
        <p:spPr>
          <a:xfrm>
            <a:off x="1128530" y="835368"/>
            <a:ext cx="33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7FFD-4BF9-4C7F-9541-3B55FEA18A7B}"/>
              </a:ext>
            </a:extLst>
          </p:cNvPr>
          <p:cNvSpPr txBox="1"/>
          <p:nvPr/>
        </p:nvSpPr>
        <p:spPr>
          <a:xfrm>
            <a:off x="1068960" y="330926"/>
            <a:ext cx="329333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C216-8CB8-4808-A685-A48C9B7A3071}"/>
              </a:ext>
            </a:extLst>
          </p:cNvPr>
          <p:cNvSpPr txBox="1"/>
          <p:nvPr/>
        </p:nvSpPr>
        <p:spPr>
          <a:xfrm>
            <a:off x="149885" y="262975"/>
            <a:ext cx="110273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 descr="스크린샷, 앉아있는, 전화, 테이블이(가) 표시된 사진&#10;&#10;자동 생성된 설명">
            <a:extLst>
              <a:ext uri="{FF2B5EF4-FFF2-40B4-BE49-F238E27FC236}">
                <a16:creationId xmlns:a16="http://schemas.microsoft.com/office/drawing/2014/main" id="{1D5AF3A7-AF10-428E-9999-E101002A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3" y="356410"/>
            <a:ext cx="4312160" cy="6145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D659B3B8-DCB1-4100-AA7B-FDA34C37D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" y="1923931"/>
            <a:ext cx="4106931" cy="4577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4E5E0E-DC79-4C09-B232-292208B9AB33}"/>
              </a:ext>
            </a:extLst>
          </p:cNvPr>
          <p:cNvSpPr txBox="1"/>
          <p:nvPr/>
        </p:nvSpPr>
        <p:spPr>
          <a:xfrm>
            <a:off x="4765183" y="2743202"/>
            <a:ext cx="210214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머신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러닝용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데이터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51702-C11A-40F2-9A7F-DB57F4520F28}"/>
              </a:ext>
            </a:extLst>
          </p:cNvPr>
          <p:cNvSpPr txBox="1"/>
          <p:nvPr/>
        </p:nvSpPr>
        <p:spPr>
          <a:xfrm>
            <a:off x="5959085" y="4403923"/>
            <a:ext cx="119675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Helper.js</a:t>
            </a:r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DB3F0B57-A4E3-4C73-BEF7-872F206A8D03}"/>
              </a:ext>
            </a:extLst>
          </p:cNvPr>
          <p:cNvCxnSpPr>
            <a:cxnSpLocks/>
          </p:cNvCxnSpPr>
          <p:nvPr/>
        </p:nvCxnSpPr>
        <p:spPr>
          <a:xfrm>
            <a:off x="5859624" y="4904630"/>
            <a:ext cx="1448589" cy="0"/>
          </a:xfrm>
          <a:prstGeom prst="line">
            <a:avLst/>
          </a:prstGeom>
          <a:ln w="1270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">
            <a:extLst>
              <a:ext uri="{FF2B5EF4-FFF2-40B4-BE49-F238E27FC236}">
                <a16:creationId xmlns:a16="http://schemas.microsoft.com/office/drawing/2014/main" id="{D552E5C7-3FF0-48AC-9F9A-FE2D026D93F4}"/>
              </a:ext>
            </a:extLst>
          </p:cNvPr>
          <p:cNvCxnSpPr>
            <a:cxnSpLocks/>
          </p:cNvCxnSpPr>
          <p:nvPr/>
        </p:nvCxnSpPr>
        <p:spPr>
          <a:xfrm>
            <a:off x="4715838" y="3196217"/>
            <a:ext cx="202292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3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49AA37-AFA2-4545-8CFE-5903F45EDE18}"/>
              </a:ext>
            </a:extLst>
          </p:cNvPr>
          <p:cNvCxnSpPr>
            <a:cxnSpLocks/>
          </p:cNvCxnSpPr>
          <p:nvPr/>
        </p:nvCxnSpPr>
        <p:spPr>
          <a:xfrm flipV="1">
            <a:off x="880341" y="1298823"/>
            <a:ext cx="0" cy="8652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1B83B3-EE1E-43D2-B971-42DD28FA4530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47158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90856C-3E3A-4A27-B32F-5EC4F8A870A1}"/>
              </a:ext>
            </a:extLst>
          </p:cNvPr>
          <p:cNvSpPr txBox="1"/>
          <p:nvPr/>
        </p:nvSpPr>
        <p:spPr>
          <a:xfrm>
            <a:off x="1128530" y="835368"/>
            <a:ext cx="33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7FFD-4BF9-4C7F-9541-3B55FEA18A7B}"/>
              </a:ext>
            </a:extLst>
          </p:cNvPr>
          <p:cNvSpPr txBox="1"/>
          <p:nvPr/>
        </p:nvSpPr>
        <p:spPr>
          <a:xfrm>
            <a:off x="1068960" y="330926"/>
            <a:ext cx="329333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C216-8CB8-4808-A685-A48C9B7A3071}"/>
              </a:ext>
            </a:extLst>
          </p:cNvPr>
          <p:cNvSpPr txBox="1"/>
          <p:nvPr/>
        </p:nvSpPr>
        <p:spPr>
          <a:xfrm>
            <a:off x="149885" y="262975"/>
            <a:ext cx="110273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4D6F03-AFF2-417A-9807-2A6BCCC9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87" y="372062"/>
            <a:ext cx="2927144" cy="6145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EF329-41B8-482D-8060-6EC3B559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47" y="1938569"/>
            <a:ext cx="4414644" cy="4563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ED88C9F-C545-4D7A-8570-8955E1BBE14C}"/>
              </a:ext>
            </a:extLst>
          </p:cNvPr>
          <p:cNvGrpSpPr/>
          <p:nvPr/>
        </p:nvGrpSpPr>
        <p:grpSpPr>
          <a:xfrm>
            <a:off x="550203" y="2164029"/>
            <a:ext cx="2425348" cy="830245"/>
            <a:chOff x="9853872" y="4648613"/>
            <a:chExt cx="1653660" cy="83024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3923F9-896F-4F9A-8A49-F4847FEB02A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+mn-ea"/>
                </a:rPr>
                <a:t>UserAnalysis</a:t>
              </a:r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D7DFB9-676C-4F57-AC81-DEEC08B4FAA2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약점 분석</a:t>
              </a:r>
              <a:endParaRPr lang="en-US" altLang="ko-KR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D99FF7-DAF3-41E0-8844-7CD811455E96}"/>
              </a:ext>
            </a:extLst>
          </p:cNvPr>
          <p:cNvSpPr txBox="1"/>
          <p:nvPr/>
        </p:nvSpPr>
        <p:spPr>
          <a:xfrm>
            <a:off x="96030" y="4080173"/>
            <a:ext cx="3060000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자주 틀리는 분야의 확률 증가</a:t>
            </a:r>
            <a:endParaRPr lang="en-US" altLang="ko-KR" sz="1200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           틀릴 때마다 등장 확률 증가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-</a:t>
            </a:r>
            <a:endParaRPr lang="en-US" altLang="ko-KR" sz="12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       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맞힐 때마다 등장 확률 감소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-</a:t>
            </a:r>
            <a:endParaRPr lang="en-US" altLang="ko-KR" sz="1200" u="sng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            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자신의 약점 보완 가능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&lt;-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CD4C02-9A19-4507-ADBA-20D99C774785}"/>
              </a:ext>
            </a:extLst>
          </p:cNvPr>
          <p:cNvCxnSpPr>
            <a:cxnSpLocks/>
          </p:cNvCxnSpPr>
          <p:nvPr/>
        </p:nvCxnSpPr>
        <p:spPr>
          <a:xfrm>
            <a:off x="3183957" y="4638259"/>
            <a:ext cx="40079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5FA5F7-AF5A-4EB7-A93D-5460040F71EC}"/>
              </a:ext>
            </a:extLst>
          </p:cNvPr>
          <p:cNvCxnSpPr>
            <a:cxnSpLocks/>
          </p:cNvCxnSpPr>
          <p:nvPr/>
        </p:nvCxnSpPr>
        <p:spPr>
          <a:xfrm>
            <a:off x="3183957" y="4033518"/>
            <a:ext cx="0" cy="137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D80975-0F27-4133-9E1C-205C0B98D6E1}"/>
              </a:ext>
            </a:extLst>
          </p:cNvPr>
          <p:cNvCxnSpPr>
            <a:cxnSpLocks/>
          </p:cNvCxnSpPr>
          <p:nvPr/>
        </p:nvCxnSpPr>
        <p:spPr>
          <a:xfrm>
            <a:off x="3584747" y="4638259"/>
            <a:ext cx="400790" cy="0"/>
          </a:xfrm>
          <a:prstGeom prst="line">
            <a:avLst/>
          </a:prstGeom>
          <a:ln w="190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C916DD-FB01-46F8-9A22-D5E9E1549468}"/>
              </a:ext>
            </a:extLst>
          </p:cNvPr>
          <p:cNvCxnSpPr>
            <a:cxnSpLocks/>
          </p:cNvCxnSpPr>
          <p:nvPr/>
        </p:nvCxnSpPr>
        <p:spPr>
          <a:xfrm flipV="1">
            <a:off x="2625164" y="1298823"/>
            <a:ext cx="0" cy="8652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8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53651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E9509A-D83D-4924-BCBA-CCDAB5C862BA}"/>
              </a:ext>
            </a:extLst>
          </p:cNvPr>
          <p:cNvSpPr txBox="1"/>
          <p:nvPr/>
        </p:nvSpPr>
        <p:spPr>
          <a:xfrm>
            <a:off x="1206171" y="837933"/>
            <a:ext cx="436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단어 또는 짧은 글에 간략한 설명을 출력합니다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03950-3974-4EF3-99A5-411314C21126}"/>
              </a:ext>
            </a:extLst>
          </p:cNvPr>
          <p:cNvSpPr txBox="1"/>
          <p:nvPr/>
        </p:nvSpPr>
        <p:spPr>
          <a:xfrm>
            <a:off x="1169037" y="291551"/>
            <a:ext cx="337927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교육용 설명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F14F7-529F-4E45-9F70-93E61B35DAE4}"/>
              </a:ext>
            </a:extLst>
          </p:cNvPr>
          <p:cNvSpPr txBox="1"/>
          <p:nvPr/>
        </p:nvSpPr>
        <p:spPr>
          <a:xfrm>
            <a:off x="229411" y="271974"/>
            <a:ext cx="1021479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7FB50C-1D35-4E24-98A3-56F7D47E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4" y="1717627"/>
            <a:ext cx="9049723" cy="4688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9D3104-168B-4F10-AD6F-F2FF8B2D57A1}"/>
              </a:ext>
            </a:extLst>
          </p:cNvPr>
          <p:cNvSpPr/>
          <p:nvPr/>
        </p:nvSpPr>
        <p:spPr>
          <a:xfrm>
            <a:off x="6494105" y="2351315"/>
            <a:ext cx="2024743" cy="30604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CDD10-23EA-424C-B00D-4B1234419A85}"/>
              </a:ext>
            </a:extLst>
          </p:cNvPr>
          <p:cNvSpPr txBox="1"/>
          <p:nvPr/>
        </p:nvSpPr>
        <p:spPr>
          <a:xfrm>
            <a:off x="7506476" y="94764"/>
            <a:ext cx="382464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타자 연습 후 코드 설명</a:t>
            </a:r>
            <a:endParaRPr lang="en-US" altLang="ko-KR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한 페이지를 마친 후 코드 설명 출력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엔터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키를 눌러 계속할 수 있음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→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타자 연습과 코드 복습을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동시에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!</a:t>
            </a:r>
            <a:endParaRPr lang="en-US" altLang="ko-KR" sz="12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0ABC3A-2B04-4906-AD1A-406E8AB0B152}"/>
              </a:ext>
            </a:extLst>
          </p:cNvPr>
          <p:cNvCxnSpPr>
            <a:cxnSpLocks/>
          </p:cNvCxnSpPr>
          <p:nvPr/>
        </p:nvCxnSpPr>
        <p:spPr>
          <a:xfrm>
            <a:off x="8244635" y="1416307"/>
            <a:ext cx="0" cy="112162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24000">
                  <a:schemeClr val="tx1"/>
                </a:gs>
                <a:gs pos="24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01F77F3-C8AD-409B-88F7-66CEFEFDB769}"/>
              </a:ext>
            </a:extLst>
          </p:cNvPr>
          <p:cNvCxnSpPr>
            <a:cxnSpLocks/>
          </p:cNvCxnSpPr>
          <p:nvPr/>
        </p:nvCxnSpPr>
        <p:spPr>
          <a:xfrm>
            <a:off x="7506476" y="1416307"/>
            <a:ext cx="2897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9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04A26-D272-43A3-9495-6CD4F31D518E}"/>
              </a:ext>
            </a:extLst>
          </p:cNvPr>
          <p:cNvSpPr txBox="1"/>
          <p:nvPr/>
        </p:nvSpPr>
        <p:spPr>
          <a:xfrm>
            <a:off x="1215501" y="824347"/>
            <a:ext cx="415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메뉴를 마우스로 선택할 수 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541B1-A020-48F1-93A3-07C19C5FB31A}"/>
              </a:ext>
            </a:extLst>
          </p:cNvPr>
          <p:cNvSpPr txBox="1"/>
          <p:nvPr/>
        </p:nvSpPr>
        <p:spPr>
          <a:xfrm>
            <a:off x="1206360" y="315293"/>
            <a:ext cx="33936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인식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4A119-0F2D-48DF-9D93-FC1327A3EBBA}"/>
              </a:ext>
            </a:extLst>
          </p:cNvPr>
          <p:cNvSpPr txBox="1"/>
          <p:nvPr/>
        </p:nvSpPr>
        <p:spPr>
          <a:xfrm>
            <a:off x="266735" y="277054"/>
            <a:ext cx="102581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B537E0-4AFB-490E-8B34-6466932B318C}"/>
              </a:ext>
            </a:extLst>
          </p:cNvPr>
          <p:cNvCxnSpPr>
            <a:cxnSpLocks/>
          </p:cNvCxnSpPr>
          <p:nvPr/>
        </p:nvCxnSpPr>
        <p:spPr>
          <a:xfrm flipH="1">
            <a:off x="1" y="1298823"/>
            <a:ext cx="4432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A90F93FC-A5A0-467E-ABE6-BBB478C92100}"/>
              </a:ext>
            </a:extLst>
          </p:cNvPr>
          <p:cNvSpPr/>
          <p:nvPr/>
        </p:nvSpPr>
        <p:spPr>
          <a:xfrm rot="2700000">
            <a:off x="6348024" y="4587720"/>
            <a:ext cx="463563" cy="37322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74E994-7D08-4AC4-8DED-39FB9A55E49E}"/>
              </a:ext>
            </a:extLst>
          </p:cNvPr>
          <p:cNvGrpSpPr/>
          <p:nvPr/>
        </p:nvGrpSpPr>
        <p:grpSpPr>
          <a:xfrm>
            <a:off x="2934477" y="1687831"/>
            <a:ext cx="7049278" cy="4841575"/>
            <a:chOff x="2934477" y="1687831"/>
            <a:chExt cx="7049278" cy="48415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360254B-A0B8-4E1D-A2C0-BCCB103DC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477" y="1687831"/>
              <a:ext cx="7049278" cy="4841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FFF4F9-8A0F-420D-B6BE-9C7C7C602B7D}"/>
                </a:ext>
              </a:extLst>
            </p:cNvPr>
            <p:cNvSpPr/>
            <p:nvPr/>
          </p:nvSpPr>
          <p:spPr>
            <a:xfrm>
              <a:off x="5371825" y="3862875"/>
              <a:ext cx="2024743" cy="211804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683B9E-57AF-4329-96F5-7C785C55989A}"/>
              </a:ext>
            </a:extLst>
          </p:cNvPr>
          <p:cNvSpPr txBox="1"/>
          <p:nvPr/>
        </p:nvSpPr>
        <p:spPr>
          <a:xfrm>
            <a:off x="6606523" y="94764"/>
            <a:ext cx="382464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마우스 </a:t>
            </a:r>
            <a:r>
              <a:rPr lang="ko-KR" altLang="en-US" sz="1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호버링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및 클릭 지원</a:t>
            </a:r>
            <a:endParaRPr lang="en-US" altLang="ko-KR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마우스를 올려놓으면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해당 항목 활성화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마우스 왼쪽 클릭하여 항목 선택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→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C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언어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CUI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와 윈도우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GUI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의 결합</a:t>
            </a:r>
            <a:endParaRPr lang="en-US" altLang="ko-KR" sz="12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F8702B-C6C1-4126-A6C3-CB250F13CC83}"/>
              </a:ext>
            </a:extLst>
          </p:cNvPr>
          <p:cNvCxnSpPr>
            <a:cxnSpLocks/>
          </p:cNvCxnSpPr>
          <p:nvPr/>
        </p:nvCxnSpPr>
        <p:spPr>
          <a:xfrm>
            <a:off x="6918682" y="1416307"/>
            <a:ext cx="0" cy="2754477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10000">
                  <a:schemeClr val="tx1"/>
                </a:gs>
                <a:gs pos="10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983A1B-2C8A-4DCC-8332-B67038A67CCB}"/>
              </a:ext>
            </a:extLst>
          </p:cNvPr>
          <p:cNvCxnSpPr>
            <a:cxnSpLocks/>
          </p:cNvCxnSpPr>
          <p:nvPr/>
        </p:nvCxnSpPr>
        <p:spPr>
          <a:xfrm>
            <a:off x="6578531" y="1416307"/>
            <a:ext cx="3171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Arial" pitchFamily="34" charset="0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089230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2617496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255981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4588518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135446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11586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4D17E-F218-4CF9-9069-6FDE9BC2FAFA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DE2D4E1-05C6-4157-8366-FB5A85F1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3" y="493139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A5FDD3-E5BD-4F6C-9E0D-B1683722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3353841"/>
            <a:ext cx="4122641" cy="2836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25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976313" y="1558122"/>
            <a:ext cx="1023937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프로그램 시연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8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Code-Slayer” </a:t>
            </a: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를 실행합니다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0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56CB0B-9F4B-4D2E-82F7-439A6FC76F9E}"/>
              </a:ext>
            </a:extLst>
          </p:cNvPr>
          <p:cNvSpPr txBox="1"/>
          <p:nvPr/>
        </p:nvSpPr>
        <p:spPr>
          <a:xfrm>
            <a:off x="2895600" y="277684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Type Faster - Go Further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B21AD1-9882-46EF-B111-8B31DA27B3BC}"/>
              </a:ext>
            </a:extLst>
          </p:cNvPr>
          <p:cNvCxnSpPr>
            <a:cxnSpLocks/>
          </p:cNvCxnSpPr>
          <p:nvPr/>
        </p:nvCxnSpPr>
        <p:spPr>
          <a:xfrm>
            <a:off x="0" y="245452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tx1">
                    <a:lumMod val="65000"/>
                    <a:lumOff val="35000"/>
                  </a:schemeClr>
                </a:gs>
                <a:gs pos="7500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665AA99-879C-47C6-B3CF-79909AA0A44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66324"/>
            <a:ext cx="12191999" cy="2376000"/>
          </a:xfrm>
          <a:prstGeom prst="rect">
            <a:avLst/>
          </a:prstGeom>
          <a:noFill/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13C302E1-9E6A-4198-A2F4-B9F1D3BA683C}"/>
              </a:ext>
            </a:extLst>
          </p:cNvPr>
          <p:cNvSpPr txBox="1"/>
          <p:nvPr/>
        </p:nvSpPr>
        <p:spPr>
          <a:xfrm>
            <a:off x="3724277" y="5990235"/>
            <a:ext cx="474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Sejong Univ</a:t>
            </a:r>
            <a:endParaRPr lang="ko-KR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991355-BDD3-4C82-A2C4-C1DB972B7B88}"/>
              </a:ext>
            </a:extLst>
          </p:cNvPr>
          <p:cNvCxnSpPr>
            <a:cxnSpLocks/>
          </p:cNvCxnSpPr>
          <p:nvPr/>
        </p:nvCxnSpPr>
        <p:spPr bwMode="auto">
          <a:xfrm>
            <a:off x="4240529" y="6737615"/>
            <a:ext cx="3710942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rgbClr val="231F20"/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rgbClr val="231F2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943944-4E93-48B0-A7B0-0348776C2833}"/>
              </a:ext>
            </a:extLst>
          </p:cNvPr>
          <p:cNvGrpSpPr/>
          <p:nvPr/>
        </p:nvGrpSpPr>
        <p:grpSpPr>
          <a:xfrm>
            <a:off x="0" y="6375649"/>
            <a:ext cx="12192002" cy="480128"/>
            <a:chOff x="0" y="6375649"/>
            <a:chExt cx="12192002" cy="48012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90F48D-0300-49FC-9A6B-88948AAD0298}"/>
                </a:ext>
              </a:extLst>
            </p:cNvPr>
            <p:cNvSpPr/>
            <p:nvPr/>
          </p:nvSpPr>
          <p:spPr>
            <a:xfrm>
              <a:off x="0" y="6442324"/>
              <a:ext cx="12192002" cy="41345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F1AB0997-1AE4-48C1-B14F-9EC6AB0F16EB}"/>
                </a:ext>
              </a:extLst>
            </p:cNvPr>
            <p:cNvSpPr txBox="1"/>
            <p:nvPr/>
          </p:nvSpPr>
          <p:spPr>
            <a:xfrm>
              <a:off x="3724277" y="6375649"/>
              <a:ext cx="4743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25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8th SW &amp; AI Hackathon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759C9B-0F44-467F-9038-897D65521094}"/>
              </a:ext>
            </a:extLst>
          </p:cNvPr>
          <p:cNvSpPr txBox="1"/>
          <p:nvPr/>
        </p:nvSpPr>
        <p:spPr>
          <a:xfrm>
            <a:off x="342900" y="749192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19" name="그래픽 18" descr="스톱워치">
            <a:extLst>
              <a:ext uri="{FF2B5EF4-FFF2-40B4-BE49-F238E27FC236}">
                <a16:creationId xmlns:a16="http://schemas.microsoft.com/office/drawing/2014/main" id="{41CE0F3E-B079-45E2-A06B-DCB90C4A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6625" y="1066642"/>
            <a:ext cx="9906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B4F0EE-FF0B-4974-B631-3975A7544154}"/>
              </a:ext>
            </a:extLst>
          </p:cNvPr>
          <p:cNvCxnSpPr>
            <a:cxnSpLocks/>
          </p:cNvCxnSpPr>
          <p:nvPr/>
        </p:nvCxnSpPr>
        <p:spPr bwMode="auto">
          <a:xfrm>
            <a:off x="4271630" y="6712728"/>
            <a:ext cx="3710942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rgbClr val="231F20"/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rgbClr val="231F2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953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발표 주제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언어 타자 연습 프로그램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–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4706123" y="2959328"/>
            <a:ext cx="457635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언어를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코드</a:t>
            </a:r>
            <a:r>
              <a:rPr lang="en-US" altLang="ko-KR" sz="1200" b="1" u="sng" dirty="0">
                <a:solidFill>
                  <a:schemeClr val="accent5"/>
                </a:solidFill>
              </a:rPr>
              <a:t>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실력 향상</a:t>
            </a:r>
            <a:endParaRPr lang="en-US" altLang="ko-KR" sz="1200" b="1" u="sng" dirty="0">
              <a:solidFill>
                <a:schemeClr val="accent5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4500538" y="2583147"/>
            <a:ext cx="438268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4706126" y="5070550"/>
            <a:ext cx="417709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게임과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언어를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코딩 사고력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4500540" y="4694369"/>
            <a:ext cx="45000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창의력 증진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8" name="그래픽 17" descr="톱니바퀴">
            <a:extLst>
              <a:ext uri="{FF2B5EF4-FFF2-40B4-BE49-F238E27FC236}">
                <a16:creationId xmlns:a16="http://schemas.microsoft.com/office/drawing/2014/main" id="{38E79CF1-1CC2-47F8-ABFA-BD4C25AD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09" y="4751222"/>
            <a:ext cx="862054" cy="862054"/>
          </a:xfrm>
          <a:prstGeom prst="rect">
            <a:avLst/>
          </a:prstGeom>
        </p:spPr>
      </p:pic>
      <p:pic>
        <p:nvPicPr>
          <p:cNvPr id="21" name="그래픽 20" descr="비행기">
            <a:extLst>
              <a:ext uri="{FF2B5EF4-FFF2-40B4-BE49-F238E27FC236}">
                <a16:creationId xmlns:a16="http://schemas.microsoft.com/office/drawing/2014/main" id="{02C0667A-8FB6-4555-B587-5A06DA87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35" y="2626750"/>
            <a:ext cx="835228" cy="8352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9B26C4-EE24-4326-A7C0-C7930C8161C5}"/>
              </a:ext>
            </a:extLst>
          </p:cNvPr>
          <p:cNvSpPr txBox="1"/>
          <p:nvPr/>
        </p:nvSpPr>
        <p:spPr>
          <a:xfrm>
            <a:off x="748722" y="566424"/>
            <a:ext cx="438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5" name="그래픽 24" descr="스톱워치">
            <a:extLst>
              <a:ext uri="{FF2B5EF4-FFF2-40B4-BE49-F238E27FC236}">
                <a16:creationId xmlns:a16="http://schemas.microsoft.com/office/drawing/2014/main" id="{71F1DE7E-6D35-46D6-B396-E414DC2FB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4379" y="817618"/>
            <a:ext cx="563872" cy="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8C9803-DBD4-4DEE-B038-96328742AFBD}"/>
              </a:ext>
            </a:extLst>
          </p:cNvPr>
          <p:cNvSpPr/>
          <p:nvPr/>
        </p:nvSpPr>
        <p:spPr>
          <a:xfrm>
            <a:off x="8805556" y="3478900"/>
            <a:ext cx="1073012" cy="273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00552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주요 기능입니다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9AA4F5-47FA-4DF8-A366-D2A4B80800E2}"/>
              </a:ext>
            </a:extLst>
          </p:cNvPr>
          <p:cNvCxnSpPr>
            <a:cxnSpLocks/>
          </p:cNvCxnSpPr>
          <p:nvPr/>
        </p:nvCxnSpPr>
        <p:spPr>
          <a:xfrm>
            <a:off x="7720952" y="1997231"/>
            <a:ext cx="0" cy="2288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600D43-E4FC-4075-B54D-BB896CAA0967}"/>
              </a:ext>
            </a:extLst>
          </p:cNvPr>
          <p:cNvCxnSpPr>
            <a:cxnSpLocks/>
          </p:cNvCxnSpPr>
          <p:nvPr/>
        </p:nvCxnSpPr>
        <p:spPr>
          <a:xfrm>
            <a:off x="8804603" y="1997232"/>
            <a:ext cx="0" cy="6329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기능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1868519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2195707" y="2775178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1990122" y="2398997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타자 연습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2195708" y="4747607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1990121" y="4371426"/>
            <a:ext cx="324969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1868519" y="4029197"/>
            <a:ext cx="5005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A519D-260C-42F2-948E-2DB58A03F0C1}"/>
              </a:ext>
            </a:extLst>
          </p:cNvPr>
          <p:cNvSpPr/>
          <p:nvPr/>
        </p:nvSpPr>
        <p:spPr>
          <a:xfrm>
            <a:off x="8804605" y="2630155"/>
            <a:ext cx="1073011" cy="8474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75F11-0AA7-47B7-8728-527E243E23E8}"/>
              </a:ext>
            </a:extLst>
          </p:cNvPr>
          <p:cNvGrpSpPr/>
          <p:nvPr/>
        </p:nvGrpSpPr>
        <p:grpSpPr>
          <a:xfrm>
            <a:off x="7720952" y="4285662"/>
            <a:ext cx="1088793" cy="1287253"/>
            <a:chOff x="7720952" y="4285662"/>
            <a:chExt cx="1088793" cy="12872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FB2E3C-A4F3-4F67-94B7-01DDD3664DDB}"/>
                </a:ext>
              </a:extLst>
            </p:cNvPr>
            <p:cNvSpPr/>
            <p:nvPr/>
          </p:nvSpPr>
          <p:spPr>
            <a:xfrm>
              <a:off x="7720952" y="5187709"/>
              <a:ext cx="108879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B0E2F6-7320-496D-A4F5-CC945556B218}"/>
                </a:ext>
              </a:extLst>
            </p:cNvPr>
            <p:cNvSpPr/>
            <p:nvPr/>
          </p:nvSpPr>
          <p:spPr>
            <a:xfrm>
              <a:off x="7720952" y="4285662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검사 목록 RTL">
              <a:extLst>
                <a:ext uri="{FF2B5EF4-FFF2-40B4-BE49-F238E27FC236}">
                  <a16:creationId xmlns:a16="http://schemas.microsoft.com/office/drawing/2014/main" id="{FB7344E7-493C-40F8-A007-A471DBAE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4584" y="4408492"/>
              <a:ext cx="656387" cy="65638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ABFF-4798-4592-8621-2F322CFDB84E}"/>
              </a:ext>
            </a:extLst>
          </p:cNvPr>
          <p:cNvGrpSpPr/>
          <p:nvPr/>
        </p:nvGrpSpPr>
        <p:grpSpPr>
          <a:xfrm>
            <a:off x="8804603" y="4285662"/>
            <a:ext cx="1073014" cy="1287253"/>
            <a:chOff x="8804603" y="4285662"/>
            <a:chExt cx="1073014" cy="1287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75B058-27CC-45F7-830C-1A12F62DC6A0}"/>
                </a:ext>
              </a:extLst>
            </p:cNvPr>
            <p:cNvSpPr/>
            <p:nvPr/>
          </p:nvSpPr>
          <p:spPr>
            <a:xfrm>
              <a:off x="8804603" y="5187709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10B22D-F66E-4024-8876-B4934404CC7C}"/>
                </a:ext>
              </a:extLst>
            </p:cNvPr>
            <p:cNvSpPr/>
            <p:nvPr/>
          </p:nvSpPr>
          <p:spPr>
            <a:xfrm>
              <a:off x="8804605" y="4285662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게임 컨트롤러">
              <a:extLst>
                <a:ext uri="{FF2B5EF4-FFF2-40B4-BE49-F238E27FC236}">
                  <a16:creationId xmlns:a16="http://schemas.microsoft.com/office/drawing/2014/main" id="{B63CFB5D-B306-4C2C-BE3D-6FE27359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3024" y="4399450"/>
              <a:ext cx="679419" cy="6794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4B4CC6D-450F-4788-A410-CCE46449A031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C3CA6-5A84-417F-B82A-64A8DAAC1265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050" name="Picture 2" descr="C/C++) 참고용 정리 - 포인터와 배열 | 오늘도 끄적끄적">
            <a:extLst>
              <a:ext uri="{FF2B5EF4-FFF2-40B4-BE49-F238E27FC236}">
                <a16:creationId xmlns:a16="http://schemas.microsoft.com/office/drawing/2014/main" id="{7B36F4A1-409D-4B13-9C27-D93B0D07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42" y="2597779"/>
            <a:ext cx="905708" cy="9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8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126" name="Picture 6" descr="Arabic script - Wikipedia">
            <a:extLst>
              <a:ext uri="{FF2B5EF4-FFF2-40B4-BE49-F238E27FC236}">
                <a16:creationId xmlns:a16="http://schemas.microsoft.com/office/drawing/2014/main" id="{65A7A23A-4EAA-4FE1-94D5-5C3A5E23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10" y="2347448"/>
            <a:ext cx="1677130" cy="1435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74A5-15DE-4720-A566-0CD235DB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10" y="4460624"/>
            <a:ext cx="1677115" cy="148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 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04577319-FC95-4E2F-915B-659C17B7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2155" y="2653295"/>
            <a:ext cx="843643" cy="843643"/>
          </a:xfrm>
          <a:prstGeom prst="rect">
            <a:avLst/>
          </a:prstGeom>
        </p:spPr>
      </p:pic>
      <p:pic>
        <p:nvPicPr>
          <p:cNvPr id="66" name="그래픽 65" descr="해머">
            <a:extLst>
              <a:ext uri="{FF2B5EF4-FFF2-40B4-BE49-F238E27FC236}">
                <a16:creationId xmlns:a16="http://schemas.microsoft.com/office/drawing/2014/main" id="{7A72D51C-6D5B-494B-A33B-0A2A20CEE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0998" y="4822725"/>
            <a:ext cx="683133" cy="6831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28380F-21CB-43CB-A759-118A373CC730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CC94E-F76A-44F9-8703-5FC425072354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96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9" name="그래픽 18" descr="고려청자">
            <a:extLst>
              <a:ext uri="{FF2B5EF4-FFF2-40B4-BE49-F238E27FC236}">
                <a16:creationId xmlns:a16="http://schemas.microsoft.com/office/drawing/2014/main" id="{6091634B-8DD1-4D64-A6F9-D7A7D38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156" y="4731865"/>
            <a:ext cx="843643" cy="8436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cpp-keywords-common">
            <a:extLst>
              <a:ext uri="{FF2B5EF4-FFF2-40B4-BE49-F238E27FC236}">
                <a16:creationId xmlns:a16="http://schemas.microsoft.com/office/drawing/2014/main" id="{40176804-902C-45EA-8B19-1DFA2DCA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0" y="2348181"/>
            <a:ext cx="2328293" cy="1303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C6F2C6-C225-4216-B424-0C3463C1A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09" y="4377130"/>
            <a:ext cx="1478648" cy="1553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래픽 4" descr="전구 및 기어">
            <a:extLst>
              <a:ext uri="{FF2B5EF4-FFF2-40B4-BE49-F238E27FC236}">
                <a16:creationId xmlns:a16="http://schemas.microsoft.com/office/drawing/2014/main" id="{CAB75D69-8A6E-4661-9D69-045D025C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179" y="2653737"/>
            <a:ext cx="817095" cy="8170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D88175-791F-4E8C-8CC2-B22A40E0B463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7EE57-D228-4580-B4F2-653EB7E7B33B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5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전체 구조도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213244" y="3168329"/>
              <a:ext cx="776551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프로그램의 전체 구조를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1667</Words>
  <Application>Microsoft Office PowerPoint</Application>
  <PresentationFormat>와이드스크린</PresentationFormat>
  <Paragraphs>531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1461</cp:revision>
  <cp:lastPrinted>2020-05-03T17:59:06Z</cp:lastPrinted>
  <dcterms:created xsi:type="dcterms:W3CDTF">2020-04-16T09:22:11Z</dcterms:created>
  <dcterms:modified xsi:type="dcterms:W3CDTF">2020-07-06T17:47:19Z</dcterms:modified>
</cp:coreProperties>
</file>