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623" r:id="rId2"/>
    <p:sldId id="571" r:id="rId3"/>
    <p:sldId id="350" r:id="rId4"/>
    <p:sldId id="321" r:id="rId5"/>
    <p:sldId id="593" r:id="rId6"/>
    <p:sldId id="366" r:id="rId7"/>
    <p:sldId id="372" r:id="rId8"/>
    <p:sldId id="461" r:id="rId9"/>
    <p:sldId id="353" r:id="rId10"/>
    <p:sldId id="468" r:id="rId11"/>
    <p:sldId id="476" r:id="rId12"/>
    <p:sldId id="474" r:id="rId13"/>
    <p:sldId id="473" r:id="rId14"/>
    <p:sldId id="481" r:id="rId15"/>
    <p:sldId id="355" r:id="rId16"/>
    <p:sldId id="578" r:id="rId17"/>
    <p:sldId id="579" r:id="rId18"/>
    <p:sldId id="580" r:id="rId19"/>
    <p:sldId id="581" r:id="rId20"/>
    <p:sldId id="582" r:id="rId21"/>
    <p:sldId id="583" r:id="rId22"/>
    <p:sldId id="584" r:id="rId23"/>
    <p:sldId id="585" r:id="rId24"/>
    <p:sldId id="594" r:id="rId25"/>
    <p:sldId id="624" r:id="rId26"/>
    <p:sldId id="628" r:id="rId27"/>
    <p:sldId id="625" r:id="rId28"/>
    <p:sldId id="626" r:id="rId29"/>
    <p:sldId id="627" r:id="rId30"/>
    <p:sldId id="356" r:id="rId31"/>
    <p:sldId id="42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peror" initials="E" lastIdx="2" clrIdx="0">
    <p:extLst>
      <p:ext uri="{19B8F6BF-5375-455C-9EA6-DF929625EA0E}">
        <p15:presenceInfo xmlns:p15="http://schemas.microsoft.com/office/powerpoint/2012/main" userId="Emper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4F"/>
    <a:srgbClr val="05C3A7"/>
    <a:srgbClr val="04AF95"/>
    <a:srgbClr val="02AEF0"/>
    <a:srgbClr val="6FBFDD"/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9" autoAdjust="0"/>
    <p:restoredTop sz="81882" autoAdjust="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5B2A4-169F-4DFC-BF52-C2198A19D1E1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E2E89-7CC4-4787-BAEE-32DB8E2B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프레임워크 설명서입니다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 표지에서 좀 더 </a:t>
            </a:r>
            <a:r>
              <a:rPr lang="ko-KR" altLang="en-US" dirty="0" err="1"/>
              <a:t>논문스럽게</a:t>
            </a:r>
            <a:r>
              <a:rPr lang="ko-KR" altLang="en-US" dirty="0"/>
              <a:t> 바꿔보았습니다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발표 자료처럼 </a:t>
            </a:r>
            <a:r>
              <a:rPr lang="en-US" altLang="ko-KR" dirty="0"/>
              <a:t>120</a:t>
            </a:r>
            <a:r>
              <a:rPr lang="ko-KR" altLang="en-US" dirty="0"/>
              <a:t>장씩 만들고 싶었으나</a:t>
            </a:r>
            <a:r>
              <a:rPr lang="en-US" altLang="ko-KR" dirty="0"/>
              <a:t>, </a:t>
            </a:r>
            <a:r>
              <a:rPr lang="ko-KR" altLang="en-US" dirty="0"/>
              <a:t>시간이 촉박하여 간단하게 작성하였습니다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99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미니 게임 기능의 초기 레이아웃 컨셉 이미지입니다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90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 레이아웃 컨셉 이미지입니다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77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자주 사용하는 기능들을 표시하였습니다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응용 클래스에서 사용하므로</a:t>
            </a:r>
            <a:r>
              <a:rPr lang="en-US" altLang="ko-KR" dirty="0"/>
              <a:t>, </a:t>
            </a:r>
            <a:r>
              <a:rPr lang="ko-KR" altLang="en-US" dirty="0"/>
              <a:t>가장 먼저 개발합니다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86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개발한 보조 클래스를 클래스 다이어그램에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74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통합 개발이 완료된 클래스 다이어그램입니다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3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응용 프로그램의 기능을 살펴봅니다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461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주 메뉴입니다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06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메인 메뉴의 기능을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413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코드 타자 연습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10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원하는 타자 연습을 수행한 후</a:t>
            </a:r>
            <a:r>
              <a:rPr lang="en-US" altLang="ko-KR" dirty="0"/>
              <a:t>, </a:t>
            </a:r>
            <a:r>
              <a:rPr lang="ko-KR" altLang="en-US" dirty="0"/>
              <a:t>결과를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26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발표 주제</a:t>
            </a:r>
            <a:r>
              <a:rPr lang="en-US" altLang="ko-KR" dirty="0"/>
              <a:t>, </a:t>
            </a:r>
            <a:r>
              <a:rPr lang="ko-KR" altLang="en-US" dirty="0"/>
              <a:t>팀 소개</a:t>
            </a:r>
            <a:r>
              <a:rPr lang="en-US" altLang="ko-KR" dirty="0"/>
              <a:t>, </a:t>
            </a:r>
            <a:r>
              <a:rPr lang="ko-KR" altLang="en-US" dirty="0"/>
              <a:t>전체 구조도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37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세운 기록들을 확인해 볼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8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 연습 기록을 시간 순</a:t>
            </a:r>
            <a:r>
              <a:rPr lang="en-US" altLang="ko-KR" dirty="0"/>
              <a:t>, </a:t>
            </a:r>
            <a:r>
              <a:rPr lang="ko-KR" altLang="en-US" dirty="0"/>
              <a:t>분류 별로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97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미니 게임입니다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16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69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발표 주제</a:t>
            </a:r>
            <a:r>
              <a:rPr lang="en-US" altLang="ko-KR" dirty="0"/>
              <a:t>, </a:t>
            </a:r>
            <a:r>
              <a:rPr lang="ko-KR" altLang="en-US" dirty="0"/>
              <a:t>팀 소개</a:t>
            </a:r>
            <a:r>
              <a:rPr lang="en-US" altLang="ko-KR" dirty="0"/>
              <a:t>, </a:t>
            </a:r>
            <a:r>
              <a:rPr lang="ko-KR" altLang="en-US" dirty="0"/>
              <a:t>전체 구조도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05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발표 주제</a:t>
            </a:r>
            <a:r>
              <a:rPr lang="en-US" altLang="ko-KR" dirty="0"/>
              <a:t>, </a:t>
            </a:r>
            <a:r>
              <a:rPr lang="ko-KR" altLang="en-US" dirty="0"/>
              <a:t>팀 소개</a:t>
            </a:r>
            <a:r>
              <a:rPr lang="en-US" altLang="ko-KR" dirty="0"/>
              <a:t>, </a:t>
            </a:r>
            <a:r>
              <a:rPr lang="ko-KR" altLang="en-US" dirty="0"/>
              <a:t>전체 구조도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86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발표 주제</a:t>
            </a:r>
            <a:r>
              <a:rPr lang="en-US" altLang="ko-KR" dirty="0"/>
              <a:t>, </a:t>
            </a:r>
            <a:r>
              <a:rPr lang="ko-KR" altLang="en-US" dirty="0"/>
              <a:t>팀 소개</a:t>
            </a:r>
            <a:r>
              <a:rPr lang="en-US" altLang="ko-KR" dirty="0"/>
              <a:t>, </a:t>
            </a:r>
            <a:r>
              <a:rPr lang="ko-KR" altLang="en-US" dirty="0"/>
              <a:t>전체 구조도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272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“</a:t>
            </a:r>
            <a:r>
              <a:rPr lang="ko-KR" altLang="en-US" dirty="0"/>
              <a:t>코드 </a:t>
            </a:r>
            <a:r>
              <a:rPr lang="ko-KR" altLang="en-US" dirty="0" err="1"/>
              <a:t>슬레이어</a:t>
            </a:r>
            <a:r>
              <a:rPr lang="en-US" altLang="ko-KR" dirty="0"/>
              <a:t>”</a:t>
            </a:r>
            <a:r>
              <a:rPr lang="ko-KR" altLang="en-US" dirty="0"/>
              <a:t>를 실행해보겠습니다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821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167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 명세서</a:t>
            </a:r>
            <a:r>
              <a:rPr lang="en-US" altLang="ko-KR" dirty="0"/>
              <a:t>, </a:t>
            </a:r>
            <a:r>
              <a:rPr lang="ko-KR" altLang="en-US" dirty="0"/>
              <a:t>기능 명세서</a:t>
            </a:r>
            <a:r>
              <a:rPr lang="en-US" altLang="ko-KR" dirty="0"/>
              <a:t>, </a:t>
            </a:r>
            <a:r>
              <a:rPr lang="ko-KR" altLang="en-US" dirty="0"/>
              <a:t>프로그램 시연 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93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먼저 저희의 프로젝트를 소개하겠습니다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32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r>
              <a:rPr lang="en-US" altLang="ko-KR" dirty="0"/>
              <a:t>, </a:t>
            </a:r>
            <a:r>
              <a:rPr lang="ko-KR" altLang="en-US" dirty="0"/>
              <a:t>코드 </a:t>
            </a:r>
            <a:r>
              <a:rPr lang="ko-KR" altLang="en-US" dirty="0" err="1"/>
              <a:t>슬레이어는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 체화를 돕는 프로그램입니다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74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주요 기능은 두 가지가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/>
              <a:t>,</a:t>
            </a:r>
            <a:r>
              <a:rPr lang="ko-KR" altLang="en-US" dirty="0"/>
              <a:t> 타자 연습과 </a:t>
            </a:r>
            <a:r>
              <a:rPr lang="en-US" altLang="ko-KR" dirty="0"/>
              <a:t>C++</a:t>
            </a:r>
            <a:r>
              <a:rPr lang="ko-KR" altLang="en-US" dirty="0"/>
              <a:t>을 결합한 코드 타자 연습입니다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 err="1"/>
              <a:t>행맨</a:t>
            </a:r>
            <a:r>
              <a:rPr lang="ko-KR" altLang="en-US" dirty="0"/>
              <a:t> 게임과 </a:t>
            </a:r>
            <a:r>
              <a:rPr lang="en-US" altLang="ko-KR" dirty="0"/>
              <a:t>C++</a:t>
            </a:r>
            <a:r>
              <a:rPr lang="ko-KR" altLang="en-US" dirty="0"/>
              <a:t>을 결합한 빈칸 맞추기 게임입니다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58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이 낯설거나 어려움을 겪고 있는 사용자를 대상으로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94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을 체화하고 생산성을 향상할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823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프로그램의 전체 </a:t>
            </a:r>
            <a:r>
              <a:rPr lang="ko-KR" altLang="en-US" dirty="0" err="1"/>
              <a:t>구조도입니다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4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8BF94-8D08-45FD-AA63-DFBCFCB8E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88D434-BFA1-4059-B4BA-9E6B225F5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52C78-66B2-453A-BB69-2BA3D436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56CB2-5AD2-4D34-A2DD-8761648D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964FF-9810-4B17-A06F-9C9E9EFB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2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96C16-87E8-40BE-B564-8B3B8B9A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E6F23-1E64-4FD9-B17F-D49643757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17FF7-FB7D-4A8F-B5E6-CE3096FD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9E919-1640-4877-8481-91D77E68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54EDF-EDAC-4522-BF59-756C0B08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59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29118A-E2A8-4168-94FD-AB0385F12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2A8008-9F77-424E-B1C7-27F5A460E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2380B-F9D4-4A71-BB79-DF21144B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2FCF4-9C16-4244-862F-0E07CFA7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2FDA8-BB0B-4303-BA54-F7912E03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6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46F88-6C97-4358-A845-80690AB2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2A825-1ADA-46CA-B7BB-0428FC502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C0218-FA52-428F-BA44-4CABFCDC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4EED6-0CEE-4973-B716-A6BBAB7E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6CF81-F365-4F01-AE98-2077C96C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1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58F78-18FA-42A1-A4F5-8AB97BCD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99B8E-B287-41B1-BBD3-031B620FE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D10F2-254C-498F-A6A6-E62A0D8F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2F96B-EAF2-4811-B9B1-CA9771F8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16658-E70B-4858-A803-EC7BF10F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5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5D7B9-844A-4080-A76B-D9ED15C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38C41-2CB0-4D16-AD04-B9CBEA0C4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F96E2-0DC0-42F1-822E-68BC3368A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A0CACC-A022-4DF2-ABA4-B0EDB857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49D2E-7908-4E54-81EA-1CC6DD0A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167B5-D8F2-429D-91F9-FED866A8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4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8C071-4197-4B5B-94B8-15C850BB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25F5B-E853-4F89-BDB9-BC76BEC8E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13A51-9773-4ACF-848D-6B2FD25A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41A645-C263-41D4-AE17-15EECFC61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C565E2-4094-4A46-8872-7753137F2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BBD567-1FF7-4FC2-AC17-676F1BA6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DB6DA7-A2CC-4099-921A-866C2149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1557D7-F334-4F1A-B0E7-6BC6C663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73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ACB9B-7719-4064-9632-0AEF3EE0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D0816F-94AA-4E0C-BB2C-773C3911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6509FA-DF2F-4BBB-AC54-01CB1628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F15B37-440E-40BB-AB52-ED19D736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4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AA91AE-5A80-4107-ACDB-9F85E96C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518F67-1027-4714-91EC-9BC7AF4C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116C44-0023-4BEC-9D68-24365527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8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26506-D95F-491A-959F-0D48C613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75E3B-09E9-44B4-9894-BFF2A8EEC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31DEB-CA1F-4534-A505-549FA3F69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6C25B-745F-4158-8C2E-938043B7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7315-214F-4A80-8D9A-D60FDC35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E01B98-B5F1-4323-9B81-D320C0DC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86B17-3622-4346-9E1A-CB08BA87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F46DA0-BDF6-4D7E-A287-AD68F007B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D93878-7E38-44E8-AAEC-DD57786DC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05E242-841E-4635-8832-C5679D31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E57EA-C337-4879-84E7-E91BB24F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C04F7-D29F-47F1-9546-64D8EC57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60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CAD44A-198C-42CD-B6E4-43B0C4D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59D54D-46DF-481F-898C-7B27ACAF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6ADAF-4CA5-41F1-8411-567917116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C8FF-D5BF-499A-B4C3-AAD60D8A46D5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F68EB-2C8F-4A24-A59C-83B107D2B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E1972-2729-436D-979A-BF179093F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97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96FD04C-86AB-4A2F-81E4-E0E169D91F47}"/>
              </a:ext>
            </a:extLst>
          </p:cNvPr>
          <p:cNvSpPr txBox="1">
            <a:spLocks/>
          </p:cNvSpPr>
          <p:nvPr/>
        </p:nvSpPr>
        <p:spPr>
          <a:xfrm>
            <a:off x="2941181" y="896299"/>
            <a:ext cx="4955910" cy="1846921"/>
          </a:xfrm>
          <a:prstGeom prst="rect">
            <a:avLst/>
          </a:prstGeom>
          <a:effectLst/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3600" b="1" kern="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</a:rPr>
              <a:t>아니이게외않되</a:t>
            </a:r>
            <a:r>
              <a:rPr lang="ko-KR" altLang="en-US" sz="4000" b="1" kern="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</a:rPr>
              <a:t> </a:t>
            </a:r>
            <a:endParaRPr lang="en-US" altLang="ko-KR" sz="4000" b="1" kern="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6600" b="1" kern="0" dirty="0" err="1"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</a:rPr>
              <a:t>CodeSlayer</a:t>
            </a:r>
            <a:endParaRPr lang="ko-KR" altLang="en-US" sz="4800" b="1" kern="0" dirty="0"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D914E-33F1-428F-B39A-7CB726C53AEE}"/>
              </a:ext>
            </a:extLst>
          </p:cNvPr>
          <p:cNvSpPr txBox="1"/>
          <p:nvPr/>
        </p:nvSpPr>
        <p:spPr>
          <a:xfrm>
            <a:off x="3053480" y="3257776"/>
            <a:ext cx="4541562" cy="9909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5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윤건호</a:t>
            </a:r>
          </a:p>
          <a:p>
            <a:pPr>
              <a:lnSpc>
                <a:spcPct val="175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김상원 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오다혜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우은혁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9A3E112-5F88-40C6-A443-4E0E60ACC42F}"/>
              </a:ext>
            </a:extLst>
          </p:cNvPr>
          <p:cNvSpPr txBox="1"/>
          <p:nvPr/>
        </p:nvSpPr>
        <p:spPr>
          <a:xfrm>
            <a:off x="4470761" y="6274742"/>
            <a:ext cx="3250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8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회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SW </a:t>
            </a:r>
            <a:r>
              <a:rPr lang="en-US" altLang="ko-KR" sz="800" dirty="0"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&amp;&amp;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AI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해커톤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4783534E-DC6E-4345-9883-8AC1D6BBF27E}"/>
              </a:ext>
            </a:extLst>
          </p:cNvPr>
          <p:cNvSpPr txBox="1"/>
          <p:nvPr/>
        </p:nvSpPr>
        <p:spPr>
          <a:xfrm>
            <a:off x="4655840" y="5864294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세종대학교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6DF21F-F1B6-4A58-BEDF-07A23C1487AA}"/>
              </a:ext>
            </a:extLst>
          </p:cNvPr>
          <p:cNvCxnSpPr>
            <a:cxnSpLocks/>
          </p:cNvCxnSpPr>
          <p:nvPr/>
        </p:nvCxnSpPr>
        <p:spPr bwMode="auto">
          <a:xfrm>
            <a:off x="3825219" y="6622831"/>
            <a:ext cx="4541563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0">
                  <a:schemeClr val="bg1"/>
                </a:gs>
                <a:gs pos="20000">
                  <a:schemeClr val="tx1"/>
                </a:gs>
                <a:gs pos="80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79736A-4CE4-4BB3-822F-1179B84F3248}"/>
              </a:ext>
            </a:extLst>
          </p:cNvPr>
          <p:cNvCxnSpPr>
            <a:cxnSpLocks/>
          </p:cNvCxnSpPr>
          <p:nvPr/>
        </p:nvCxnSpPr>
        <p:spPr bwMode="auto">
          <a:xfrm>
            <a:off x="2587336" y="3060638"/>
            <a:ext cx="96046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diamond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97364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D23ED9E-18E7-4CA8-A168-455517B396B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059459" y="2457052"/>
            <a:ext cx="0" cy="364827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38D0A2-3D15-4817-8041-568913AF0486}"/>
              </a:ext>
            </a:extLst>
          </p:cNvPr>
          <p:cNvSpPr txBox="1"/>
          <p:nvPr/>
        </p:nvSpPr>
        <p:spPr>
          <a:xfrm>
            <a:off x="4268176" y="1422098"/>
            <a:ext cx="3687266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7D138F-2000-4197-9657-94918AE108D9}"/>
              </a:ext>
            </a:extLst>
          </p:cNvPr>
          <p:cNvCxnSpPr>
            <a:cxnSpLocks/>
          </p:cNvCxnSpPr>
          <p:nvPr/>
        </p:nvCxnSpPr>
        <p:spPr>
          <a:xfrm>
            <a:off x="3752853" y="1951747"/>
            <a:ext cx="453047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CB588F-5050-441A-972B-AA098161195F}"/>
              </a:ext>
            </a:extLst>
          </p:cNvPr>
          <p:cNvCxnSpPr>
            <a:cxnSpLocks/>
          </p:cNvCxnSpPr>
          <p:nvPr/>
        </p:nvCxnSpPr>
        <p:spPr>
          <a:xfrm>
            <a:off x="0" y="2457052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90CCE7-2C2C-4368-ABF0-313CFC124509}"/>
              </a:ext>
            </a:extLst>
          </p:cNvPr>
          <p:cNvCxnSpPr>
            <a:cxnSpLocks/>
          </p:cNvCxnSpPr>
          <p:nvPr/>
        </p:nvCxnSpPr>
        <p:spPr>
          <a:xfrm>
            <a:off x="10548828" y="2457052"/>
            <a:ext cx="0" cy="380339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5F1425-AD02-497A-9AA5-D2282B1B4974}"/>
              </a:ext>
            </a:extLst>
          </p:cNvPr>
          <p:cNvCxnSpPr>
            <a:cxnSpLocks/>
          </p:cNvCxnSpPr>
          <p:nvPr/>
        </p:nvCxnSpPr>
        <p:spPr>
          <a:xfrm>
            <a:off x="1820834" y="2457052"/>
            <a:ext cx="0" cy="380339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5E5D72-AF79-4DBA-B3B1-C262139613CC}"/>
              </a:ext>
            </a:extLst>
          </p:cNvPr>
          <p:cNvSpPr txBox="1"/>
          <p:nvPr/>
        </p:nvSpPr>
        <p:spPr>
          <a:xfrm>
            <a:off x="671665" y="570616"/>
            <a:ext cx="2050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컨셉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87D49E8-1F73-4D35-8316-1862E0E6975D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CC51E1B-35D2-47BE-ABF9-D349BAB1696B}"/>
              </a:ext>
            </a:extLst>
          </p:cNvPr>
          <p:cNvSpPr txBox="1"/>
          <p:nvPr/>
        </p:nvSpPr>
        <p:spPr>
          <a:xfrm>
            <a:off x="4287225" y="536036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8E232C3D-9709-47CE-A699-66921886C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0566" y="761880"/>
            <a:ext cx="507860" cy="5078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8AB6931-D5F8-4AB8-AF63-8996E33031C8}"/>
              </a:ext>
            </a:extLst>
          </p:cNvPr>
          <p:cNvSpPr txBox="1"/>
          <p:nvPr/>
        </p:nvSpPr>
        <p:spPr>
          <a:xfrm>
            <a:off x="1999424" y="2646518"/>
            <a:ext cx="2715448" cy="359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void SelectionSort(int ar[], int n) {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int i, j, temp;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int indexMin;</a:t>
            </a:r>
          </a:p>
          <a:p>
            <a:pPr>
              <a:lnSpc>
                <a:spcPct val="150000"/>
              </a:lnSpc>
            </a:pPr>
            <a:endParaRPr lang="da-DK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for (i = 0; i &lt; n - 1; i++) {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indexMin = i;</a:t>
            </a:r>
          </a:p>
          <a:p>
            <a:pPr>
              <a:lnSpc>
                <a:spcPct val="150000"/>
              </a:lnSpc>
            </a:pPr>
            <a:endParaRPr lang="da-DK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for (j = i + 1; j &lt; n; j++) {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if (ar[indexMin] &gt; ar[j])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</a:t>
            </a:r>
            <a:r>
              <a:rPr lang="da-DK" altLang="ko-KR" sz="900" dirty="0">
                <a:solidFill>
                  <a:schemeClr val="accent4"/>
                </a:solidFill>
              </a:rPr>
              <a:t>____________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temp = ar[i];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ar[i] = ar[indexMin];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ar[indexMin] = temp;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FB8637D-B6FA-493E-988B-F5DF4CD65F7C}"/>
              </a:ext>
            </a:extLst>
          </p:cNvPr>
          <p:cNvCxnSpPr>
            <a:cxnSpLocks/>
          </p:cNvCxnSpPr>
          <p:nvPr/>
        </p:nvCxnSpPr>
        <p:spPr>
          <a:xfrm>
            <a:off x="4" y="6260451"/>
            <a:ext cx="1054882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FCA325-CC06-4794-93A4-17DCB6E507CC}"/>
              </a:ext>
            </a:extLst>
          </p:cNvPr>
          <p:cNvSpPr/>
          <p:nvPr/>
        </p:nvSpPr>
        <p:spPr>
          <a:xfrm>
            <a:off x="5749905" y="6105325"/>
            <a:ext cx="619108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Good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C5403B-767A-49CC-BD28-69E6889A3572}"/>
              </a:ext>
            </a:extLst>
          </p:cNvPr>
          <p:cNvSpPr/>
          <p:nvPr/>
        </p:nvSpPr>
        <p:spPr>
          <a:xfrm>
            <a:off x="3357574" y="2301630"/>
            <a:ext cx="1043952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</a:rPr>
              <a:t>선택 정렬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998ADB5-E389-4E30-9835-01A5D5E91D3D}"/>
              </a:ext>
            </a:extLst>
          </p:cNvPr>
          <p:cNvSpPr/>
          <p:nvPr/>
        </p:nvSpPr>
        <p:spPr>
          <a:xfrm>
            <a:off x="8032321" y="2301630"/>
            <a:ext cx="672719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당신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A44C3A-0F8A-4690-95DE-0901643C6CBA}"/>
              </a:ext>
            </a:extLst>
          </p:cNvPr>
          <p:cNvSpPr/>
          <p:nvPr/>
        </p:nvSpPr>
        <p:spPr>
          <a:xfrm>
            <a:off x="3543191" y="6100656"/>
            <a:ext cx="672719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A91DD0-D1A8-4C48-9737-FF598A6562B4}"/>
              </a:ext>
            </a:extLst>
          </p:cNvPr>
          <p:cNvSpPr/>
          <p:nvPr/>
        </p:nvSpPr>
        <p:spPr>
          <a:xfrm>
            <a:off x="7903009" y="6100656"/>
            <a:ext cx="1155266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indexMin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_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C5FC39F-3E7F-4285-86F1-7A1D31758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091" y="3340511"/>
            <a:ext cx="3610479" cy="18766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36B3A3-0F55-4451-87CA-0F6F5C2D87FD}"/>
              </a:ext>
            </a:extLst>
          </p:cNvPr>
          <p:cNvSpPr txBox="1"/>
          <p:nvPr/>
        </p:nvSpPr>
        <p:spPr>
          <a:xfrm>
            <a:off x="671664" y="88402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3 4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414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D23ED9E-18E7-4CA8-A168-455517B396B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059459" y="3533377"/>
            <a:ext cx="0" cy="257194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89185B-E248-4E40-A274-91CBB7795CB8}"/>
              </a:ext>
            </a:extLst>
          </p:cNvPr>
          <p:cNvSpPr txBox="1"/>
          <p:nvPr/>
        </p:nvSpPr>
        <p:spPr>
          <a:xfrm>
            <a:off x="6830308" y="2937024"/>
            <a:ext cx="106254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rgbClr val="C00000"/>
                </a:solidFill>
                <a:latin typeface="+mn-ea"/>
              </a:rPr>
              <a:t>256 / min</a:t>
            </a:r>
            <a:endParaRPr lang="ko-KR" altLang="en-US" sz="12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CB588F-5050-441A-972B-AA098161195F}"/>
              </a:ext>
            </a:extLst>
          </p:cNvPr>
          <p:cNvCxnSpPr>
            <a:cxnSpLocks/>
          </p:cNvCxnSpPr>
          <p:nvPr/>
        </p:nvCxnSpPr>
        <p:spPr>
          <a:xfrm>
            <a:off x="0" y="3533377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5AF3179-15D2-4C8F-B48A-B9783344A424}"/>
              </a:ext>
            </a:extLst>
          </p:cNvPr>
          <p:cNvCxnSpPr>
            <a:cxnSpLocks/>
          </p:cNvCxnSpPr>
          <p:nvPr/>
        </p:nvCxnSpPr>
        <p:spPr>
          <a:xfrm>
            <a:off x="4" y="6260451"/>
            <a:ext cx="1054882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90CCE7-2C2C-4368-ABF0-313CFC124509}"/>
              </a:ext>
            </a:extLst>
          </p:cNvPr>
          <p:cNvCxnSpPr>
            <a:cxnSpLocks/>
          </p:cNvCxnSpPr>
          <p:nvPr/>
        </p:nvCxnSpPr>
        <p:spPr>
          <a:xfrm>
            <a:off x="10548828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5F1425-AD02-497A-9AA5-D2282B1B4974}"/>
              </a:ext>
            </a:extLst>
          </p:cNvPr>
          <p:cNvCxnSpPr>
            <a:cxnSpLocks/>
          </p:cNvCxnSpPr>
          <p:nvPr/>
        </p:nvCxnSpPr>
        <p:spPr>
          <a:xfrm>
            <a:off x="1820834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DBBBDC7-2267-42C6-B9D5-AC2300849278}"/>
              </a:ext>
            </a:extLst>
          </p:cNvPr>
          <p:cNvCxnSpPr>
            <a:cxnSpLocks/>
          </p:cNvCxnSpPr>
          <p:nvPr/>
        </p:nvCxnSpPr>
        <p:spPr>
          <a:xfrm>
            <a:off x="6900048" y="3239549"/>
            <a:ext cx="97022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9A3596F-6F2A-4AC1-A32A-CFA6E7F814BC}"/>
              </a:ext>
            </a:extLst>
          </p:cNvPr>
          <p:cNvSpPr txBox="1"/>
          <p:nvPr/>
        </p:nvSpPr>
        <p:spPr>
          <a:xfrm>
            <a:off x="4312075" y="2933849"/>
            <a:ext cx="97060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chemeClr val="accent6"/>
                </a:solidFill>
                <a:latin typeface="+mn-ea"/>
              </a:rPr>
              <a:t>100 %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B5C76B-98CE-4A49-BFE6-B5A86E22A692}"/>
              </a:ext>
            </a:extLst>
          </p:cNvPr>
          <p:cNvCxnSpPr>
            <a:cxnSpLocks/>
          </p:cNvCxnSpPr>
          <p:nvPr/>
        </p:nvCxnSpPr>
        <p:spPr>
          <a:xfrm>
            <a:off x="4387666" y="3236376"/>
            <a:ext cx="8507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5E5D72-AF79-4DBA-B3B1-C262139613CC}"/>
              </a:ext>
            </a:extLst>
          </p:cNvPr>
          <p:cNvSpPr txBox="1"/>
          <p:nvPr/>
        </p:nvSpPr>
        <p:spPr>
          <a:xfrm>
            <a:off x="671665" y="570616"/>
            <a:ext cx="2050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컨셉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87D49E8-1F73-4D35-8316-1862E0E6975D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로켓">
            <a:extLst>
              <a:ext uri="{FF2B5EF4-FFF2-40B4-BE49-F238E27FC236}">
                <a16:creationId xmlns:a16="http://schemas.microsoft.com/office/drawing/2014/main" id="{A7CDCA53-398E-4692-9DAA-D559C7F19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7264" y="2265524"/>
            <a:ext cx="695794" cy="695794"/>
          </a:xfrm>
          <a:prstGeom prst="rect">
            <a:avLst/>
          </a:prstGeom>
        </p:spPr>
      </p:pic>
      <p:pic>
        <p:nvPicPr>
          <p:cNvPr id="27" name="그래픽 26" descr="대상">
            <a:extLst>
              <a:ext uri="{FF2B5EF4-FFF2-40B4-BE49-F238E27FC236}">
                <a16:creationId xmlns:a16="http://schemas.microsoft.com/office/drawing/2014/main" id="{CD121CE0-F359-4A20-8C3A-12736DFE7B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986" y="2238707"/>
            <a:ext cx="695794" cy="695794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59C50C-8302-45F5-86D3-DB7C53B690BB}"/>
              </a:ext>
            </a:extLst>
          </p:cNvPr>
          <p:cNvSpPr/>
          <p:nvPr/>
        </p:nvSpPr>
        <p:spPr>
          <a:xfrm>
            <a:off x="5749905" y="6105325"/>
            <a:ext cx="619108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Good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ED0B27-8E0B-4AC5-A9D3-D2BD0F3A7B25}"/>
              </a:ext>
            </a:extLst>
          </p:cNvPr>
          <p:cNvSpPr txBox="1"/>
          <p:nvPr/>
        </p:nvSpPr>
        <p:spPr>
          <a:xfrm>
            <a:off x="2015694" y="3806096"/>
            <a:ext cx="2984931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if 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==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nullptr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/>
                </a:solidFill>
              </a:rPr>
              <a:t>       return </a:t>
            </a:r>
            <a:r>
              <a:rPr lang="en-US" altLang="ko-KR" sz="1200" b="1" dirty="0" err="1">
                <a:solidFill>
                  <a:schemeClr val="accent4"/>
                </a:solidFill>
              </a:rPr>
              <a:t>sInstance</a:t>
            </a:r>
            <a:r>
              <a:rPr lang="en-US" altLang="ko-KR" sz="1200" b="1" dirty="0">
                <a:solidFill>
                  <a:schemeClr val="accent4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6714A3-1E16-4FDE-A5C9-EAD54DC3D2E7}"/>
              </a:ext>
            </a:extLst>
          </p:cNvPr>
          <p:cNvSpPr txBox="1"/>
          <p:nvPr/>
        </p:nvSpPr>
        <p:spPr>
          <a:xfrm>
            <a:off x="6256168" y="3806096"/>
            <a:ext cx="2984931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    if (</a:t>
            </a:r>
            <a:r>
              <a:rPr lang="en-US" altLang="ko-KR" sz="1200" dirty="0" err="1">
                <a:solidFill>
                  <a:srgbClr val="C00000"/>
                </a:solidFill>
              </a:rPr>
              <a:t>sInstance</a:t>
            </a:r>
            <a:r>
              <a:rPr lang="en-US" altLang="ko-KR" sz="1200" dirty="0">
                <a:solidFill>
                  <a:srgbClr val="C00000"/>
                </a:solidFill>
              </a:rPr>
              <a:t> = </a:t>
            </a:r>
            <a:r>
              <a:rPr lang="en-US" altLang="ko-KR" sz="1200" dirty="0" err="1">
                <a:solidFill>
                  <a:srgbClr val="C00000"/>
                </a:solidFill>
              </a:rPr>
              <a:t>nullptr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accent6"/>
                </a:solidFill>
              </a:rPr>
              <a:t>sInstance</a:t>
            </a:r>
            <a:r>
              <a:rPr lang="en-US" altLang="ko-KR" sz="1200" dirty="0">
                <a:solidFill>
                  <a:schemeClr val="accent6"/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return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lang="en-US" altLang="ko-KR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55EB70-E2A0-49C2-B12C-B557FCF6923C}"/>
              </a:ext>
            </a:extLst>
          </p:cNvPr>
          <p:cNvSpPr txBox="1"/>
          <p:nvPr/>
        </p:nvSpPr>
        <p:spPr>
          <a:xfrm>
            <a:off x="4268176" y="1422098"/>
            <a:ext cx="3687266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101A9FB-CCBA-4C43-BF38-3A6381E895DF}"/>
              </a:ext>
            </a:extLst>
          </p:cNvPr>
          <p:cNvCxnSpPr>
            <a:cxnSpLocks/>
          </p:cNvCxnSpPr>
          <p:nvPr/>
        </p:nvCxnSpPr>
        <p:spPr>
          <a:xfrm>
            <a:off x="3752853" y="1951747"/>
            <a:ext cx="453047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2CFCCA3-2B09-447F-AED7-178F0C1429F6}"/>
              </a:ext>
            </a:extLst>
          </p:cNvPr>
          <p:cNvSpPr txBox="1"/>
          <p:nvPr/>
        </p:nvSpPr>
        <p:spPr>
          <a:xfrm>
            <a:off x="4287225" y="536036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68" name="그래픽 67" descr="스톱워치">
            <a:extLst>
              <a:ext uri="{FF2B5EF4-FFF2-40B4-BE49-F238E27FC236}">
                <a16:creationId xmlns:a16="http://schemas.microsoft.com/office/drawing/2014/main" id="{891C27EB-2E13-41C6-AE89-716DEE096C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0566" y="761880"/>
            <a:ext cx="507860" cy="5078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91725BF-F392-4095-B6C6-D9795AA1BFA5}"/>
              </a:ext>
            </a:extLst>
          </p:cNvPr>
          <p:cNvSpPr txBox="1"/>
          <p:nvPr/>
        </p:nvSpPr>
        <p:spPr>
          <a:xfrm>
            <a:off x="671664" y="88402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3 4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453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D6364CC-39A6-449E-944E-C7499AB81692}"/>
              </a:ext>
            </a:extLst>
          </p:cNvPr>
          <p:cNvSpPr txBox="1"/>
          <p:nvPr/>
        </p:nvSpPr>
        <p:spPr>
          <a:xfrm>
            <a:off x="671665" y="570616"/>
            <a:ext cx="2050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구조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3124A23-D60C-402A-A7FA-102EBEF40586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F419DB-8255-4969-8C00-ABC3B5FE5E4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059459" y="3533377"/>
            <a:ext cx="0" cy="257194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181DD1-0DF7-4CEE-A619-8A1EF1CFE4C9}"/>
              </a:ext>
            </a:extLst>
          </p:cNvPr>
          <p:cNvSpPr txBox="1"/>
          <p:nvPr/>
        </p:nvSpPr>
        <p:spPr>
          <a:xfrm>
            <a:off x="6830308" y="2937024"/>
            <a:ext cx="106254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rgbClr val="C00000"/>
                </a:solidFill>
                <a:latin typeface="+mn-ea"/>
              </a:rPr>
              <a:t>256 / min</a:t>
            </a:r>
            <a:endParaRPr lang="ko-KR" altLang="en-US" sz="12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C528CC-D5A7-40B6-BA69-F1DB91BBBF14}"/>
              </a:ext>
            </a:extLst>
          </p:cNvPr>
          <p:cNvCxnSpPr>
            <a:cxnSpLocks/>
          </p:cNvCxnSpPr>
          <p:nvPr/>
        </p:nvCxnSpPr>
        <p:spPr>
          <a:xfrm>
            <a:off x="0" y="3533377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FB0427-0D5C-429E-A1DE-F94F7718C657}"/>
              </a:ext>
            </a:extLst>
          </p:cNvPr>
          <p:cNvCxnSpPr>
            <a:cxnSpLocks/>
          </p:cNvCxnSpPr>
          <p:nvPr/>
        </p:nvCxnSpPr>
        <p:spPr>
          <a:xfrm>
            <a:off x="4" y="6260451"/>
            <a:ext cx="1054882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7CBC0F3-6FC2-4C7D-A052-F2F5FE4BCA35}"/>
              </a:ext>
            </a:extLst>
          </p:cNvPr>
          <p:cNvCxnSpPr>
            <a:cxnSpLocks/>
          </p:cNvCxnSpPr>
          <p:nvPr/>
        </p:nvCxnSpPr>
        <p:spPr>
          <a:xfrm>
            <a:off x="10548828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C243996-8FF8-4102-B548-F171F9517EB6}"/>
              </a:ext>
            </a:extLst>
          </p:cNvPr>
          <p:cNvCxnSpPr>
            <a:cxnSpLocks/>
          </p:cNvCxnSpPr>
          <p:nvPr/>
        </p:nvCxnSpPr>
        <p:spPr>
          <a:xfrm>
            <a:off x="1820834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5C80BA-DBA9-45F8-B6FC-EA59C303B9A8}"/>
              </a:ext>
            </a:extLst>
          </p:cNvPr>
          <p:cNvCxnSpPr>
            <a:cxnSpLocks/>
          </p:cNvCxnSpPr>
          <p:nvPr/>
        </p:nvCxnSpPr>
        <p:spPr>
          <a:xfrm>
            <a:off x="6900048" y="3239549"/>
            <a:ext cx="97022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0ACB18-5E29-48F0-9945-ADD32BD78F90}"/>
              </a:ext>
            </a:extLst>
          </p:cNvPr>
          <p:cNvSpPr txBox="1"/>
          <p:nvPr/>
        </p:nvSpPr>
        <p:spPr>
          <a:xfrm>
            <a:off x="4312075" y="2933849"/>
            <a:ext cx="97060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chemeClr val="accent6"/>
                </a:solidFill>
                <a:latin typeface="+mn-ea"/>
              </a:rPr>
              <a:t>100 %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C7FC0A-A75E-4880-919B-F986C3711456}"/>
              </a:ext>
            </a:extLst>
          </p:cNvPr>
          <p:cNvCxnSpPr>
            <a:cxnSpLocks/>
          </p:cNvCxnSpPr>
          <p:nvPr/>
        </p:nvCxnSpPr>
        <p:spPr>
          <a:xfrm>
            <a:off x="4387666" y="3236376"/>
            <a:ext cx="8507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래픽 15" descr="로켓">
            <a:extLst>
              <a:ext uri="{FF2B5EF4-FFF2-40B4-BE49-F238E27FC236}">
                <a16:creationId xmlns:a16="http://schemas.microsoft.com/office/drawing/2014/main" id="{A395D1A0-3719-4C6C-9BB3-673277735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7264" y="2265524"/>
            <a:ext cx="695794" cy="695794"/>
          </a:xfrm>
          <a:prstGeom prst="rect">
            <a:avLst/>
          </a:prstGeom>
        </p:spPr>
      </p:pic>
      <p:pic>
        <p:nvPicPr>
          <p:cNvPr id="17" name="그래픽 16" descr="대상">
            <a:extLst>
              <a:ext uri="{FF2B5EF4-FFF2-40B4-BE49-F238E27FC236}">
                <a16:creationId xmlns:a16="http://schemas.microsoft.com/office/drawing/2014/main" id="{68FFFB1E-3F57-4E23-BA9E-305F7E03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986" y="2238707"/>
            <a:ext cx="695794" cy="69579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75C7F2-321D-4A10-A7DD-9DD1346437C1}"/>
              </a:ext>
            </a:extLst>
          </p:cNvPr>
          <p:cNvSpPr/>
          <p:nvPr/>
        </p:nvSpPr>
        <p:spPr>
          <a:xfrm>
            <a:off x="5749905" y="6105325"/>
            <a:ext cx="619108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Good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FA065-96F1-4726-A08D-DE4E7F41AA7E}"/>
              </a:ext>
            </a:extLst>
          </p:cNvPr>
          <p:cNvSpPr txBox="1"/>
          <p:nvPr/>
        </p:nvSpPr>
        <p:spPr>
          <a:xfrm>
            <a:off x="2015694" y="3806096"/>
            <a:ext cx="2984931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if 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==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nullptr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b="1" dirty="0">
                <a:solidFill>
                  <a:schemeClr val="accent4"/>
                </a:solidFill>
              </a:rPr>
              <a:t>return </a:t>
            </a:r>
            <a:r>
              <a:rPr lang="en-US" altLang="ko-KR" sz="1200" b="1" dirty="0" err="1">
                <a:solidFill>
                  <a:schemeClr val="accent4"/>
                </a:solidFill>
              </a:rPr>
              <a:t>sInstance</a:t>
            </a:r>
            <a:r>
              <a:rPr lang="en-US" altLang="ko-KR" sz="1200" b="1" dirty="0">
                <a:solidFill>
                  <a:schemeClr val="accent4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B8D45C-0051-487E-9B0E-2C91757CDB29}"/>
              </a:ext>
            </a:extLst>
          </p:cNvPr>
          <p:cNvSpPr txBox="1"/>
          <p:nvPr/>
        </p:nvSpPr>
        <p:spPr>
          <a:xfrm>
            <a:off x="6256169" y="3806096"/>
            <a:ext cx="2649488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    if (</a:t>
            </a:r>
            <a:r>
              <a:rPr lang="en-US" altLang="ko-KR" sz="1200" dirty="0" err="1">
                <a:solidFill>
                  <a:srgbClr val="C00000"/>
                </a:solidFill>
              </a:rPr>
              <a:t>sInstance</a:t>
            </a:r>
            <a:r>
              <a:rPr lang="en-US" altLang="ko-KR" sz="1200" dirty="0">
                <a:solidFill>
                  <a:srgbClr val="C00000"/>
                </a:solidFill>
              </a:rPr>
              <a:t> = </a:t>
            </a:r>
            <a:r>
              <a:rPr lang="en-US" altLang="ko-KR" sz="1200" dirty="0" err="1">
                <a:solidFill>
                  <a:srgbClr val="C00000"/>
                </a:solidFill>
              </a:rPr>
              <a:t>nullptr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accent6"/>
                </a:solidFill>
              </a:rPr>
              <a:t>sInstance</a:t>
            </a:r>
            <a:r>
              <a:rPr lang="en-US" altLang="ko-KR" sz="1200" dirty="0">
                <a:solidFill>
                  <a:schemeClr val="accent6"/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return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lang="en-US" altLang="ko-KR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F7A56-03CC-4140-95B5-E6C89C29E173}"/>
              </a:ext>
            </a:extLst>
          </p:cNvPr>
          <p:cNvSpPr txBox="1"/>
          <p:nvPr/>
        </p:nvSpPr>
        <p:spPr>
          <a:xfrm>
            <a:off x="4268176" y="1422098"/>
            <a:ext cx="3687266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C864764-88DD-4D02-A478-8EBDADD356F1}"/>
              </a:ext>
            </a:extLst>
          </p:cNvPr>
          <p:cNvCxnSpPr>
            <a:cxnSpLocks/>
          </p:cNvCxnSpPr>
          <p:nvPr/>
        </p:nvCxnSpPr>
        <p:spPr>
          <a:xfrm>
            <a:off x="3752853" y="1951747"/>
            <a:ext cx="453047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E4CAEA-858E-4220-B6C3-2E9960C9BDAC}"/>
              </a:ext>
            </a:extLst>
          </p:cNvPr>
          <p:cNvSpPr txBox="1"/>
          <p:nvPr/>
        </p:nvSpPr>
        <p:spPr>
          <a:xfrm>
            <a:off x="4287225" y="536036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24" name="그래픽 23" descr="스톱워치">
            <a:extLst>
              <a:ext uri="{FF2B5EF4-FFF2-40B4-BE49-F238E27FC236}">
                <a16:creationId xmlns:a16="http://schemas.microsoft.com/office/drawing/2014/main" id="{1361D386-38AF-446F-9E0D-92DD01FFCC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0566" y="761880"/>
            <a:ext cx="507860" cy="50786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BA81134-C192-46C6-B1CC-FA1E71A84233}"/>
              </a:ext>
            </a:extLst>
          </p:cNvPr>
          <p:cNvGrpSpPr/>
          <p:nvPr/>
        </p:nvGrpSpPr>
        <p:grpSpPr>
          <a:xfrm>
            <a:off x="7956760" y="2149709"/>
            <a:ext cx="1652400" cy="1225248"/>
            <a:chOff x="7956761" y="2149709"/>
            <a:chExt cx="1653660" cy="122524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E38D183-68D6-4EB6-AB8C-819F01AB1D9F}"/>
                </a:ext>
              </a:extLst>
            </p:cNvPr>
            <p:cNvSpPr/>
            <p:nvPr/>
          </p:nvSpPr>
          <p:spPr>
            <a:xfrm>
              <a:off x="7956761" y="2149709"/>
              <a:ext cx="1653660" cy="27111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494ACCE-EA66-4655-B730-E3284D996D62}"/>
                </a:ext>
              </a:extLst>
            </p:cNvPr>
            <p:cNvSpPr/>
            <p:nvPr/>
          </p:nvSpPr>
          <p:spPr>
            <a:xfrm>
              <a:off x="7956761" y="2421622"/>
              <a:ext cx="1653659" cy="953335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AEED86-D1E0-40BB-ABA9-5554B60D5334}"/>
              </a:ext>
            </a:extLst>
          </p:cNvPr>
          <p:cNvSpPr/>
          <p:nvPr/>
        </p:nvSpPr>
        <p:spPr>
          <a:xfrm>
            <a:off x="6774019" y="2149713"/>
            <a:ext cx="1181423" cy="122524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B096134-D34E-4573-B621-2EAC8E9330EE}"/>
              </a:ext>
            </a:extLst>
          </p:cNvPr>
          <p:cNvSpPr/>
          <p:nvPr/>
        </p:nvSpPr>
        <p:spPr>
          <a:xfrm>
            <a:off x="1947141" y="3793485"/>
            <a:ext cx="2440525" cy="210248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FAE89C6-C283-4E7A-B806-F96A6452ADFB}"/>
              </a:ext>
            </a:extLst>
          </p:cNvPr>
          <p:cNvGrpSpPr/>
          <p:nvPr/>
        </p:nvGrpSpPr>
        <p:grpSpPr>
          <a:xfrm>
            <a:off x="8663792" y="3844056"/>
            <a:ext cx="1652402" cy="1188781"/>
            <a:chOff x="8663792" y="3844056"/>
            <a:chExt cx="1652402" cy="118878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6F8D96D-E8E4-44BF-A13D-67E9D682B4E1}"/>
                </a:ext>
              </a:extLst>
            </p:cNvPr>
            <p:cNvSpPr/>
            <p:nvPr/>
          </p:nvSpPr>
          <p:spPr>
            <a:xfrm>
              <a:off x="8663792" y="3844056"/>
              <a:ext cx="1652400" cy="27111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47C4E98-BBF9-4192-99CC-54972074B368}"/>
                </a:ext>
              </a:extLst>
            </p:cNvPr>
            <p:cNvSpPr/>
            <p:nvPr/>
          </p:nvSpPr>
          <p:spPr>
            <a:xfrm>
              <a:off x="8663794" y="4115969"/>
              <a:ext cx="1652400" cy="91686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B810F6-9324-4C4B-AA59-2EF78A7FD63B}"/>
              </a:ext>
            </a:extLst>
          </p:cNvPr>
          <p:cNvSpPr/>
          <p:nvPr/>
        </p:nvSpPr>
        <p:spPr>
          <a:xfrm>
            <a:off x="6256164" y="3844055"/>
            <a:ext cx="2407622" cy="11887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E10C2D-0B7F-40EF-B77E-375EAFB826F2}"/>
              </a:ext>
            </a:extLst>
          </p:cNvPr>
          <p:cNvGrpSpPr/>
          <p:nvPr/>
        </p:nvGrpSpPr>
        <p:grpSpPr>
          <a:xfrm>
            <a:off x="4387666" y="3793922"/>
            <a:ext cx="1467601" cy="693561"/>
            <a:chOff x="4387666" y="3793922"/>
            <a:chExt cx="1467601" cy="69356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B517F9C-FD00-41EA-BC92-F39DB919960D}"/>
                </a:ext>
              </a:extLst>
            </p:cNvPr>
            <p:cNvSpPr/>
            <p:nvPr/>
          </p:nvSpPr>
          <p:spPr>
            <a:xfrm>
              <a:off x="4387666" y="3793922"/>
              <a:ext cx="1467601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669254-EA02-477F-9FBF-995BF841587A}"/>
                </a:ext>
              </a:extLst>
            </p:cNvPr>
            <p:cNvSpPr/>
            <p:nvPr/>
          </p:nvSpPr>
          <p:spPr>
            <a:xfrm>
              <a:off x="4387666" y="4088209"/>
              <a:ext cx="1467600" cy="399274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AC8C0B7-7DF8-40B5-BF23-22FC34A88EAD}"/>
              </a:ext>
            </a:extLst>
          </p:cNvPr>
          <p:cNvGrpSpPr/>
          <p:nvPr/>
        </p:nvGrpSpPr>
        <p:grpSpPr>
          <a:xfrm>
            <a:off x="4387666" y="4490787"/>
            <a:ext cx="1467601" cy="696865"/>
            <a:chOff x="4387666" y="4490787"/>
            <a:chExt cx="1467601" cy="69686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C0F339F-D818-4A4A-A7FF-90D1F28AD5DD}"/>
                </a:ext>
              </a:extLst>
            </p:cNvPr>
            <p:cNvSpPr/>
            <p:nvPr/>
          </p:nvSpPr>
          <p:spPr>
            <a:xfrm>
              <a:off x="4387666" y="4490787"/>
              <a:ext cx="1467601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A179FEC-98DA-4AD9-B94F-8C49B4A0461B}"/>
                </a:ext>
              </a:extLst>
            </p:cNvPr>
            <p:cNvSpPr/>
            <p:nvPr/>
          </p:nvSpPr>
          <p:spPr>
            <a:xfrm>
              <a:off x="4387666" y="4785074"/>
              <a:ext cx="1467600" cy="4025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002FF04-840C-46B4-A840-00046BE121CB}"/>
              </a:ext>
            </a:extLst>
          </p:cNvPr>
          <p:cNvGrpSpPr/>
          <p:nvPr/>
        </p:nvGrpSpPr>
        <p:grpSpPr>
          <a:xfrm>
            <a:off x="4387666" y="5190956"/>
            <a:ext cx="1467601" cy="705015"/>
            <a:chOff x="4387666" y="5190956"/>
            <a:chExt cx="1467601" cy="7050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38C35E4-B651-4AEA-AE07-FADB7AADC140}"/>
                </a:ext>
              </a:extLst>
            </p:cNvPr>
            <p:cNvSpPr/>
            <p:nvPr/>
          </p:nvSpPr>
          <p:spPr>
            <a:xfrm>
              <a:off x="4387666" y="5190956"/>
              <a:ext cx="1467601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F68B81-AFE6-4C13-A16D-A5BA47C32543}"/>
                </a:ext>
              </a:extLst>
            </p:cNvPr>
            <p:cNvSpPr/>
            <p:nvPr/>
          </p:nvSpPr>
          <p:spPr>
            <a:xfrm>
              <a:off x="4387666" y="5485243"/>
              <a:ext cx="1467600" cy="41072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ED7478C-7EEC-45CD-89D4-14999EF57129}"/>
              </a:ext>
            </a:extLst>
          </p:cNvPr>
          <p:cNvGrpSpPr/>
          <p:nvPr/>
        </p:nvGrpSpPr>
        <p:grpSpPr>
          <a:xfrm>
            <a:off x="8663792" y="5241767"/>
            <a:ext cx="1652402" cy="654204"/>
            <a:chOff x="8663792" y="5241767"/>
            <a:chExt cx="1652402" cy="65420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94FC3A1-BE7D-4426-91B9-2D5AD8580452}"/>
                </a:ext>
              </a:extLst>
            </p:cNvPr>
            <p:cNvSpPr/>
            <p:nvPr/>
          </p:nvSpPr>
          <p:spPr>
            <a:xfrm>
              <a:off x="8663792" y="5241767"/>
              <a:ext cx="1652400" cy="27111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98E88A8-A174-46F4-B12F-91E3B996C482}"/>
                </a:ext>
              </a:extLst>
            </p:cNvPr>
            <p:cNvSpPr/>
            <p:nvPr/>
          </p:nvSpPr>
          <p:spPr>
            <a:xfrm>
              <a:off x="8663794" y="5513680"/>
              <a:ext cx="1652400" cy="38229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538D20-065C-448D-8AF2-D80AA1FEAC91}"/>
              </a:ext>
            </a:extLst>
          </p:cNvPr>
          <p:cNvSpPr/>
          <p:nvPr/>
        </p:nvSpPr>
        <p:spPr>
          <a:xfrm>
            <a:off x="6256164" y="5237722"/>
            <a:ext cx="2407622" cy="6582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AB0169-293C-4A7F-9050-C513F3BC2529}"/>
              </a:ext>
            </a:extLst>
          </p:cNvPr>
          <p:cNvSpPr txBox="1"/>
          <p:nvPr/>
        </p:nvSpPr>
        <p:spPr>
          <a:xfrm>
            <a:off x="671664" y="88402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3 4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46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2978F4-BE1C-42A8-9E10-46DF6DB01290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2C29072-CD55-4E05-BE1C-11E549CCA118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C0BF56D-96CC-4090-B821-F1128F7550DD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F6C57E4-EF0F-47EF-9337-0A25D1B47571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AAE9A73-DA56-4181-9D0E-882C82E6FB94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9905F2F-1AD2-456A-8725-8FF01A4E873E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6D3B0FC-F2BA-435C-8879-2FC375FCC9E6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847AC63D-71C3-4AEF-8AA3-E29EFA7E2DDB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ED6D416-7537-432A-B0A7-71CDB0726CC9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915056F-35CE-4F39-BB1A-6AE1BE271BC0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526FEB7-8015-43BB-AB27-BA1102CA4B25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BA0D946-EBE8-4BF4-85D7-8CDE195514D5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1E04018-EA7B-4435-8383-F20116C67E19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C0A0625-F504-4653-9C24-F9F002A4AAC4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82D347D-644C-466E-ADB5-FCFA50564F6D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2F0342A-00DE-45D1-92E4-13AFA40F0239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92661ED-AE70-4B4F-97DE-2FDAC1820C92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9D11E4D-710C-401D-AF0E-F29EE156E104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51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299496-9742-4465-93BE-459337CB75B3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89C6F5-27DD-451D-958A-082ACFD429D9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D06441-9129-4397-A158-963FF97D477D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5FDC9C-DE2B-4F0E-A477-8E47127EDEEC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3701BDC-5C1F-46EB-B57B-977DFBA59733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6E40D5-3252-4EDF-970C-1BC66E9EBA34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10797018" y="544795"/>
            <a:ext cx="1138129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530344" y="2800811"/>
            <a:ext cx="1138129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530344" y="1667728"/>
            <a:ext cx="1138129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10797017" y="1667728"/>
            <a:ext cx="1138129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530344" y="539864"/>
            <a:ext cx="1138129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10813491" y="2797579"/>
            <a:ext cx="1138129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D5F8824-997D-4DB0-82DD-23CAFA3DD5BC}"/>
              </a:ext>
            </a:extLst>
          </p:cNvPr>
          <p:cNvGrpSpPr/>
          <p:nvPr/>
        </p:nvGrpSpPr>
        <p:grpSpPr>
          <a:xfrm>
            <a:off x="9530343" y="4036017"/>
            <a:ext cx="2404796" cy="830245"/>
            <a:chOff x="9853872" y="5638874"/>
            <a:chExt cx="1653660" cy="83024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D3D4A7E-075C-4675-AF7A-227556616E50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Mouse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5CC465F-A201-47F2-9CBD-CA844804FBE1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마우스 입력</a:t>
              </a:r>
              <a:endParaRPr lang="en-US" altLang="ko-KR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20CD6214-FF12-4340-A10D-AE0BA75DE859}"/>
              </a:ext>
            </a:extLst>
          </p:cNvPr>
          <p:cNvGrpSpPr/>
          <p:nvPr/>
        </p:nvGrpSpPr>
        <p:grpSpPr>
          <a:xfrm>
            <a:off x="9509796" y="5350156"/>
            <a:ext cx="2425348" cy="830245"/>
            <a:chOff x="9853872" y="4648613"/>
            <a:chExt cx="1653660" cy="830245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FFF15690-AD31-4464-B9E4-65E8BEF60FD4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solidFill>
                    <a:schemeClr val="bg1"/>
                  </a:solidFill>
                  <a:latin typeface="+mn-ea"/>
                </a:rPr>
                <a:t>UserAnalysis</a:t>
              </a:r>
              <a:endParaRPr lang="en-US" altLang="ko-KR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E3270FF-2A5D-4727-AD57-D1C7928BEAD0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 약점 분석</a:t>
              </a:r>
              <a:endParaRPr lang="en-US" altLang="ko-KR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543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C9A1-51F2-4D67-B5F8-528844845FB1}"/>
              </a:ext>
            </a:extLst>
          </p:cNvPr>
          <p:cNvGrpSpPr/>
          <p:nvPr/>
        </p:nvGrpSpPr>
        <p:grpSpPr>
          <a:xfrm>
            <a:off x="0" y="1490764"/>
            <a:ext cx="12192000" cy="2175212"/>
            <a:chOff x="0" y="1524000"/>
            <a:chExt cx="12192000" cy="2298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D5101-BE3F-4388-A1EF-EEF456B0497E}"/>
                </a:ext>
              </a:extLst>
            </p:cNvPr>
            <p:cNvSpPr/>
            <p:nvPr/>
          </p:nvSpPr>
          <p:spPr>
            <a:xfrm>
              <a:off x="0" y="1524000"/>
              <a:ext cx="12192000" cy="2298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794D7-62D3-4AA3-A8D1-0090AB47810D}"/>
                </a:ext>
              </a:extLst>
            </p:cNvPr>
            <p:cNvSpPr txBox="1"/>
            <p:nvPr/>
          </p:nvSpPr>
          <p:spPr>
            <a:xfrm>
              <a:off x="976313" y="1595182"/>
              <a:ext cx="10239375" cy="1398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cs typeface="Arial" pitchFamily="34" charset="0"/>
                </a:rPr>
                <a:t>기능 명세서</a:t>
              </a:r>
              <a:endParaRPr lang="en-US" altLang="ko-KR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9B073-F3F2-4FE8-8A28-B719C727DC94}"/>
                </a:ext>
              </a:extLst>
            </p:cNvPr>
            <p:cNvSpPr txBox="1"/>
            <p:nvPr/>
          </p:nvSpPr>
          <p:spPr>
            <a:xfrm>
              <a:off x="2768748" y="3168329"/>
              <a:ext cx="6768953" cy="4878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cs typeface="Arial" pitchFamily="34" charset="0"/>
                </a:rPr>
                <a:t>응용 프로그램의 기능을 살펴봅니다</a:t>
              </a: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463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FE91358D-7736-4C22-8043-57015C76B361}"/>
              </a:ext>
            </a:extLst>
          </p:cNvPr>
          <p:cNvSpPr/>
          <p:nvPr/>
        </p:nvSpPr>
        <p:spPr>
          <a:xfrm>
            <a:off x="10797018" y="544795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Console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9A6120E-3308-45A7-936A-E8605D678C28}"/>
              </a:ext>
            </a:extLst>
          </p:cNvPr>
          <p:cNvSpPr/>
          <p:nvPr/>
        </p:nvSpPr>
        <p:spPr>
          <a:xfrm>
            <a:off x="10797018" y="839081"/>
            <a:ext cx="1138128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출력 보조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0DA237D-EEC7-4D9D-82D1-EDCF900A45A8}"/>
              </a:ext>
            </a:extLst>
          </p:cNvPr>
          <p:cNvSpPr/>
          <p:nvPr/>
        </p:nvSpPr>
        <p:spPr>
          <a:xfrm>
            <a:off x="9530344" y="3906884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Text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68A7F09-E89C-4885-8323-366B4EB87502}"/>
              </a:ext>
            </a:extLst>
          </p:cNvPr>
          <p:cNvSpPr/>
          <p:nvPr/>
        </p:nvSpPr>
        <p:spPr>
          <a:xfrm>
            <a:off x="9530344" y="4201170"/>
            <a:ext cx="1138128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텍스트 파일 관리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87056F-2661-4E9A-8BEA-01509FA666C8}"/>
              </a:ext>
            </a:extLst>
          </p:cNvPr>
          <p:cNvSpPr/>
          <p:nvPr/>
        </p:nvSpPr>
        <p:spPr>
          <a:xfrm>
            <a:off x="9530344" y="1667728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Timer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DCF3FAD-94C0-4555-89B4-F0BE6C642315}"/>
              </a:ext>
            </a:extLst>
          </p:cNvPr>
          <p:cNvSpPr/>
          <p:nvPr/>
        </p:nvSpPr>
        <p:spPr>
          <a:xfrm>
            <a:off x="9530344" y="1962014"/>
            <a:ext cx="1138128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타이머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3B3D24-6FD7-4C8C-AD85-A00CE1DF37C6}"/>
              </a:ext>
            </a:extLst>
          </p:cNvPr>
          <p:cNvSpPr/>
          <p:nvPr/>
        </p:nvSpPr>
        <p:spPr>
          <a:xfrm>
            <a:off x="10797017" y="1667728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Random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6039E54-07E0-47EB-9CFE-0F2301FC55E6}"/>
              </a:ext>
            </a:extLst>
          </p:cNvPr>
          <p:cNvSpPr/>
          <p:nvPr/>
        </p:nvSpPr>
        <p:spPr>
          <a:xfrm>
            <a:off x="10797017" y="1962014"/>
            <a:ext cx="1138128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난수 생성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271C30B-0D67-4401-AE90-3CE2AB900612}"/>
              </a:ext>
            </a:extLst>
          </p:cNvPr>
          <p:cNvSpPr/>
          <p:nvPr/>
        </p:nvSpPr>
        <p:spPr>
          <a:xfrm>
            <a:off x="9530344" y="539864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Config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DDAC43A-B363-4B9B-95B2-80E3B8FB4D76}"/>
              </a:ext>
            </a:extLst>
          </p:cNvPr>
          <p:cNvSpPr/>
          <p:nvPr/>
        </p:nvSpPr>
        <p:spPr>
          <a:xfrm>
            <a:off x="9530344" y="834150"/>
            <a:ext cx="1138128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환경 설정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D928CDF-50E6-41B0-8CEF-DADA33520582}"/>
              </a:ext>
            </a:extLst>
          </p:cNvPr>
          <p:cNvSpPr/>
          <p:nvPr/>
        </p:nvSpPr>
        <p:spPr>
          <a:xfrm>
            <a:off x="10813491" y="2797579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Keyboard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5968639-8D2B-4338-B35C-842EA049B2F9}"/>
              </a:ext>
            </a:extLst>
          </p:cNvPr>
          <p:cNvSpPr/>
          <p:nvPr/>
        </p:nvSpPr>
        <p:spPr>
          <a:xfrm>
            <a:off x="10813491" y="3091865"/>
            <a:ext cx="1138128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키보드 입력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DD501A-BC5E-4041-BC62-2C534E042C1E}"/>
              </a:ext>
            </a:extLst>
          </p:cNvPr>
          <p:cNvSpPr/>
          <p:nvPr/>
        </p:nvSpPr>
        <p:spPr>
          <a:xfrm>
            <a:off x="9530343" y="2797579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Mouse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C54ED7E-3170-4FA0-BD7F-12845B01B198}"/>
              </a:ext>
            </a:extLst>
          </p:cNvPr>
          <p:cNvSpPr/>
          <p:nvPr/>
        </p:nvSpPr>
        <p:spPr>
          <a:xfrm>
            <a:off x="9530343" y="3091865"/>
            <a:ext cx="1138128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마우스 입력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9D7BC1B-DCC9-4340-95D8-7AB41A201C89}"/>
              </a:ext>
            </a:extLst>
          </p:cNvPr>
          <p:cNvSpPr/>
          <p:nvPr/>
        </p:nvSpPr>
        <p:spPr>
          <a:xfrm>
            <a:off x="9509796" y="5350156"/>
            <a:ext cx="2425348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UserAnalysis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1451149-4735-4109-BA74-1780CD202D28}"/>
              </a:ext>
            </a:extLst>
          </p:cNvPr>
          <p:cNvSpPr/>
          <p:nvPr/>
        </p:nvSpPr>
        <p:spPr>
          <a:xfrm>
            <a:off x="9509796" y="5644442"/>
            <a:ext cx="2425347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사용자 약점 분석</a:t>
            </a:r>
            <a:endParaRPr lang="en-US" altLang="ko-KR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814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메인 메뉴를 출력하고 사용자의 입력을 받습니다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프로그램이 지원하는 기능 출력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특정 기능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종료 선택지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일반적인 메인 메뉴 기능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41139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기능 메뉴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사용자는 선택지 중 원하는 기능을 선택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입력을 프로그램 관리자로 반환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사용자가 호출한 기능 실행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다음 기능 입력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476C24-95E3-4747-90B1-C963FE38FF21}"/>
              </a:ext>
            </a:extLst>
          </p:cNvPr>
          <p:cNvSpPr txBox="1"/>
          <p:nvPr/>
        </p:nvSpPr>
        <p:spPr>
          <a:xfrm>
            <a:off x="671665" y="570616"/>
            <a:ext cx="39283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BFBC302-D54F-4E29-B370-47F628D4B594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0FEEAB-80CE-4514-B459-E7DDADE93A55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9170125-AF65-4DBC-85C1-2CA271EAD662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pic>
        <p:nvPicPr>
          <p:cNvPr id="6" name="그래픽 5" descr="목록">
            <a:extLst>
              <a:ext uri="{FF2B5EF4-FFF2-40B4-BE49-F238E27FC236}">
                <a16:creationId xmlns:a16="http://schemas.microsoft.com/office/drawing/2014/main" id="{3A85757E-9C46-42E2-84A5-60975BF2F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2839" y="2641198"/>
            <a:ext cx="886064" cy="886064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래픽 54" descr="과녁">
            <a:extLst>
              <a:ext uri="{FF2B5EF4-FFF2-40B4-BE49-F238E27FC236}">
                <a16:creationId xmlns:a16="http://schemas.microsoft.com/office/drawing/2014/main" id="{5A74F412-C6DA-4A05-81F8-728A4F2AB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7423" y="4706366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CCFC87E-9439-4E80-8DDF-A170A2E761F3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C0E186-897C-4904-959A-00208E28394B}"/>
              </a:ext>
            </a:extLst>
          </p:cNvPr>
          <p:cNvSpPr txBox="1"/>
          <p:nvPr/>
        </p:nvSpPr>
        <p:spPr>
          <a:xfrm>
            <a:off x="4765683" y="6234499"/>
            <a:ext cx="2660635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8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세종대학교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해커톤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3660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0400D730-4EAB-4447-9107-09D06312D545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3504FDE-2937-4C32-A6D7-DD5DCBE54E53}"/>
              </a:ext>
            </a:extLst>
          </p:cNvPr>
          <p:cNvSpPr/>
          <p:nvPr/>
        </p:nvSpPr>
        <p:spPr>
          <a:xfrm>
            <a:off x="10797018" y="544795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Console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DD4261-BED7-41AC-B4B2-6CD65F71FCD0}"/>
              </a:ext>
            </a:extLst>
          </p:cNvPr>
          <p:cNvSpPr/>
          <p:nvPr/>
        </p:nvSpPr>
        <p:spPr>
          <a:xfrm>
            <a:off x="10797018" y="839081"/>
            <a:ext cx="1138128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출력 보조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2E5C79-DCA3-4100-98A7-FF59592176F8}"/>
              </a:ext>
            </a:extLst>
          </p:cNvPr>
          <p:cNvSpPr/>
          <p:nvPr/>
        </p:nvSpPr>
        <p:spPr>
          <a:xfrm>
            <a:off x="9530344" y="3906884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Text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1E3F46F-2E61-4E2F-AEC3-D3347A06FBDA}"/>
              </a:ext>
            </a:extLst>
          </p:cNvPr>
          <p:cNvSpPr/>
          <p:nvPr/>
        </p:nvSpPr>
        <p:spPr>
          <a:xfrm>
            <a:off x="9530344" y="4201170"/>
            <a:ext cx="1138128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텍스트 파일 관리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58A557-9849-4934-8184-0F0E8B0269A9}"/>
              </a:ext>
            </a:extLst>
          </p:cNvPr>
          <p:cNvSpPr/>
          <p:nvPr/>
        </p:nvSpPr>
        <p:spPr>
          <a:xfrm>
            <a:off x="9530344" y="1667728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Timer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69BDB75-37F7-422B-8B41-9B32E994FB6B}"/>
              </a:ext>
            </a:extLst>
          </p:cNvPr>
          <p:cNvSpPr/>
          <p:nvPr/>
        </p:nvSpPr>
        <p:spPr>
          <a:xfrm>
            <a:off x="9530344" y="1962014"/>
            <a:ext cx="1138128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타이머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B5CA418-2E2A-4EB4-A88F-9BEC91A768AD}"/>
              </a:ext>
            </a:extLst>
          </p:cNvPr>
          <p:cNvSpPr/>
          <p:nvPr/>
        </p:nvSpPr>
        <p:spPr>
          <a:xfrm>
            <a:off x="10797017" y="1667728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Random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281D98C-E4B0-4E7B-B8EF-B2EB913D0C26}"/>
              </a:ext>
            </a:extLst>
          </p:cNvPr>
          <p:cNvSpPr/>
          <p:nvPr/>
        </p:nvSpPr>
        <p:spPr>
          <a:xfrm>
            <a:off x="10797017" y="1962014"/>
            <a:ext cx="1138128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난수 생성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EC41F69-EADB-48B0-8C6E-8F14DCA52F8A}"/>
              </a:ext>
            </a:extLst>
          </p:cNvPr>
          <p:cNvSpPr/>
          <p:nvPr/>
        </p:nvSpPr>
        <p:spPr>
          <a:xfrm>
            <a:off x="9530344" y="539864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Config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30741D3-78BA-43F8-8540-D138A047EB90}"/>
              </a:ext>
            </a:extLst>
          </p:cNvPr>
          <p:cNvSpPr/>
          <p:nvPr/>
        </p:nvSpPr>
        <p:spPr>
          <a:xfrm>
            <a:off x="9530344" y="834150"/>
            <a:ext cx="1138128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환경 설정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3026DE1-4271-4E64-9E73-B4E0F972F32E}"/>
              </a:ext>
            </a:extLst>
          </p:cNvPr>
          <p:cNvSpPr/>
          <p:nvPr/>
        </p:nvSpPr>
        <p:spPr>
          <a:xfrm>
            <a:off x="10813491" y="2797579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Keyboard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9FE9641-7536-4F4C-BCF1-A84BEF91FE32}"/>
              </a:ext>
            </a:extLst>
          </p:cNvPr>
          <p:cNvSpPr/>
          <p:nvPr/>
        </p:nvSpPr>
        <p:spPr>
          <a:xfrm>
            <a:off x="10813491" y="3091865"/>
            <a:ext cx="1138128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키보드 입력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4279152-DCCA-4038-BBCF-144707C65FD0}"/>
              </a:ext>
            </a:extLst>
          </p:cNvPr>
          <p:cNvSpPr/>
          <p:nvPr/>
        </p:nvSpPr>
        <p:spPr>
          <a:xfrm>
            <a:off x="9530343" y="2797579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Mouse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3045FF3-6A50-452C-ABB6-89722667FB35}"/>
              </a:ext>
            </a:extLst>
          </p:cNvPr>
          <p:cNvSpPr/>
          <p:nvPr/>
        </p:nvSpPr>
        <p:spPr>
          <a:xfrm>
            <a:off x="9530343" y="3091865"/>
            <a:ext cx="1138128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마우스 입력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4800CF6-7299-43E9-A25B-5B99EBA48E6B}"/>
              </a:ext>
            </a:extLst>
          </p:cNvPr>
          <p:cNvSpPr/>
          <p:nvPr/>
        </p:nvSpPr>
        <p:spPr>
          <a:xfrm>
            <a:off x="9509796" y="5350156"/>
            <a:ext cx="2425348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UserAnalysis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7C1F18A-B222-46E8-A31C-351E493E323F}"/>
              </a:ext>
            </a:extLst>
          </p:cNvPr>
          <p:cNvSpPr/>
          <p:nvPr/>
        </p:nvSpPr>
        <p:spPr>
          <a:xfrm>
            <a:off x="9509796" y="5644442"/>
            <a:ext cx="2425347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사용자 약점 분석</a:t>
            </a:r>
            <a:endParaRPr lang="en-US" altLang="ko-KR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16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1" y="1466393"/>
            <a:ext cx="7823773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타자 연습 기능을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사용자는 단어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짧은 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긴 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 중 선택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수준에 따라 연습 가능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34795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다양한 연습 방법 제공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주어진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 코드를 최대한 정확하고 빠르게 입력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연습을 마치고 결과 확인 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생산성 향상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타자 연습 기능 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C84446A-414A-467F-B217-47024A068E73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64D4FBF-51DD-4DB4-AC98-FEC2AB7026B7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C86098-5E7D-4D02-B183-55E57E71D846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970A83-0437-4377-86B2-4DBA7C8A0F81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27EB1C3-F1EE-4C52-AA3A-FE233EA22B90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30B4B6A-4CEA-4495-B5FB-0BE0E8E57EE5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279D40-385C-436F-80B8-906068452A68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01FFADF-668C-478D-92C5-B7013D55CE38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8889089-20F2-4CA4-B711-1878B8F1B70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래픽 2" descr="흑백">
            <a:extLst>
              <a:ext uri="{FF2B5EF4-FFF2-40B4-BE49-F238E27FC236}">
                <a16:creationId xmlns:a16="http://schemas.microsoft.com/office/drawing/2014/main" id="{798F101F-59AC-40DF-A25F-5205736E3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1994" y="2646909"/>
            <a:ext cx="823203" cy="823203"/>
          </a:xfrm>
          <a:prstGeom prst="rect">
            <a:avLst/>
          </a:prstGeom>
        </p:spPr>
      </p:pic>
      <p:pic>
        <p:nvPicPr>
          <p:cNvPr id="7" name="그래픽 6" descr="월 단위 달력">
            <a:extLst>
              <a:ext uri="{FF2B5EF4-FFF2-40B4-BE49-F238E27FC236}">
                <a16:creationId xmlns:a16="http://schemas.microsoft.com/office/drawing/2014/main" id="{9BF7D78E-1356-4BBF-803E-19380DD78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6356" y="4782690"/>
            <a:ext cx="769791" cy="76979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014F9D4-6104-4731-9AF1-50EC3E0C568E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D893DC-15C5-48E0-95E4-CBE4818CA150}"/>
              </a:ext>
            </a:extLst>
          </p:cNvPr>
          <p:cNvSpPr txBox="1"/>
          <p:nvPr/>
        </p:nvSpPr>
        <p:spPr>
          <a:xfrm>
            <a:off x="4765683" y="6234499"/>
            <a:ext cx="2660635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8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세종대학교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해커톤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1865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574163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593120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7" y="3076195"/>
            <a:ext cx="2949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“Code-Slayer”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를 소개합니다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5" y="2623123"/>
            <a:ext cx="271753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발표 주제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565446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7" y="4588520"/>
            <a:ext cx="388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프로그램의 전체 구조를 설명합니다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6" y="4135448"/>
            <a:ext cx="31695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전체 구조도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11587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573323" y="1428115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그림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3" y="476210"/>
            <a:ext cx="3547912" cy="9233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5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목차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C8C5FC-8F78-4C81-A79D-FDB7991137A8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23E235-90BB-4962-90B3-135FD561738F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D2FFC425-1E02-4167-BD38-83E3DCEE6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094" y="775290"/>
            <a:ext cx="4398576" cy="2233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AC244FC-BFCE-4D84-B868-A3DD7E4CA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095" y="3561887"/>
            <a:ext cx="4398576" cy="2479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0365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E39F5450-24B3-4945-ABB3-B3C836AE502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836A57E-63F8-4C32-B124-4DCF96A38EDD}"/>
              </a:ext>
            </a:extLst>
          </p:cNvPr>
          <p:cNvSpPr/>
          <p:nvPr/>
        </p:nvSpPr>
        <p:spPr>
          <a:xfrm>
            <a:off x="10797018" y="544795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Console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AB21F77-A487-409F-8A1A-9217A0FA1A20}"/>
              </a:ext>
            </a:extLst>
          </p:cNvPr>
          <p:cNvSpPr/>
          <p:nvPr/>
        </p:nvSpPr>
        <p:spPr>
          <a:xfrm>
            <a:off x="10797018" y="839081"/>
            <a:ext cx="1138128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출력 보조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A029C67-9B34-4D61-821D-0B15EB9F44EB}"/>
              </a:ext>
            </a:extLst>
          </p:cNvPr>
          <p:cNvSpPr/>
          <p:nvPr/>
        </p:nvSpPr>
        <p:spPr>
          <a:xfrm>
            <a:off x="9530344" y="3906884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Text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A13D4A0-7168-467F-AAEC-5586CB7E1AD3}"/>
              </a:ext>
            </a:extLst>
          </p:cNvPr>
          <p:cNvSpPr/>
          <p:nvPr/>
        </p:nvSpPr>
        <p:spPr>
          <a:xfrm>
            <a:off x="9530344" y="4201170"/>
            <a:ext cx="1138128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텍스트 파일 관리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91A4705-A9D2-4B58-8359-5CFD7AFC585D}"/>
              </a:ext>
            </a:extLst>
          </p:cNvPr>
          <p:cNvSpPr/>
          <p:nvPr/>
        </p:nvSpPr>
        <p:spPr>
          <a:xfrm>
            <a:off x="9530344" y="1667728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Timer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592F114-B7C8-4BC0-B696-CF0B42074185}"/>
              </a:ext>
            </a:extLst>
          </p:cNvPr>
          <p:cNvSpPr/>
          <p:nvPr/>
        </p:nvSpPr>
        <p:spPr>
          <a:xfrm>
            <a:off x="9530344" y="1962014"/>
            <a:ext cx="1138128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타이머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1D5AC0D-D03C-4A49-9D96-D4BF8602AB05}"/>
              </a:ext>
            </a:extLst>
          </p:cNvPr>
          <p:cNvSpPr/>
          <p:nvPr/>
        </p:nvSpPr>
        <p:spPr>
          <a:xfrm>
            <a:off x="10797017" y="1667728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Random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4E01C8-C7D8-4591-9D8E-47DC3BDEF79B}"/>
              </a:ext>
            </a:extLst>
          </p:cNvPr>
          <p:cNvSpPr/>
          <p:nvPr/>
        </p:nvSpPr>
        <p:spPr>
          <a:xfrm>
            <a:off x="10797017" y="1962014"/>
            <a:ext cx="1138128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난수 생성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78E1E23-8A45-48C9-990A-1F653C3700EE}"/>
              </a:ext>
            </a:extLst>
          </p:cNvPr>
          <p:cNvSpPr/>
          <p:nvPr/>
        </p:nvSpPr>
        <p:spPr>
          <a:xfrm>
            <a:off x="9530344" y="539864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Config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6E47C4D-81C6-425D-BB41-9CEED6C59B50}"/>
              </a:ext>
            </a:extLst>
          </p:cNvPr>
          <p:cNvSpPr/>
          <p:nvPr/>
        </p:nvSpPr>
        <p:spPr>
          <a:xfrm>
            <a:off x="9530344" y="834150"/>
            <a:ext cx="1138128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환경 설정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03D509A-4332-49CB-B809-F62F75EBACCF}"/>
              </a:ext>
            </a:extLst>
          </p:cNvPr>
          <p:cNvSpPr/>
          <p:nvPr/>
        </p:nvSpPr>
        <p:spPr>
          <a:xfrm>
            <a:off x="10813491" y="2797579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Keyboard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F7854AC-EC57-490B-BBDA-7E16B5B9950A}"/>
              </a:ext>
            </a:extLst>
          </p:cNvPr>
          <p:cNvSpPr/>
          <p:nvPr/>
        </p:nvSpPr>
        <p:spPr>
          <a:xfrm>
            <a:off x="10813491" y="3091865"/>
            <a:ext cx="1138128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키보드 입력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49F5EF1-4BD3-40C8-81DF-2B512BBDCA25}"/>
              </a:ext>
            </a:extLst>
          </p:cNvPr>
          <p:cNvSpPr/>
          <p:nvPr/>
        </p:nvSpPr>
        <p:spPr>
          <a:xfrm>
            <a:off x="9530343" y="2797579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Mouse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E871A40-AB0F-4A1D-ADB9-F15E739336CE}"/>
              </a:ext>
            </a:extLst>
          </p:cNvPr>
          <p:cNvSpPr/>
          <p:nvPr/>
        </p:nvSpPr>
        <p:spPr>
          <a:xfrm>
            <a:off x="9530343" y="3091865"/>
            <a:ext cx="1138128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마우스 입력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3097D25-9C09-4FF6-B6DB-F2DED0D42165}"/>
              </a:ext>
            </a:extLst>
          </p:cNvPr>
          <p:cNvSpPr/>
          <p:nvPr/>
        </p:nvSpPr>
        <p:spPr>
          <a:xfrm>
            <a:off x="9509796" y="5350156"/>
            <a:ext cx="2425348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UserAnalysis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EBE4129-BA5A-412C-B554-DE98DB4EAA73}"/>
              </a:ext>
            </a:extLst>
          </p:cNvPr>
          <p:cNvSpPr/>
          <p:nvPr/>
        </p:nvSpPr>
        <p:spPr>
          <a:xfrm>
            <a:off x="9509796" y="5644442"/>
            <a:ext cx="2425347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사용자 약점 분석</a:t>
            </a:r>
            <a:endParaRPr lang="en-US" altLang="ko-KR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533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사용자의 타자 연습 기록을 출력합니다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회의 타자 연습 기록을 출력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결과가 좋아졌다면 초록색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나빠졌다면 빨간색으로 표시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동기 부여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34795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발전 정도 확인 가능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기록을 크게 속도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정확도로 분류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 기능 별로 분류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약점 파악 가능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여러 관점의 기록 제공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Statistics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EBE405E-2EF3-467B-9D95-CB5622DC009C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4857FCD-0D1C-4D49-851A-DB3F648BC403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A542F7-03F9-4557-AD72-32E3EF8F96BB}"/>
              </a:ext>
            </a:extLst>
          </p:cNvPr>
          <p:cNvGrpSpPr/>
          <p:nvPr/>
        </p:nvGrpSpPr>
        <p:grpSpPr>
          <a:xfrm>
            <a:off x="10260886" y="330257"/>
            <a:ext cx="1362284" cy="852212"/>
            <a:chOff x="7070011" y="3645002"/>
            <a:chExt cx="1362284" cy="8522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2F43AC-4552-4E4B-BB90-38295EB44237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F3580DB-62AA-4ECA-A76B-8B6A0BCB7AB5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4" name="그래픽 3" descr="막대형 차트가 있는 프레젠테이션">
            <a:extLst>
              <a:ext uri="{FF2B5EF4-FFF2-40B4-BE49-F238E27FC236}">
                <a16:creationId xmlns:a16="http://schemas.microsoft.com/office/drawing/2014/main" id="{4984B818-7441-4EC3-AF75-C50859AEC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6324" y="2655752"/>
            <a:ext cx="813065" cy="813065"/>
          </a:xfrm>
          <a:prstGeom prst="rect">
            <a:avLst/>
          </a:prstGeom>
        </p:spPr>
      </p:pic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5D9A1738-A22F-4B71-8BCC-C69CCC191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795" y="4782693"/>
            <a:ext cx="773332" cy="7733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D8391CA-594B-43E5-B6A5-F5DEFA2D3114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264038-61BF-40C4-9260-BF231569B629}"/>
              </a:ext>
            </a:extLst>
          </p:cNvPr>
          <p:cNvSpPr txBox="1"/>
          <p:nvPr/>
        </p:nvSpPr>
        <p:spPr>
          <a:xfrm>
            <a:off x="4765683" y="6234499"/>
            <a:ext cx="2660635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8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세종대학교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해커톤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0988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B519C1C-F287-4DF7-9810-934EE6BD5A06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CE8BD0E-617E-4D4F-89BB-82AF85DB62D0}"/>
              </a:ext>
            </a:extLst>
          </p:cNvPr>
          <p:cNvSpPr/>
          <p:nvPr/>
        </p:nvSpPr>
        <p:spPr>
          <a:xfrm>
            <a:off x="10797018" y="544795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Console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CBA20BD-B12A-45C1-B2C4-A4AB075F92EE}"/>
              </a:ext>
            </a:extLst>
          </p:cNvPr>
          <p:cNvSpPr/>
          <p:nvPr/>
        </p:nvSpPr>
        <p:spPr>
          <a:xfrm>
            <a:off x="10797018" y="839081"/>
            <a:ext cx="1138128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출력 보조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0D8B30E-A9E2-4812-BE2F-EAFFA1842E81}"/>
              </a:ext>
            </a:extLst>
          </p:cNvPr>
          <p:cNvSpPr/>
          <p:nvPr/>
        </p:nvSpPr>
        <p:spPr>
          <a:xfrm>
            <a:off x="9530344" y="3906884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Text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E5D8B6E-1AAF-4C58-B071-341B47D43252}"/>
              </a:ext>
            </a:extLst>
          </p:cNvPr>
          <p:cNvSpPr/>
          <p:nvPr/>
        </p:nvSpPr>
        <p:spPr>
          <a:xfrm>
            <a:off x="9530344" y="4201170"/>
            <a:ext cx="1138128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텍스트 파일 관리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E7CE82-37F5-45E8-AE13-302E8E44A6DE}"/>
              </a:ext>
            </a:extLst>
          </p:cNvPr>
          <p:cNvSpPr/>
          <p:nvPr/>
        </p:nvSpPr>
        <p:spPr>
          <a:xfrm>
            <a:off x="9530344" y="1667728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Timer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B705455-0BA5-4F23-98DB-ACDF054E7B7B}"/>
              </a:ext>
            </a:extLst>
          </p:cNvPr>
          <p:cNvSpPr/>
          <p:nvPr/>
        </p:nvSpPr>
        <p:spPr>
          <a:xfrm>
            <a:off x="9530344" y="1962014"/>
            <a:ext cx="1138128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타이머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BC376D0-13F4-4508-8DCD-9BECC48EC44D}"/>
              </a:ext>
            </a:extLst>
          </p:cNvPr>
          <p:cNvSpPr/>
          <p:nvPr/>
        </p:nvSpPr>
        <p:spPr>
          <a:xfrm>
            <a:off x="10797017" y="1667728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Random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B1D0D5E-353A-4058-BE85-0520B49EBAB8}"/>
              </a:ext>
            </a:extLst>
          </p:cNvPr>
          <p:cNvSpPr/>
          <p:nvPr/>
        </p:nvSpPr>
        <p:spPr>
          <a:xfrm>
            <a:off x="10797017" y="1962014"/>
            <a:ext cx="1138128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난수 생성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5C547C2-58E9-4679-BC0A-4EB16450F507}"/>
              </a:ext>
            </a:extLst>
          </p:cNvPr>
          <p:cNvSpPr/>
          <p:nvPr/>
        </p:nvSpPr>
        <p:spPr>
          <a:xfrm>
            <a:off x="9530344" y="539864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Config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7F72FF7-B2B4-4BCE-BAA5-0E1BA4A8F89E}"/>
              </a:ext>
            </a:extLst>
          </p:cNvPr>
          <p:cNvSpPr/>
          <p:nvPr/>
        </p:nvSpPr>
        <p:spPr>
          <a:xfrm>
            <a:off x="9530344" y="834150"/>
            <a:ext cx="1138128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환경 설정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41C97F4-BD55-4A54-BF4B-C663D5656AA8}"/>
              </a:ext>
            </a:extLst>
          </p:cNvPr>
          <p:cNvSpPr/>
          <p:nvPr/>
        </p:nvSpPr>
        <p:spPr>
          <a:xfrm>
            <a:off x="10813491" y="2797579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Keyboard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10F987E-2722-4AD5-BE02-1CC7B9416C19}"/>
              </a:ext>
            </a:extLst>
          </p:cNvPr>
          <p:cNvSpPr/>
          <p:nvPr/>
        </p:nvSpPr>
        <p:spPr>
          <a:xfrm>
            <a:off x="10813491" y="3091865"/>
            <a:ext cx="1138128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키보드 입력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46D1152-28EA-4237-B077-D8B6AFE5DF17}"/>
              </a:ext>
            </a:extLst>
          </p:cNvPr>
          <p:cNvSpPr/>
          <p:nvPr/>
        </p:nvSpPr>
        <p:spPr>
          <a:xfrm>
            <a:off x="9530343" y="2797579"/>
            <a:ext cx="1138129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Mouse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B9ED66E-2893-4EC0-848D-72FAAA82433F}"/>
              </a:ext>
            </a:extLst>
          </p:cNvPr>
          <p:cNvSpPr/>
          <p:nvPr/>
        </p:nvSpPr>
        <p:spPr>
          <a:xfrm>
            <a:off x="9530343" y="3091865"/>
            <a:ext cx="1138128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마우스 입력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B2E9137-BB14-46F1-B4B0-3E2D8AC5C49B}"/>
              </a:ext>
            </a:extLst>
          </p:cNvPr>
          <p:cNvSpPr/>
          <p:nvPr/>
        </p:nvSpPr>
        <p:spPr>
          <a:xfrm>
            <a:off x="9509796" y="5350156"/>
            <a:ext cx="2425348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UserAnalysis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75128B9-3CC3-4A05-BA2A-32791155F6C5}"/>
              </a:ext>
            </a:extLst>
          </p:cNvPr>
          <p:cNvSpPr/>
          <p:nvPr/>
        </p:nvSpPr>
        <p:spPr>
          <a:xfrm>
            <a:off x="9509796" y="5644442"/>
            <a:ext cx="2425347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사용자 약점 분석</a:t>
            </a:r>
            <a:endParaRPr lang="en-US" altLang="ko-KR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469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7FC719-7811-4F32-A6DB-8FFDFCEF26C5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0E77D5C-A9D1-4300-9216-1C9671DD6C86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0D4CDC-3110-47CD-933A-627AC79C306A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미니 게임을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58317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 맞추기 게임인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행맨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빈칸 맞추기로 변형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게임을 활용하여 접근성을 높임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흥미 유발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4" y="2375853"/>
            <a:ext cx="440199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언어와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행맨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”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을 결합한 미니 게임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빈칸 코드를 추측하는 과정에서 코딩 사고력 증진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실력 향상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코딩 사고력 증진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EBE405E-2EF3-467B-9D95-CB5622DC009C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4857FCD-0D1C-4D49-851A-DB3F648BC403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게임 컨트롤러">
            <a:extLst>
              <a:ext uri="{FF2B5EF4-FFF2-40B4-BE49-F238E27FC236}">
                <a16:creationId xmlns:a16="http://schemas.microsoft.com/office/drawing/2014/main" id="{B4D4C2A3-80B9-4358-A484-B3E99CD3C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5070" y="2648230"/>
            <a:ext cx="811555" cy="811555"/>
          </a:xfrm>
          <a:prstGeom prst="rect">
            <a:avLst/>
          </a:prstGeom>
        </p:spPr>
      </p:pic>
      <p:pic>
        <p:nvPicPr>
          <p:cNvPr id="7" name="그래픽 6" descr="톱니바퀴">
            <a:extLst>
              <a:ext uri="{FF2B5EF4-FFF2-40B4-BE49-F238E27FC236}">
                <a16:creationId xmlns:a16="http://schemas.microsoft.com/office/drawing/2014/main" id="{E6857685-199E-4295-AE82-2285EC9CCD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8985" y="4723364"/>
            <a:ext cx="900421" cy="90042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F515A5F-9AEB-4181-B1C7-6B2943E0B1CA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AB4CE8-6792-4257-9839-D3B9334D8B5C}"/>
              </a:ext>
            </a:extLst>
          </p:cNvPr>
          <p:cNvSpPr txBox="1"/>
          <p:nvPr/>
        </p:nvSpPr>
        <p:spPr>
          <a:xfrm>
            <a:off x="4765683" y="6234499"/>
            <a:ext cx="2660635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8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세종대학교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해커톤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572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574163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593120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22263" y="2613859"/>
            <a:ext cx="2949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사용자가 어려워하는 부분을 분석합니다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4" y="2160787"/>
            <a:ext cx="2861359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인공지능 도우미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103110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3982345"/>
            <a:ext cx="362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단어 또는 짧은 글에 간략한 설명을 출력합니다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6" y="3529273"/>
            <a:ext cx="31695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교육용 설명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3509696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573323" y="1428115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추가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2" y="476210"/>
            <a:ext cx="449990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cs typeface="Arial" pitchFamily="34" charset="0"/>
              </a:rPr>
              <a:t>1</a:t>
            </a:r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cs typeface="Arial" pitchFamily="34" charset="0"/>
              </a:rPr>
              <a:t>차와 비교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C8C5FC-8F78-4C81-A79D-FDB7991137A8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23E235-90BB-4962-90B3-135FD561738F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인공지능짤, 빅데이터짤, 데이터분석짤 : 네이버 블로그">
            <a:extLst>
              <a:ext uri="{FF2B5EF4-FFF2-40B4-BE49-F238E27FC236}">
                <a16:creationId xmlns:a16="http://schemas.microsoft.com/office/drawing/2014/main" id="{23FB90DB-3EAE-49E1-8A07-EC7DD0B64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376" y="586957"/>
            <a:ext cx="4207196" cy="25226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06F4FA-C738-462D-BBF4-C32E859A8956}"/>
              </a:ext>
            </a:extLst>
          </p:cNvPr>
          <p:cNvSpPr txBox="1"/>
          <p:nvPr/>
        </p:nvSpPr>
        <p:spPr>
          <a:xfrm>
            <a:off x="2232537" y="5331034"/>
            <a:ext cx="388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메뉴를 마우스 클릭으로 선택할 수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144CD9-ED0B-4D8F-8AD9-D6BAF0C4BE4B}"/>
              </a:ext>
            </a:extLst>
          </p:cNvPr>
          <p:cNvSpPr txBox="1"/>
          <p:nvPr/>
        </p:nvSpPr>
        <p:spPr>
          <a:xfrm>
            <a:off x="2214066" y="4877962"/>
            <a:ext cx="31695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마우스 클릭 인식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A11795-1C11-453E-8EDE-A396876ED097}"/>
              </a:ext>
            </a:extLst>
          </p:cNvPr>
          <p:cNvSpPr txBox="1"/>
          <p:nvPr/>
        </p:nvSpPr>
        <p:spPr>
          <a:xfrm>
            <a:off x="1274441" y="48583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138E46E-3AD6-45A1-998F-EFA0DBDC87DC}"/>
              </a:ext>
            </a:extLst>
          </p:cNvPr>
          <p:cNvGrpSpPr/>
          <p:nvPr/>
        </p:nvGrpSpPr>
        <p:grpSpPr>
          <a:xfrm>
            <a:off x="7134376" y="3678537"/>
            <a:ext cx="4285079" cy="2220032"/>
            <a:chOff x="1699144" y="1717627"/>
            <a:chExt cx="9049723" cy="468851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9D0FFF7-F6BF-4D22-ABFC-1836701DD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9144" y="1717627"/>
              <a:ext cx="9049723" cy="468851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1A851AB-4D88-4DCF-B15D-5DE51B81CA14}"/>
                </a:ext>
              </a:extLst>
            </p:cNvPr>
            <p:cNvSpPr/>
            <p:nvPr/>
          </p:nvSpPr>
          <p:spPr>
            <a:xfrm>
              <a:off x="6494105" y="2351315"/>
              <a:ext cx="2024743" cy="306044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398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 flipH="1">
            <a:off x="0" y="1298823"/>
            <a:ext cx="47158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1128530" y="835368"/>
            <a:ext cx="3394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사용자가 어려워하는 부분을 분석합니다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1068960" y="330926"/>
            <a:ext cx="3293333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인공지능 도우미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49885" y="262975"/>
            <a:ext cx="1102738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C266E799-F452-497D-8401-BB734091EB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7" t="9019" r="31548" b="7331"/>
          <a:stretch/>
        </p:blipFill>
        <p:spPr>
          <a:xfrm>
            <a:off x="694322" y="2130076"/>
            <a:ext cx="3593159" cy="4396998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6CE20-6653-4C2C-AB93-583801D17598}"/>
              </a:ext>
            </a:extLst>
          </p:cNvPr>
          <p:cNvCxnSpPr>
            <a:cxnSpLocks/>
          </p:cNvCxnSpPr>
          <p:nvPr/>
        </p:nvCxnSpPr>
        <p:spPr>
          <a:xfrm>
            <a:off x="6348674" y="1773036"/>
            <a:ext cx="3593159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chemeClr val="tx1"/>
                </a:gs>
                <a:gs pos="7000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6">
            <a:extLst>
              <a:ext uri="{FF2B5EF4-FFF2-40B4-BE49-F238E27FC236}">
                <a16:creationId xmlns:a16="http://schemas.microsoft.com/office/drawing/2014/main" id="{CBB8A1D4-04F2-4F4F-BC8B-2CF64A79AFAA}"/>
              </a:ext>
            </a:extLst>
          </p:cNvPr>
          <p:cNvSpPr txBox="1"/>
          <p:nvPr/>
        </p:nvSpPr>
        <p:spPr>
          <a:xfrm>
            <a:off x="6348673" y="1417554"/>
            <a:ext cx="359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j-ea"/>
              </a:rPr>
              <a:t>IdentifyWeakness.html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j-ea"/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0833A1B1-9E32-40C7-ABB7-E4825FDE32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7" t="3493" r="31320" b="7963"/>
          <a:stretch/>
        </p:blipFill>
        <p:spPr>
          <a:xfrm>
            <a:off x="4537941" y="2213392"/>
            <a:ext cx="3423229" cy="4294758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5F22E46D-B5BE-41A0-A1EF-153E2A1FFF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2" t="6158" r="30893" b="8415"/>
          <a:stretch/>
        </p:blipFill>
        <p:spPr>
          <a:xfrm>
            <a:off x="8361700" y="2239407"/>
            <a:ext cx="3423229" cy="4270587"/>
          </a:xfrm>
          <a:prstGeom prst="rect">
            <a:avLst/>
          </a:prstGeom>
        </p:spPr>
      </p:pic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6957D532-8A3E-47BD-B505-7A444B3189BA}"/>
              </a:ext>
            </a:extLst>
          </p:cNvPr>
          <p:cNvSpPr/>
          <p:nvPr/>
        </p:nvSpPr>
        <p:spPr>
          <a:xfrm>
            <a:off x="5699048" y="2299993"/>
            <a:ext cx="1045028" cy="104502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F8A272F2-B0F4-498F-B8DD-469603295E5A}"/>
              </a:ext>
            </a:extLst>
          </p:cNvPr>
          <p:cNvSpPr/>
          <p:nvPr/>
        </p:nvSpPr>
        <p:spPr>
          <a:xfrm>
            <a:off x="9573208" y="2329133"/>
            <a:ext cx="849086" cy="84908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698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1B83B3-EE1E-43D2-B971-42DD28FA4530}"/>
              </a:ext>
            </a:extLst>
          </p:cNvPr>
          <p:cNvCxnSpPr>
            <a:cxnSpLocks/>
          </p:cNvCxnSpPr>
          <p:nvPr/>
        </p:nvCxnSpPr>
        <p:spPr>
          <a:xfrm flipH="1">
            <a:off x="0" y="1298823"/>
            <a:ext cx="47158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A90856C-3E3A-4A27-B32F-5EC4F8A870A1}"/>
              </a:ext>
            </a:extLst>
          </p:cNvPr>
          <p:cNvSpPr txBox="1"/>
          <p:nvPr/>
        </p:nvSpPr>
        <p:spPr>
          <a:xfrm>
            <a:off x="1128530" y="835368"/>
            <a:ext cx="3394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사용자가 어려워하는 부분을 분석합니다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47FFD-4BF9-4C7F-9541-3B55FEA18A7B}"/>
              </a:ext>
            </a:extLst>
          </p:cNvPr>
          <p:cNvSpPr txBox="1"/>
          <p:nvPr/>
        </p:nvSpPr>
        <p:spPr>
          <a:xfrm>
            <a:off x="1068960" y="330926"/>
            <a:ext cx="3293333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인공지능 도우미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4C216-8CB8-4808-A685-A48C9B7A3071}"/>
              </a:ext>
            </a:extLst>
          </p:cNvPr>
          <p:cNvSpPr txBox="1"/>
          <p:nvPr/>
        </p:nvSpPr>
        <p:spPr>
          <a:xfrm>
            <a:off x="149885" y="262975"/>
            <a:ext cx="1102738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림 2" descr="스크린샷, 앉아있는, 전화, 테이블이(가) 표시된 사진&#10;&#10;자동 생성된 설명">
            <a:extLst>
              <a:ext uri="{FF2B5EF4-FFF2-40B4-BE49-F238E27FC236}">
                <a16:creationId xmlns:a16="http://schemas.microsoft.com/office/drawing/2014/main" id="{1D5AF3A7-AF10-428E-9999-E101002AD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3" y="356410"/>
            <a:ext cx="4312160" cy="61451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그림 13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D659B3B8-DCB1-4100-AA7B-FDA34C37D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07" y="1923931"/>
            <a:ext cx="4106931" cy="4577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4E5E0E-DC79-4C09-B232-292208B9AB33}"/>
              </a:ext>
            </a:extLst>
          </p:cNvPr>
          <p:cNvSpPr txBox="1"/>
          <p:nvPr/>
        </p:nvSpPr>
        <p:spPr>
          <a:xfrm>
            <a:off x="4765183" y="2743202"/>
            <a:ext cx="210214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머신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러닝용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데이터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C51702-C11A-40F2-9A7F-DB57F4520F28}"/>
              </a:ext>
            </a:extLst>
          </p:cNvPr>
          <p:cNvSpPr txBox="1"/>
          <p:nvPr/>
        </p:nvSpPr>
        <p:spPr>
          <a:xfrm>
            <a:off x="5959085" y="4403923"/>
            <a:ext cx="119675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Helper.js</a:t>
            </a:r>
          </a:p>
        </p:txBody>
      </p:sp>
      <p:cxnSp>
        <p:nvCxnSpPr>
          <p:cNvPr id="17" name="Straight Connector 3">
            <a:extLst>
              <a:ext uri="{FF2B5EF4-FFF2-40B4-BE49-F238E27FC236}">
                <a16:creationId xmlns:a16="http://schemas.microsoft.com/office/drawing/2014/main" id="{DB3F0B57-A4E3-4C73-BEF7-872F206A8D03}"/>
              </a:ext>
            </a:extLst>
          </p:cNvPr>
          <p:cNvCxnSpPr>
            <a:cxnSpLocks/>
          </p:cNvCxnSpPr>
          <p:nvPr/>
        </p:nvCxnSpPr>
        <p:spPr>
          <a:xfrm>
            <a:off x="5859624" y="4904630"/>
            <a:ext cx="1448589" cy="0"/>
          </a:xfrm>
          <a:prstGeom prst="line">
            <a:avLst/>
          </a:prstGeom>
          <a:ln w="12700"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">
            <a:extLst>
              <a:ext uri="{FF2B5EF4-FFF2-40B4-BE49-F238E27FC236}">
                <a16:creationId xmlns:a16="http://schemas.microsoft.com/office/drawing/2014/main" id="{D552E5C7-3FF0-48AC-9F9A-FE2D026D93F4}"/>
              </a:ext>
            </a:extLst>
          </p:cNvPr>
          <p:cNvCxnSpPr>
            <a:cxnSpLocks/>
          </p:cNvCxnSpPr>
          <p:nvPr/>
        </p:nvCxnSpPr>
        <p:spPr>
          <a:xfrm>
            <a:off x="4715838" y="3196217"/>
            <a:ext cx="2022929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836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49AA37-AFA2-4545-8CFE-5903F45EDE18}"/>
              </a:ext>
            </a:extLst>
          </p:cNvPr>
          <p:cNvCxnSpPr>
            <a:cxnSpLocks/>
          </p:cNvCxnSpPr>
          <p:nvPr/>
        </p:nvCxnSpPr>
        <p:spPr>
          <a:xfrm flipV="1">
            <a:off x="880341" y="1298823"/>
            <a:ext cx="0" cy="8652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1B83B3-EE1E-43D2-B971-42DD28FA4530}"/>
              </a:ext>
            </a:extLst>
          </p:cNvPr>
          <p:cNvCxnSpPr>
            <a:cxnSpLocks/>
          </p:cNvCxnSpPr>
          <p:nvPr/>
        </p:nvCxnSpPr>
        <p:spPr>
          <a:xfrm flipH="1">
            <a:off x="0" y="1298823"/>
            <a:ext cx="47158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A90856C-3E3A-4A27-B32F-5EC4F8A870A1}"/>
              </a:ext>
            </a:extLst>
          </p:cNvPr>
          <p:cNvSpPr txBox="1"/>
          <p:nvPr/>
        </p:nvSpPr>
        <p:spPr>
          <a:xfrm>
            <a:off x="1128530" y="835368"/>
            <a:ext cx="3394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사용자가 어려워하는 부분을 분석합니다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47FFD-4BF9-4C7F-9541-3B55FEA18A7B}"/>
              </a:ext>
            </a:extLst>
          </p:cNvPr>
          <p:cNvSpPr txBox="1"/>
          <p:nvPr/>
        </p:nvSpPr>
        <p:spPr>
          <a:xfrm>
            <a:off x="1068960" y="330926"/>
            <a:ext cx="3293333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인공지능 도우미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4C216-8CB8-4808-A685-A48C9B7A3071}"/>
              </a:ext>
            </a:extLst>
          </p:cNvPr>
          <p:cNvSpPr txBox="1"/>
          <p:nvPr/>
        </p:nvSpPr>
        <p:spPr>
          <a:xfrm>
            <a:off x="149885" y="262975"/>
            <a:ext cx="1102738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4D6F03-AFF2-417A-9807-2A6BCCC9E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587" y="372062"/>
            <a:ext cx="2927144" cy="6145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EEF329-41B8-482D-8060-6EC3B5598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747" y="1938569"/>
            <a:ext cx="4414644" cy="45631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ED88C9F-C545-4D7A-8570-8955E1BBE14C}"/>
              </a:ext>
            </a:extLst>
          </p:cNvPr>
          <p:cNvGrpSpPr/>
          <p:nvPr/>
        </p:nvGrpSpPr>
        <p:grpSpPr>
          <a:xfrm>
            <a:off x="550203" y="2164029"/>
            <a:ext cx="2425348" cy="830245"/>
            <a:chOff x="9853872" y="4648613"/>
            <a:chExt cx="1653660" cy="83024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3923F9-896F-4F9A-8A49-F4847FEB02A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solidFill>
                    <a:schemeClr val="bg1"/>
                  </a:solidFill>
                  <a:latin typeface="+mn-ea"/>
                </a:rPr>
                <a:t>UserAnalysis</a:t>
              </a:r>
              <a:endParaRPr lang="en-US" altLang="ko-KR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D7DFB9-676C-4F57-AC81-DEEC08B4FAA2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 약점 분석</a:t>
              </a:r>
              <a:endParaRPr lang="en-US" altLang="ko-KR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ED99FF7-DAF3-41E0-8844-7CD811455E96}"/>
              </a:ext>
            </a:extLst>
          </p:cNvPr>
          <p:cNvSpPr txBox="1"/>
          <p:nvPr/>
        </p:nvSpPr>
        <p:spPr>
          <a:xfrm>
            <a:off x="96030" y="4080173"/>
            <a:ext cx="3060000" cy="125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자주 틀리는 분야의 확률 증가</a:t>
            </a:r>
            <a:endParaRPr lang="en-US" altLang="ko-KR" sz="1200" u="sng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              틀릴 때마다 등장 확률 증가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-</a:t>
            </a:r>
            <a:endParaRPr lang="en-US" altLang="ko-KR" sz="1200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           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맞힐 때마다 등장 확률 감소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-</a:t>
            </a:r>
            <a:endParaRPr lang="en-US" altLang="ko-KR" sz="1200" u="sng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                </a:t>
            </a:r>
            <a:r>
              <a:rPr lang="ko-KR" alt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자신의 약점 보완 가능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&lt;-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CD4C02-9A19-4507-ADBA-20D99C774785}"/>
              </a:ext>
            </a:extLst>
          </p:cNvPr>
          <p:cNvCxnSpPr>
            <a:cxnSpLocks/>
          </p:cNvCxnSpPr>
          <p:nvPr/>
        </p:nvCxnSpPr>
        <p:spPr>
          <a:xfrm>
            <a:off x="3183957" y="4638259"/>
            <a:ext cx="40079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45FA5F7-AF5A-4EB7-A93D-5460040F71EC}"/>
              </a:ext>
            </a:extLst>
          </p:cNvPr>
          <p:cNvCxnSpPr>
            <a:cxnSpLocks/>
          </p:cNvCxnSpPr>
          <p:nvPr/>
        </p:nvCxnSpPr>
        <p:spPr>
          <a:xfrm>
            <a:off x="3183957" y="4033518"/>
            <a:ext cx="0" cy="1378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5D80975-0F27-4133-9E1C-205C0B98D6E1}"/>
              </a:ext>
            </a:extLst>
          </p:cNvPr>
          <p:cNvCxnSpPr>
            <a:cxnSpLocks/>
          </p:cNvCxnSpPr>
          <p:nvPr/>
        </p:nvCxnSpPr>
        <p:spPr>
          <a:xfrm>
            <a:off x="3584747" y="4638259"/>
            <a:ext cx="400790" cy="0"/>
          </a:xfrm>
          <a:prstGeom prst="line">
            <a:avLst/>
          </a:prstGeom>
          <a:ln w="1905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C916DD-FB01-46F8-9A22-D5E9E1549468}"/>
              </a:ext>
            </a:extLst>
          </p:cNvPr>
          <p:cNvCxnSpPr>
            <a:cxnSpLocks/>
          </p:cNvCxnSpPr>
          <p:nvPr/>
        </p:nvCxnSpPr>
        <p:spPr>
          <a:xfrm flipV="1">
            <a:off x="2625164" y="1298823"/>
            <a:ext cx="0" cy="8652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086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 flipH="1">
            <a:off x="0" y="1298823"/>
            <a:ext cx="536510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E9509A-D83D-4924-BCBA-CCDAB5C862BA}"/>
              </a:ext>
            </a:extLst>
          </p:cNvPr>
          <p:cNvSpPr txBox="1"/>
          <p:nvPr/>
        </p:nvSpPr>
        <p:spPr>
          <a:xfrm>
            <a:off x="1206171" y="837933"/>
            <a:ext cx="4366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단어 또는 짧은 글에 간략한 설명을 출력합니다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803950-3974-4EF3-99A5-411314C21126}"/>
              </a:ext>
            </a:extLst>
          </p:cNvPr>
          <p:cNvSpPr txBox="1"/>
          <p:nvPr/>
        </p:nvSpPr>
        <p:spPr>
          <a:xfrm>
            <a:off x="1169037" y="291551"/>
            <a:ext cx="3379278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교육용 설명 추가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7F14F7-529F-4E45-9F70-93E61B35DAE4}"/>
              </a:ext>
            </a:extLst>
          </p:cNvPr>
          <p:cNvSpPr txBox="1"/>
          <p:nvPr/>
        </p:nvSpPr>
        <p:spPr>
          <a:xfrm>
            <a:off x="229411" y="271974"/>
            <a:ext cx="1021479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7FB50C-1D35-4E24-98A3-56F7D47EA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44" y="1717627"/>
            <a:ext cx="9049723" cy="46885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29D3104-168B-4F10-AD6F-F2FF8B2D57A1}"/>
              </a:ext>
            </a:extLst>
          </p:cNvPr>
          <p:cNvSpPr/>
          <p:nvPr/>
        </p:nvSpPr>
        <p:spPr>
          <a:xfrm>
            <a:off x="6494105" y="2351315"/>
            <a:ext cx="2024743" cy="306044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7CDD10-23EA-424C-B00D-4B1234419A85}"/>
              </a:ext>
            </a:extLst>
          </p:cNvPr>
          <p:cNvSpPr txBox="1"/>
          <p:nvPr/>
        </p:nvSpPr>
        <p:spPr>
          <a:xfrm>
            <a:off x="7506476" y="94764"/>
            <a:ext cx="3824649" cy="125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타자 연습 후 코드 설명</a:t>
            </a:r>
            <a:endParaRPr lang="en-US" altLang="ko-KR" sz="1600" b="1" u="sng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한 페이지를 마친 후 코드 설명 출력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-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엔터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키를 눌러 계속할 수 있음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→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타자 연습과 코드 복습을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동시에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!</a:t>
            </a:r>
            <a:endParaRPr lang="en-US" altLang="ko-KR" sz="1200" b="1" u="sng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00ABC3A-2B04-4906-AD1A-406E8AB0B152}"/>
              </a:ext>
            </a:extLst>
          </p:cNvPr>
          <p:cNvCxnSpPr>
            <a:cxnSpLocks/>
          </p:cNvCxnSpPr>
          <p:nvPr/>
        </p:nvCxnSpPr>
        <p:spPr>
          <a:xfrm>
            <a:off x="8244635" y="1416307"/>
            <a:ext cx="0" cy="1205595"/>
          </a:xfrm>
          <a:prstGeom prst="line">
            <a:avLst/>
          </a:prstGeom>
          <a:ln>
            <a:gradFill flip="none" rotWithShape="1">
              <a:gsLst>
                <a:gs pos="0">
                  <a:schemeClr val="tx1"/>
                </a:gs>
                <a:gs pos="24000">
                  <a:schemeClr val="tx1"/>
                </a:gs>
                <a:gs pos="24000">
                  <a:schemeClr val="bg1"/>
                </a:gs>
                <a:gs pos="100000">
                  <a:schemeClr val="bg1"/>
                </a:gs>
              </a:gsLst>
              <a:lin ang="5400000" scaled="0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01F77F3-C8AD-409B-88F7-66CEFEFDB769}"/>
              </a:ext>
            </a:extLst>
          </p:cNvPr>
          <p:cNvCxnSpPr>
            <a:cxnSpLocks/>
          </p:cNvCxnSpPr>
          <p:nvPr/>
        </p:nvCxnSpPr>
        <p:spPr>
          <a:xfrm>
            <a:off x="7506476" y="1416307"/>
            <a:ext cx="28971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998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F04A26-D272-43A3-9495-6CD4F31D518E}"/>
              </a:ext>
            </a:extLst>
          </p:cNvPr>
          <p:cNvSpPr txBox="1"/>
          <p:nvPr/>
        </p:nvSpPr>
        <p:spPr>
          <a:xfrm>
            <a:off x="1215501" y="824347"/>
            <a:ext cx="415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메뉴를 마우스로 선택할 수 있습니다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541B1-A020-48F1-93A3-07C19C5FB31A}"/>
              </a:ext>
            </a:extLst>
          </p:cNvPr>
          <p:cNvSpPr txBox="1"/>
          <p:nvPr/>
        </p:nvSpPr>
        <p:spPr>
          <a:xfrm>
            <a:off x="1206360" y="315293"/>
            <a:ext cx="339363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마우스 인식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4A119-0F2D-48DF-9D93-FC1327A3EBBA}"/>
              </a:ext>
            </a:extLst>
          </p:cNvPr>
          <p:cNvSpPr txBox="1"/>
          <p:nvPr/>
        </p:nvSpPr>
        <p:spPr>
          <a:xfrm>
            <a:off x="266735" y="277054"/>
            <a:ext cx="1025818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B537E0-4AFB-490E-8B34-6466932B318C}"/>
              </a:ext>
            </a:extLst>
          </p:cNvPr>
          <p:cNvCxnSpPr>
            <a:cxnSpLocks/>
          </p:cNvCxnSpPr>
          <p:nvPr/>
        </p:nvCxnSpPr>
        <p:spPr>
          <a:xfrm flipH="1">
            <a:off x="1" y="1298823"/>
            <a:ext cx="443204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A90F93FC-A5A0-467E-ABE6-BBB478C92100}"/>
              </a:ext>
            </a:extLst>
          </p:cNvPr>
          <p:cNvSpPr/>
          <p:nvPr/>
        </p:nvSpPr>
        <p:spPr>
          <a:xfrm rot="2700000">
            <a:off x="6348024" y="4587720"/>
            <a:ext cx="463563" cy="373224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374E994-7D08-4AC4-8DED-39FB9A55E49E}"/>
              </a:ext>
            </a:extLst>
          </p:cNvPr>
          <p:cNvGrpSpPr/>
          <p:nvPr/>
        </p:nvGrpSpPr>
        <p:grpSpPr>
          <a:xfrm>
            <a:off x="2934477" y="1641178"/>
            <a:ext cx="7049278" cy="4841575"/>
            <a:chOff x="2934477" y="1641178"/>
            <a:chExt cx="7049278" cy="484157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360254B-A0B8-4E1D-A2C0-BCCB103DC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4477" y="1641178"/>
              <a:ext cx="7049278" cy="48415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FFF4F9-8A0F-420D-B6BE-9C7C7C602B7D}"/>
                </a:ext>
              </a:extLst>
            </p:cNvPr>
            <p:cNvSpPr/>
            <p:nvPr/>
          </p:nvSpPr>
          <p:spPr>
            <a:xfrm>
              <a:off x="5371825" y="3816222"/>
              <a:ext cx="2024743" cy="211804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A683B9E-57AF-4329-96F5-7C785C55989A}"/>
              </a:ext>
            </a:extLst>
          </p:cNvPr>
          <p:cNvSpPr txBox="1"/>
          <p:nvPr/>
        </p:nvSpPr>
        <p:spPr>
          <a:xfrm>
            <a:off x="6606523" y="94764"/>
            <a:ext cx="3824649" cy="125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마우스 </a:t>
            </a:r>
            <a:r>
              <a:rPr lang="ko-KR" altLang="en-US" sz="16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호버링</a:t>
            </a:r>
            <a:r>
              <a:rPr lang="ko-KR" alt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및 클릭 지원</a:t>
            </a:r>
            <a:endParaRPr lang="en-US" altLang="ko-KR" sz="1600" b="1" u="sng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마우스를 올려놓으면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해당 항목 활성화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마우스 왼쪽 클릭하여 항목 선택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 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→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C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언어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CUI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와 윈도우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GUI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의 결합</a:t>
            </a:r>
            <a:endParaRPr lang="en-US" altLang="ko-KR" sz="1200" b="1" u="sng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6F8702B-C6C1-4126-A6C3-CB250F13CC83}"/>
              </a:ext>
            </a:extLst>
          </p:cNvPr>
          <p:cNvCxnSpPr>
            <a:cxnSpLocks/>
          </p:cNvCxnSpPr>
          <p:nvPr/>
        </p:nvCxnSpPr>
        <p:spPr>
          <a:xfrm>
            <a:off x="6918682" y="1416307"/>
            <a:ext cx="0" cy="2763807"/>
          </a:xfrm>
          <a:prstGeom prst="line">
            <a:avLst/>
          </a:prstGeom>
          <a:ln>
            <a:gradFill flip="none" rotWithShape="1">
              <a:gsLst>
                <a:gs pos="0">
                  <a:schemeClr val="tx1"/>
                </a:gs>
                <a:gs pos="8000">
                  <a:schemeClr val="tx1"/>
                </a:gs>
                <a:gs pos="8000">
                  <a:schemeClr val="bg1"/>
                </a:gs>
                <a:gs pos="100000">
                  <a:schemeClr val="bg1"/>
                </a:gs>
              </a:gsLst>
              <a:lin ang="5400000" scaled="0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2983A1B-2C8A-4DCC-8332-B67038A67CCB}"/>
              </a:ext>
            </a:extLst>
          </p:cNvPr>
          <p:cNvCxnSpPr>
            <a:cxnSpLocks/>
          </p:cNvCxnSpPr>
          <p:nvPr/>
        </p:nvCxnSpPr>
        <p:spPr>
          <a:xfrm>
            <a:off x="6578531" y="1416307"/>
            <a:ext cx="31719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086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B7C51C-34B9-4BA5-9FD3-D9F2EF4605C2}"/>
              </a:ext>
            </a:extLst>
          </p:cNvPr>
          <p:cNvSpPr txBox="1"/>
          <p:nvPr/>
        </p:nvSpPr>
        <p:spPr>
          <a:xfrm>
            <a:off x="671663" y="476210"/>
            <a:ext cx="354791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cs typeface="Arial" pitchFamily="34" charset="0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7" y="3089230"/>
            <a:ext cx="3881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프로그램의 기능을 살펴봅니다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5" y="2617496"/>
            <a:ext cx="3881929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기능 명세서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2559819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4588518"/>
            <a:ext cx="293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“Code-Slayer”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를 실행합니다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6" y="4135446"/>
            <a:ext cx="3081834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프로그램 시연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115869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9EC7F61-44E0-4D5F-AE22-1C5C4424C616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574163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00702A1-45B9-4524-9E13-8EB7EA9CAAE8}"/>
              </a:ext>
            </a:extLst>
          </p:cNvPr>
          <p:cNvCxnSpPr>
            <a:cxnSpLocks/>
          </p:cNvCxnSpPr>
          <p:nvPr/>
        </p:nvCxnSpPr>
        <p:spPr>
          <a:xfrm>
            <a:off x="593120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E4D17E-F218-4CF9-9069-6FDE9BC2FAFA}"/>
              </a:ext>
            </a:extLst>
          </p:cNvPr>
          <p:cNvSpPr/>
          <p:nvPr/>
        </p:nvSpPr>
        <p:spPr>
          <a:xfrm>
            <a:off x="5573323" y="1428115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그림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3C2269-D665-41B6-A88A-35294B026A01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71061E-544F-476F-AAF6-0F568D17B234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CDE2D4E1-05C6-4157-8366-FB5A85F18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933" y="493139"/>
            <a:ext cx="4122644" cy="2382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3A5FDD3-E5BD-4F6C-9E0D-B16837221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933" y="3353841"/>
            <a:ext cx="4122641" cy="2836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1258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5D5101-BE3F-4388-A1EF-EEF456B0497E}"/>
              </a:ext>
            </a:extLst>
          </p:cNvPr>
          <p:cNvSpPr/>
          <p:nvPr/>
        </p:nvSpPr>
        <p:spPr>
          <a:xfrm>
            <a:off x="0" y="1490764"/>
            <a:ext cx="12192000" cy="21752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794D7-62D3-4AA3-A8D1-0090AB47810D}"/>
              </a:ext>
            </a:extLst>
          </p:cNvPr>
          <p:cNvSpPr txBox="1"/>
          <p:nvPr/>
        </p:nvSpPr>
        <p:spPr>
          <a:xfrm>
            <a:off x="976313" y="1558122"/>
            <a:ext cx="1023937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cs typeface="Arial" pitchFamily="34" charset="0"/>
              </a:rPr>
              <a:t>프로그램 시연</a:t>
            </a:r>
            <a:endParaRPr lang="en-US" altLang="ko-KR" sz="8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9B073-F3F2-4FE8-8A28-B719C727DC94}"/>
              </a:ext>
            </a:extLst>
          </p:cNvPr>
          <p:cNvSpPr txBox="1"/>
          <p:nvPr/>
        </p:nvSpPr>
        <p:spPr>
          <a:xfrm>
            <a:off x="2768748" y="3046758"/>
            <a:ext cx="67689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cs typeface="Arial" pitchFamily="34" charset="0"/>
              </a:rPr>
              <a:t>“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Code-Slayer” </a:t>
            </a:r>
            <a:r>
              <a:rPr lang="ko-KR" altLang="en-US" sz="2400" b="1" dirty="0">
                <a:solidFill>
                  <a:schemeClr val="bg1"/>
                </a:solidFill>
                <a:cs typeface="Arial" pitchFamily="34" charset="0"/>
              </a:rPr>
              <a:t>를 실행합니다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508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56CB0B-9F4B-4D2E-82F7-439A6FC76F9E}"/>
              </a:ext>
            </a:extLst>
          </p:cNvPr>
          <p:cNvSpPr txBox="1"/>
          <p:nvPr/>
        </p:nvSpPr>
        <p:spPr>
          <a:xfrm>
            <a:off x="2895600" y="2776841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</a:rPr>
              <a:t>Type Faster - Go Further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BB21AD1-9882-46EF-B111-8B31DA27B3BC}"/>
              </a:ext>
            </a:extLst>
          </p:cNvPr>
          <p:cNvCxnSpPr>
            <a:cxnSpLocks/>
          </p:cNvCxnSpPr>
          <p:nvPr/>
        </p:nvCxnSpPr>
        <p:spPr>
          <a:xfrm>
            <a:off x="0" y="2454520"/>
            <a:ext cx="121920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25000">
                  <a:schemeClr val="tx1">
                    <a:lumMod val="65000"/>
                    <a:lumOff val="35000"/>
                  </a:schemeClr>
                </a:gs>
                <a:gs pos="75000">
                  <a:schemeClr val="tx1">
                    <a:lumMod val="65000"/>
                    <a:lumOff val="35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5665AA99-879C-47C6-B3CF-79909AA0A44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066324"/>
            <a:ext cx="12191999" cy="2376000"/>
          </a:xfrm>
          <a:prstGeom prst="rect">
            <a:avLst/>
          </a:prstGeom>
          <a:noFill/>
        </p:spPr>
      </p:pic>
      <p:sp>
        <p:nvSpPr>
          <p:cNvPr id="13" name="TextBox 16">
            <a:extLst>
              <a:ext uri="{FF2B5EF4-FFF2-40B4-BE49-F238E27FC236}">
                <a16:creationId xmlns:a16="http://schemas.microsoft.com/office/drawing/2014/main" id="{13C302E1-9E6A-4198-A2F4-B9F1D3BA683C}"/>
              </a:ext>
            </a:extLst>
          </p:cNvPr>
          <p:cNvSpPr txBox="1"/>
          <p:nvPr/>
        </p:nvSpPr>
        <p:spPr>
          <a:xfrm>
            <a:off x="3724277" y="5990235"/>
            <a:ext cx="4743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</a:rPr>
              <a:t>Sejong Univ</a:t>
            </a:r>
            <a:endParaRPr lang="ko-KR" altLang="en-US" sz="1400" b="1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2991355-BDD3-4C82-A2C4-C1DB972B7B88}"/>
              </a:ext>
            </a:extLst>
          </p:cNvPr>
          <p:cNvCxnSpPr>
            <a:cxnSpLocks/>
          </p:cNvCxnSpPr>
          <p:nvPr/>
        </p:nvCxnSpPr>
        <p:spPr bwMode="auto">
          <a:xfrm>
            <a:off x="4240529" y="6737615"/>
            <a:ext cx="3710942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0">
                  <a:srgbClr val="231F20"/>
                </a:gs>
                <a:gs pos="20000">
                  <a:schemeClr val="bg1"/>
                </a:gs>
                <a:gs pos="80000">
                  <a:schemeClr val="bg1"/>
                </a:gs>
                <a:gs pos="100000">
                  <a:srgbClr val="231F20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0943944-4E93-48B0-A7B0-0348776C2833}"/>
              </a:ext>
            </a:extLst>
          </p:cNvPr>
          <p:cNvGrpSpPr/>
          <p:nvPr/>
        </p:nvGrpSpPr>
        <p:grpSpPr>
          <a:xfrm>
            <a:off x="0" y="6375649"/>
            <a:ext cx="12192002" cy="480128"/>
            <a:chOff x="0" y="6375649"/>
            <a:chExt cx="12192002" cy="48012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C90F48D-0300-49FC-9A6B-88948AAD0298}"/>
                </a:ext>
              </a:extLst>
            </p:cNvPr>
            <p:cNvSpPr/>
            <p:nvPr/>
          </p:nvSpPr>
          <p:spPr>
            <a:xfrm>
              <a:off x="0" y="6442324"/>
              <a:ext cx="12192002" cy="41345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F1AB0997-1AE4-48C1-B14F-9EC6AB0F16EB}"/>
                </a:ext>
              </a:extLst>
            </p:cNvPr>
            <p:cNvSpPr txBox="1"/>
            <p:nvPr/>
          </p:nvSpPr>
          <p:spPr>
            <a:xfrm>
              <a:off x="3724277" y="6375649"/>
              <a:ext cx="4743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25000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8th SW &amp; AI Hackathon</a:t>
              </a:r>
              <a:endPara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9759C9B-0F44-467F-9038-897D65521094}"/>
              </a:ext>
            </a:extLst>
          </p:cNvPr>
          <p:cNvSpPr txBox="1"/>
          <p:nvPr/>
        </p:nvSpPr>
        <p:spPr>
          <a:xfrm>
            <a:off x="342900" y="749192"/>
            <a:ext cx="114109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19" name="그래픽 18" descr="스톱워치">
            <a:extLst>
              <a:ext uri="{FF2B5EF4-FFF2-40B4-BE49-F238E27FC236}">
                <a16:creationId xmlns:a16="http://schemas.microsoft.com/office/drawing/2014/main" id="{41CE0F3E-B079-45E2-A06B-DCB90C4AF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6625" y="1066642"/>
            <a:ext cx="990600" cy="990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2B4F0EE-FF0B-4974-B631-3975A7544154}"/>
              </a:ext>
            </a:extLst>
          </p:cNvPr>
          <p:cNvCxnSpPr>
            <a:cxnSpLocks/>
          </p:cNvCxnSpPr>
          <p:nvPr/>
        </p:nvCxnSpPr>
        <p:spPr bwMode="auto">
          <a:xfrm>
            <a:off x="4271630" y="6712728"/>
            <a:ext cx="3710942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0">
                  <a:srgbClr val="231F20"/>
                </a:gs>
                <a:gs pos="20000">
                  <a:schemeClr val="bg1"/>
                </a:gs>
                <a:gs pos="80000">
                  <a:schemeClr val="bg1"/>
                </a:gs>
                <a:gs pos="100000">
                  <a:srgbClr val="231F20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49539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C9A1-51F2-4D67-B5F8-528844845FB1}"/>
              </a:ext>
            </a:extLst>
          </p:cNvPr>
          <p:cNvGrpSpPr/>
          <p:nvPr/>
        </p:nvGrpSpPr>
        <p:grpSpPr>
          <a:xfrm>
            <a:off x="0" y="1490764"/>
            <a:ext cx="12192000" cy="2175212"/>
            <a:chOff x="0" y="1524000"/>
            <a:chExt cx="12192000" cy="2298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D5101-BE3F-4388-A1EF-EEF456B0497E}"/>
                </a:ext>
              </a:extLst>
            </p:cNvPr>
            <p:cNvSpPr/>
            <p:nvPr/>
          </p:nvSpPr>
          <p:spPr>
            <a:xfrm>
              <a:off x="0" y="1524000"/>
              <a:ext cx="12192000" cy="2298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794D7-62D3-4AA3-A8D1-0090AB47810D}"/>
                </a:ext>
              </a:extLst>
            </p:cNvPr>
            <p:cNvSpPr txBox="1"/>
            <p:nvPr/>
          </p:nvSpPr>
          <p:spPr>
            <a:xfrm>
              <a:off x="976313" y="1595182"/>
              <a:ext cx="10239375" cy="1398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cs typeface="Arial" pitchFamily="34" charset="0"/>
                </a:rPr>
                <a:t>발표 주제</a:t>
              </a:r>
              <a:endParaRPr lang="en-US" altLang="ko-KR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9B073-F3F2-4FE8-8A28-B719C727DC94}"/>
                </a:ext>
              </a:extLst>
            </p:cNvPr>
            <p:cNvSpPr txBox="1"/>
            <p:nvPr/>
          </p:nvSpPr>
          <p:spPr>
            <a:xfrm>
              <a:off x="2768748" y="3168329"/>
              <a:ext cx="6768953" cy="4878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</a:t>
              </a:r>
              <a:r>
                <a:rPr lang="ko-KR" altLang="en-US" sz="2400" b="1" dirty="0">
                  <a:solidFill>
                    <a:schemeClr val="bg1"/>
                  </a:solidFill>
                  <a:cs typeface="Arial" pitchFamily="34" charset="0"/>
                </a:rPr>
                <a:t>언어 타자 연습 프로그램</a:t>
              </a:r>
              <a:endParaRPr lang="en-US" altLang="ko-KR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5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–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234499"/>
            <a:ext cx="2660635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8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세종대학교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해커톤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CCB6BF2-8E5B-40F7-9BDA-5ECDA07AD921}"/>
              </a:ext>
            </a:extLst>
          </p:cNvPr>
          <p:cNvSpPr txBox="1"/>
          <p:nvPr/>
        </p:nvSpPr>
        <p:spPr>
          <a:xfrm>
            <a:off x="4706123" y="2959328"/>
            <a:ext cx="4576351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연습과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언어를 결합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 기능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</a:t>
            </a:r>
            <a:r>
              <a:rPr lang="ko-KR" altLang="en-US" sz="1200" b="1" u="sng" dirty="0">
                <a:solidFill>
                  <a:schemeClr val="accent5"/>
                </a:solidFill>
              </a:rPr>
              <a:t>코드</a:t>
            </a:r>
            <a:r>
              <a:rPr lang="en-US" altLang="ko-KR" sz="1200" b="1" u="sng" dirty="0">
                <a:solidFill>
                  <a:schemeClr val="accent5"/>
                </a:solidFill>
              </a:rPr>
              <a:t> </a:t>
            </a:r>
            <a:r>
              <a:rPr lang="ko-KR" altLang="en-US" sz="1200" b="1" u="sng" dirty="0">
                <a:solidFill>
                  <a:schemeClr val="accent5"/>
                </a:solidFill>
              </a:rPr>
              <a:t>타자 실력 향상</a:t>
            </a:r>
            <a:endParaRPr lang="en-US" altLang="ko-KR" sz="1200" b="1" u="sng" dirty="0">
              <a:solidFill>
                <a:schemeClr val="accent5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4D0D18-F93A-43D7-996F-9652CE7C5C45}"/>
              </a:ext>
            </a:extLst>
          </p:cNvPr>
          <p:cNvSpPr txBox="1"/>
          <p:nvPr/>
        </p:nvSpPr>
        <p:spPr>
          <a:xfrm>
            <a:off x="4500538" y="2583147"/>
            <a:ext cx="4382681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코딩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생산성 향상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39442A-9489-4CE3-A0B8-ED0B6EA0AA92}"/>
              </a:ext>
            </a:extLst>
          </p:cNvPr>
          <p:cNvSpPr txBox="1"/>
          <p:nvPr/>
        </p:nvSpPr>
        <p:spPr>
          <a:xfrm>
            <a:off x="4706126" y="5070550"/>
            <a:ext cx="417709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행맨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게임과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언어를 결합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 기능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accent6"/>
                </a:solidFill>
              </a:rPr>
              <a:t>코딩 사고력 증진</a:t>
            </a:r>
            <a:endParaRPr lang="en-US" altLang="ko-KR" sz="1200" b="1" u="sng" dirty="0">
              <a:solidFill>
                <a:schemeClr val="accent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8DCC64-C87A-4C10-AB0F-AB767B56F4D2}"/>
              </a:ext>
            </a:extLst>
          </p:cNvPr>
          <p:cNvSpPr txBox="1"/>
          <p:nvPr/>
        </p:nvSpPr>
        <p:spPr>
          <a:xfrm>
            <a:off x="4500540" y="4694369"/>
            <a:ext cx="450009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코딩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창의력 증진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59583C-E9C2-49A2-9696-BFF92FB40903}"/>
              </a:ext>
            </a:extLst>
          </p:cNvPr>
          <p:cNvSpPr txBox="1"/>
          <p:nvPr/>
        </p:nvSpPr>
        <p:spPr>
          <a:xfrm>
            <a:off x="671664" y="88401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18" name="그래픽 17" descr="톱니바퀴">
            <a:extLst>
              <a:ext uri="{FF2B5EF4-FFF2-40B4-BE49-F238E27FC236}">
                <a16:creationId xmlns:a16="http://schemas.microsoft.com/office/drawing/2014/main" id="{38E79CF1-1CC2-47F8-ABFA-BD4C25ADC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2709" y="4751222"/>
            <a:ext cx="862054" cy="862054"/>
          </a:xfrm>
          <a:prstGeom prst="rect">
            <a:avLst/>
          </a:prstGeom>
        </p:spPr>
      </p:pic>
      <p:pic>
        <p:nvPicPr>
          <p:cNvPr id="21" name="그래픽 20" descr="비행기">
            <a:extLst>
              <a:ext uri="{FF2B5EF4-FFF2-40B4-BE49-F238E27FC236}">
                <a16:creationId xmlns:a16="http://schemas.microsoft.com/office/drawing/2014/main" id="{02C0667A-8FB6-4555-B587-5A06DA876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9535" y="2626750"/>
            <a:ext cx="835228" cy="8352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89B26C4-EE24-4326-A7C0-C7930C8161C5}"/>
              </a:ext>
            </a:extLst>
          </p:cNvPr>
          <p:cNvSpPr txBox="1"/>
          <p:nvPr/>
        </p:nvSpPr>
        <p:spPr>
          <a:xfrm>
            <a:off x="748722" y="566424"/>
            <a:ext cx="4382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25" name="그래픽 24" descr="스톱워치">
            <a:extLst>
              <a:ext uri="{FF2B5EF4-FFF2-40B4-BE49-F238E27FC236}">
                <a16:creationId xmlns:a16="http://schemas.microsoft.com/office/drawing/2014/main" id="{71F1DE7E-6D35-46D6-B396-E414DC2FB1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4379" y="817618"/>
            <a:ext cx="563872" cy="56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24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0A8C9803-DBD4-4DEE-B038-96328742AFBD}"/>
              </a:ext>
            </a:extLst>
          </p:cNvPr>
          <p:cNvSpPr/>
          <p:nvPr/>
        </p:nvSpPr>
        <p:spPr>
          <a:xfrm>
            <a:off x="8805556" y="3478900"/>
            <a:ext cx="1073012" cy="2736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 </a:t>
            </a:r>
            <a:r>
              <a:rPr lang="ko-KR" altLang="en-US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언어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5005521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“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Code-Slayer”</a:t>
            </a:r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 주요 기능입니다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79AA4F5-47FA-4DF8-A366-D2A4B80800E2}"/>
              </a:ext>
            </a:extLst>
          </p:cNvPr>
          <p:cNvCxnSpPr>
            <a:cxnSpLocks/>
          </p:cNvCxnSpPr>
          <p:nvPr/>
        </p:nvCxnSpPr>
        <p:spPr>
          <a:xfrm>
            <a:off x="7720952" y="1997231"/>
            <a:ext cx="0" cy="22884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7600D43-E4FC-4075-B54D-BB896CAA0967}"/>
              </a:ext>
            </a:extLst>
          </p:cNvPr>
          <p:cNvCxnSpPr>
            <a:cxnSpLocks/>
          </p:cNvCxnSpPr>
          <p:nvPr/>
        </p:nvCxnSpPr>
        <p:spPr>
          <a:xfrm>
            <a:off x="8804603" y="1997232"/>
            <a:ext cx="0" cy="6329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D03E9D-F374-460A-A5F1-666A530CB252}"/>
              </a:ext>
            </a:extLst>
          </p:cNvPr>
          <p:cNvSpPr txBox="1"/>
          <p:nvPr/>
        </p:nvSpPr>
        <p:spPr>
          <a:xfrm>
            <a:off x="671664" y="551954"/>
            <a:ext cx="48427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주요 기능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1868519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CCB6BF2-8E5B-40F7-9BDA-5ECDA07AD921}"/>
              </a:ext>
            </a:extLst>
          </p:cNvPr>
          <p:cNvSpPr txBox="1"/>
          <p:nvPr/>
        </p:nvSpPr>
        <p:spPr>
          <a:xfrm>
            <a:off x="2195707" y="2817123"/>
            <a:ext cx="429450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코드를 결합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짧은 글 연습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긴 글 </a:t>
            </a:r>
            <a:r>
              <a:rPr lang="ko-KR" altLang="en-US" sz="1200" b="1" u="sng" dirty="0">
                <a:solidFill>
                  <a:schemeClr val="accent5"/>
                </a:solidFill>
              </a:rPr>
              <a:t>타자 연습 기능 제공</a:t>
            </a:r>
            <a:endParaRPr lang="en-US" altLang="ko-KR" sz="1200" b="1" u="sng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코딩 생산성 향상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4D0D18-F93A-43D7-996F-9652CE7C5C45}"/>
              </a:ext>
            </a:extLst>
          </p:cNvPr>
          <p:cNvSpPr txBox="1"/>
          <p:nvPr/>
        </p:nvSpPr>
        <p:spPr>
          <a:xfrm>
            <a:off x="1990122" y="2440942"/>
            <a:ext cx="41139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언어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코드 타자 연습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39442A-9489-4CE3-A0B8-ED0B6EA0AA92}"/>
              </a:ext>
            </a:extLst>
          </p:cNvPr>
          <p:cNvSpPr txBox="1"/>
          <p:nvPr/>
        </p:nvSpPr>
        <p:spPr>
          <a:xfrm>
            <a:off x="2195708" y="4697273"/>
            <a:ext cx="340449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행맨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코드를 결합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코드의 </a:t>
            </a:r>
            <a:r>
              <a:rPr lang="ko-KR" altLang="en-US" sz="1200" b="1" u="sng" dirty="0">
                <a:solidFill>
                  <a:schemeClr val="accent6"/>
                </a:solidFill>
              </a:rPr>
              <a:t>빈칸 맞추기 게임 기능 제공</a:t>
            </a:r>
            <a:endParaRPr lang="en-US" altLang="ko-KR" sz="1200" b="1" u="sng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코딩 창의력 증진</a:t>
            </a:r>
            <a:endParaRPr lang="en-US" altLang="ko-KR" sz="1200" b="1" u="sng" dirty="0">
              <a:solidFill>
                <a:schemeClr val="accent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8DCC64-C87A-4C10-AB0F-AB767B56F4D2}"/>
              </a:ext>
            </a:extLst>
          </p:cNvPr>
          <p:cNvSpPr txBox="1"/>
          <p:nvPr/>
        </p:nvSpPr>
        <p:spPr>
          <a:xfrm>
            <a:off x="1990121" y="4321092"/>
            <a:ext cx="3249691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C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언어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빈칸 맞추기 게임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1868519" y="4029197"/>
            <a:ext cx="50055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A0A519D-260C-42F2-948E-2DB58A03F0C1}"/>
              </a:ext>
            </a:extLst>
          </p:cNvPr>
          <p:cNvSpPr/>
          <p:nvPr/>
        </p:nvSpPr>
        <p:spPr>
          <a:xfrm>
            <a:off x="8804605" y="2630155"/>
            <a:ext cx="1073011" cy="84746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9475F11-0AA7-47B7-8728-527E243E23E8}"/>
              </a:ext>
            </a:extLst>
          </p:cNvPr>
          <p:cNvGrpSpPr/>
          <p:nvPr/>
        </p:nvGrpSpPr>
        <p:grpSpPr>
          <a:xfrm>
            <a:off x="7720952" y="4285662"/>
            <a:ext cx="1088793" cy="1287253"/>
            <a:chOff x="7720952" y="4285662"/>
            <a:chExt cx="1088793" cy="1287253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DFB2E3C-A4F3-4F67-94B7-01DDD3664DDB}"/>
                </a:ext>
              </a:extLst>
            </p:cNvPr>
            <p:cNvSpPr/>
            <p:nvPr/>
          </p:nvSpPr>
          <p:spPr>
            <a:xfrm>
              <a:off x="7720952" y="5187709"/>
              <a:ext cx="1088793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타자</a:t>
              </a:r>
              <a:r>
                <a:rPr lang="en-US" altLang="ko-KR" sz="1400" b="1" dirty="0">
                  <a:solidFill>
                    <a:schemeClr val="accent5"/>
                  </a:solidFill>
                  <a:latin typeface="+mn-ea"/>
                </a:rPr>
                <a:t> </a:t>
              </a:r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연습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AB0E2F6-7320-496D-A4F5-CC945556B218}"/>
                </a:ext>
              </a:extLst>
            </p:cNvPr>
            <p:cNvSpPr/>
            <p:nvPr/>
          </p:nvSpPr>
          <p:spPr>
            <a:xfrm>
              <a:off x="7720952" y="4285662"/>
              <a:ext cx="1083653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래픽 26" descr="검사 목록 RTL">
              <a:extLst>
                <a:ext uri="{FF2B5EF4-FFF2-40B4-BE49-F238E27FC236}">
                  <a16:creationId xmlns:a16="http://schemas.microsoft.com/office/drawing/2014/main" id="{FB7344E7-493C-40F8-A007-A471DBAE5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34584" y="4408492"/>
              <a:ext cx="656387" cy="656387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12CABFF-4798-4592-8621-2F322CFDB84E}"/>
              </a:ext>
            </a:extLst>
          </p:cNvPr>
          <p:cNvGrpSpPr/>
          <p:nvPr/>
        </p:nvGrpSpPr>
        <p:grpSpPr>
          <a:xfrm>
            <a:off x="8804603" y="4285662"/>
            <a:ext cx="1073014" cy="1287253"/>
            <a:chOff x="8804603" y="4285662"/>
            <a:chExt cx="1073014" cy="128725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75B058-27CC-45F7-830C-1A12F62DC6A0}"/>
                </a:ext>
              </a:extLst>
            </p:cNvPr>
            <p:cNvSpPr/>
            <p:nvPr/>
          </p:nvSpPr>
          <p:spPr>
            <a:xfrm>
              <a:off x="8804603" y="5187709"/>
              <a:ext cx="1073014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6"/>
                  </a:solidFill>
                  <a:latin typeface="+mn-ea"/>
                </a:rPr>
                <a:t>게임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A10B22D-F66E-4024-8876-B4934404CC7C}"/>
                </a:ext>
              </a:extLst>
            </p:cNvPr>
            <p:cNvSpPr/>
            <p:nvPr/>
          </p:nvSpPr>
          <p:spPr>
            <a:xfrm>
              <a:off x="8804605" y="4285662"/>
              <a:ext cx="1073012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래픽 29" descr="게임 컨트롤러">
              <a:extLst>
                <a:ext uri="{FF2B5EF4-FFF2-40B4-BE49-F238E27FC236}">
                  <a16:creationId xmlns:a16="http://schemas.microsoft.com/office/drawing/2014/main" id="{B63CFB5D-B306-4C2C-BE3D-6FE273598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93024" y="4399450"/>
              <a:ext cx="679419" cy="679419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4B4CC6D-450F-4788-A410-CCE46449A031}"/>
              </a:ext>
            </a:extLst>
          </p:cNvPr>
          <p:cNvSpPr txBox="1"/>
          <p:nvPr/>
        </p:nvSpPr>
        <p:spPr>
          <a:xfrm>
            <a:off x="671664" y="88401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C3CA6-5A84-417F-B82A-64A8DAAC1265}"/>
              </a:ext>
            </a:extLst>
          </p:cNvPr>
          <p:cNvSpPr txBox="1"/>
          <p:nvPr/>
        </p:nvSpPr>
        <p:spPr>
          <a:xfrm>
            <a:off x="4765683" y="6234499"/>
            <a:ext cx="2660635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8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세종대학교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해커톤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050" name="Picture 2" descr="C/C++) 참고용 정리 - 포인터와 배열 | 오늘도 끄적끄적">
            <a:extLst>
              <a:ext uri="{FF2B5EF4-FFF2-40B4-BE49-F238E27FC236}">
                <a16:creationId xmlns:a16="http://schemas.microsoft.com/office/drawing/2014/main" id="{7B36F4A1-409D-4B13-9C27-D93B0D072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242" y="2597779"/>
            <a:ext cx="905708" cy="90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988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“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Code-Slayer”</a:t>
            </a:r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 대상으로 하는 사용자입니다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D03E9D-F374-460A-A5F1-666A530CB252}"/>
              </a:ext>
            </a:extLst>
          </p:cNvPr>
          <p:cNvSpPr txBox="1"/>
          <p:nvPr/>
        </p:nvSpPr>
        <p:spPr>
          <a:xfrm>
            <a:off x="671664" y="551954"/>
            <a:ext cx="48427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타겟 사용자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4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5126" name="Picture 6" descr="Arabic script - Wikipedia">
            <a:extLst>
              <a:ext uri="{FF2B5EF4-FFF2-40B4-BE49-F238E27FC236}">
                <a16:creationId xmlns:a16="http://schemas.microsoft.com/office/drawing/2014/main" id="{65A7A23A-4EAA-4FE1-94D5-5C3A5E23C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810" y="2347448"/>
            <a:ext cx="1677130" cy="14358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8674A5-15DE-4720-A566-0CD235DB0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810" y="4460624"/>
            <a:ext cx="1677115" cy="14871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5B00247-EC3D-497F-B374-A5678F5875BD}"/>
              </a:ext>
            </a:extLst>
          </p:cNvPr>
          <p:cNvSpPr txBox="1"/>
          <p:nvPr/>
        </p:nvSpPr>
        <p:spPr>
          <a:xfrm>
            <a:off x="4706123" y="2913727"/>
            <a:ext cx="232332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언어가 낯선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타자가 느린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4636DC-9967-4B62-A80B-53E79C48B8FE}"/>
              </a:ext>
            </a:extLst>
          </p:cNvPr>
          <p:cNvSpPr txBox="1"/>
          <p:nvPr/>
        </p:nvSpPr>
        <p:spPr>
          <a:xfrm>
            <a:off x="4500539" y="2537546"/>
            <a:ext cx="192883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언어 체화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F3CE95-0CFA-4A46-8D82-512914D02DF4}"/>
              </a:ext>
            </a:extLst>
          </p:cNvPr>
          <p:cNvSpPr txBox="1"/>
          <p:nvPr/>
        </p:nvSpPr>
        <p:spPr>
          <a:xfrm>
            <a:off x="4706127" y="5024949"/>
            <a:ext cx="253838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언어가 어려운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시간이 부족한 사용자</a:t>
            </a:r>
            <a:endParaRPr lang="en-US" altLang="ko-KR" sz="1000" dirty="0">
              <a:solidFill>
                <a:schemeClr val="accent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A6DCBA-4190-4962-94BD-CE8431D89997}"/>
              </a:ext>
            </a:extLst>
          </p:cNvPr>
          <p:cNvSpPr txBox="1"/>
          <p:nvPr/>
        </p:nvSpPr>
        <p:spPr>
          <a:xfrm>
            <a:off x="4500540" y="4648768"/>
            <a:ext cx="2002220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생산성 향상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1B1A3F8-F3CF-4868-8F9D-4321DE6103ED}"/>
              </a:ext>
            </a:extLst>
          </p:cNvPr>
          <p:cNvCxnSpPr>
            <a:cxnSpLocks/>
          </p:cNvCxnSpPr>
          <p:nvPr/>
        </p:nvCxnSpPr>
        <p:spPr>
          <a:xfrm>
            <a:off x="7712292" y="2003437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93641C8-EBB6-4597-8E7A-965A8C204953}"/>
              </a:ext>
            </a:extLst>
          </p:cNvPr>
          <p:cNvCxnSpPr>
            <a:cxnSpLocks/>
          </p:cNvCxnSpPr>
          <p:nvPr/>
        </p:nvCxnSpPr>
        <p:spPr>
          <a:xfrm>
            <a:off x="8673054" y="2003437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EF99351-26D3-41E7-9933-80C48CB1DDCE}"/>
              </a:ext>
            </a:extLst>
          </p:cNvPr>
          <p:cNvCxnSpPr>
            <a:cxnSpLocks/>
          </p:cNvCxnSpPr>
          <p:nvPr/>
        </p:nvCxnSpPr>
        <p:spPr>
          <a:xfrm>
            <a:off x="7712292" y="4101534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CA7F6F6-A784-424B-B280-9A96765652AE}"/>
              </a:ext>
            </a:extLst>
          </p:cNvPr>
          <p:cNvCxnSpPr>
            <a:cxnSpLocks/>
          </p:cNvCxnSpPr>
          <p:nvPr/>
        </p:nvCxnSpPr>
        <p:spPr>
          <a:xfrm>
            <a:off x="8673054" y="4101534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래픽 57" descr="전구">
            <a:extLst>
              <a:ext uri="{FF2B5EF4-FFF2-40B4-BE49-F238E27FC236}">
                <a16:creationId xmlns:a16="http://schemas.microsoft.com/office/drawing/2014/main" id="{04577319-FC95-4E2F-915B-659C17B7C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2155" y="2653295"/>
            <a:ext cx="843643" cy="843643"/>
          </a:xfrm>
          <a:prstGeom prst="rect">
            <a:avLst/>
          </a:prstGeom>
        </p:spPr>
      </p:pic>
      <p:pic>
        <p:nvPicPr>
          <p:cNvPr id="66" name="그래픽 65" descr="해머">
            <a:extLst>
              <a:ext uri="{FF2B5EF4-FFF2-40B4-BE49-F238E27FC236}">
                <a16:creationId xmlns:a16="http://schemas.microsoft.com/office/drawing/2014/main" id="{7A72D51C-6D5B-494B-A33B-0A2A20CEE0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40998" y="4822725"/>
            <a:ext cx="683133" cy="6831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A28380F-21CB-43CB-A759-118A373CC730}"/>
              </a:ext>
            </a:extLst>
          </p:cNvPr>
          <p:cNvSpPr txBox="1"/>
          <p:nvPr/>
        </p:nvSpPr>
        <p:spPr>
          <a:xfrm>
            <a:off x="671664" y="88401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9CC94E-F76A-44F9-8703-5FC425072354}"/>
              </a:ext>
            </a:extLst>
          </p:cNvPr>
          <p:cNvSpPr txBox="1"/>
          <p:nvPr/>
        </p:nvSpPr>
        <p:spPr>
          <a:xfrm>
            <a:off x="4765683" y="6234499"/>
            <a:ext cx="2660635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8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세종대학교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해커톤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1961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“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Code-Slayer”</a:t>
            </a:r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 대상으로 하는 사용자입니다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D03E9D-F374-460A-A5F1-666A530CB252}"/>
              </a:ext>
            </a:extLst>
          </p:cNvPr>
          <p:cNvSpPr txBox="1"/>
          <p:nvPr/>
        </p:nvSpPr>
        <p:spPr>
          <a:xfrm>
            <a:off x="671664" y="551954"/>
            <a:ext cx="48427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타겟 사용자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4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19" name="그래픽 18" descr="고려청자">
            <a:extLst>
              <a:ext uri="{FF2B5EF4-FFF2-40B4-BE49-F238E27FC236}">
                <a16:creationId xmlns:a16="http://schemas.microsoft.com/office/drawing/2014/main" id="{6091634B-8DD1-4D64-A6F9-D7A7D380E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2156" y="4731865"/>
            <a:ext cx="843643" cy="84364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5B00247-EC3D-497F-B374-A5678F5875BD}"/>
              </a:ext>
            </a:extLst>
          </p:cNvPr>
          <p:cNvSpPr txBox="1"/>
          <p:nvPr/>
        </p:nvSpPr>
        <p:spPr>
          <a:xfrm>
            <a:off x="4706123" y="2913727"/>
            <a:ext cx="232332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언어가 낯선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타자가 느린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4636DC-9967-4B62-A80B-53E79C48B8FE}"/>
              </a:ext>
            </a:extLst>
          </p:cNvPr>
          <p:cNvSpPr txBox="1"/>
          <p:nvPr/>
        </p:nvSpPr>
        <p:spPr>
          <a:xfrm>
            <a:off x="4500539" y="2537546"/>
            <a:ext cx="192883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언어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체화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F3CE95-0CFA-4A46-8D82-512914D02DF4}"/>
              </a:ext>
            </a:extLst>
          </p:cNvPr>
          <p:cNvSpPr txBox="1"/>
          <p:nvPr/>
        </p:nvSpPr>
        <p:spPr>
          <a:xfrm>
            <a:off x="4706127" y="5024949"/>
            <a:ext cx="253838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언어가 어려운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시간이 부족한 사용자</a:t>
            </a:r>
            <a:endParaRPr lang="en-US" altLang="ko-KR" sz="1000" dirty="0">
              <a:solidFill>
                <a:schemeClr val="accent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A6DCBA-4190-4962-94BD-CE8431D89997}"/>
              </a:ext>
            </a:extLst>
          </p:cNvPr>
          <p:cNvSpPr txBox="1"/>
          <p:nvPr/>
        </p:nvSpPr>
        <p:spPr>
          <a:xfrm>
            <a:off x="4500540" y="4648768"/>
            <a:ext cx="2002220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생산성 향상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1B1A3F8-F3CF-4868-8F9D-4321DE6103ED}"/>
              </a:ext>
            </a:extLst>
          </p:cNvPr>
          <p:cNvCxnSpPr>
            <a:cxnSpLocks/>
          </p:cNvCxnSpPr>
          <p:nvPr/>
        </p:nvCxnSpPr>
        <p:spPr>
          <a:xfrm>
            <a:off x="7712292" y="2003437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93641C8-EBB6-4597-8E7A-965A8C204953}"/>
              </a:ext>
            </a:extLst>
          </p:cNvPr>
          <p:cNvCxnSpPr>
            <a:cxnSpLocks/>
          </p:cNvCxnSpPr>
          <p:nvPr/>
        </p:nvCxnSpPr>
        <p:spPr>
          <a:xfrm>
            <a:off x="8673054" y="2003437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EF99351-26D3-41E7-9933-80C48CB1DDCE}"/>
              </a:ext>
            </a:extLst>
          </p:cNvPr>
          <p:cNvCxnSpPr>
            <a:cxnSpLocks/>
          </p:cNvCxnSpPr>
          <p:nvPr/>
        </p:nvCxnSpPr>
        <p:spPr>
          <a:xfrm>
            <a:off x="7712292" y="4101534"/>
            <a:ext cx="0" cy="2704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CA7F6F6-A784-424B-B280-9A96765652AE}"/>
              </a:ext>
            </a:extLst>
          </p:cNvPr>
          <p:cNvCxnSpPr>
            <a:cxnSpLocks/>
          </p:cNvCxnSpPr>
          <p:nvPr/>
        </p:nvCxnSpPr>
        <p:spPr>
          <a:xfrm>
            <a:off x="8673054" y="4101534"/>
            <a:ext cx="0" cy="2704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8" descr="cpp-keywords-common">
            <a:extLst>
              <a:ext uri="{FF2B5EF4-FFF2-40B4-BE49-F238E27FC236}">
                <a16:creationId xmlns:a16="http://schemas.microsoft.com/office/drawing/2014/main" id="{40176804-902C-45EA-8B19-1DFA2DCA9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670" y="2348181"/>
            <a:ext cx="2328293" cy="1303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EC6F2C6-C225-4216-B424-0C3463C1A2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509" y="4377130"/>
            <a:ext cx="1478648" cy="15531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래픽 4" descr="전구 및 기어">
            <a:extLst>
              <a:ext uri="{FF2B5EF4-FFF2-40B4-BE49-F238E27FC236}">
                <a16:creationId xmlns:a16="http://schemas.microsoft.com/office/drawing/2014/main" id="{CAB75D69-8A6E-4661-9D69-045D025C1C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69179" y="2653737"/>
            <a:ext cx="817095" cy="81709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DD88175-791F-4E8C-8CC2-B22A40E0B463}"/>
              </a:ext>
            </a:extLst>
          </p:cNvPr>
          <p:cNvSpPr txBox="1"/>
          <p:nvPr/>
        </p:nvSpPr>
        <p:spPr>
          <a:xfrm>
            <a:off x="671664" y="88401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C7EE57-D228-4580-B4F2-653EB7E7B33B}"/>
              </a:ext>
            </a:extLst>
          </p:cNvPr>
          <p:cNvSpPr txBox="1"/>
          <p:nvPr/>
        </p:nvSpPr>
        <p:spPr>
          <a:xfrm>
            <a:off x="4765683" y="6234499"/>
            <a:ext cx="2660635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8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세종대학교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해커톤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9545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C9A1-51F2-4D67-B5F8-528844845FB1}"/>
              </a:ext>
            </a:extLst>
          </p:cNvPr>
          <p:cNvGrpSpPr/>
          <p:nvPr/>
        </p:nvGrpSpPr>
        <p:grpSpPr>
          <a:xfrm>
            <a:off x="0" y="1490764"/>
            <a:ext cx="12192000" cy="2175212"/>
            <a:chOff x="0" y="1524000"/>
            <a:chExt cx="12192000" cy="2298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D5101-BE3F-4388-A1EF-EEF456B0497E}"/>
                </a:ext>
              </a:extLst>
            </p:cNvPr>
            <p:cNvSpPr/>
            <p:nvPr/>
          </p:nvSpPr>
          <p:spPr>
            <a:xfrm>
              <a:off x="0" y="1524000"/>
              <a:ext cx="12192000" cy="2298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794D7-62D3-4AA3-A8D1-0090AB47810D}"/>
                </a:ext>
              </a:extLst>
            </p:cNvPr>
            <p:cNvSpPr txBox="1"/>
            <p:nvPr/>
          </p:nvSpPr>
          <p:spPr>
            <a:xfrm>
              <a:off x="976313" y="1595182"/>
              <a:ext cx="10239375" cy="1398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cs typeface="Arial" pitchFamily="34" charset="0"/>
                </a:rPr>
                <a:t>전체 구조도</a:t>
              </a:r>
              <a:endParaRPr lang="en-US" altLang="ko-KR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9B073-F3F2-4FE8-8A28-B719C727DC94}"/>
                </a:ext>
              </a:extLst>
            </p:cNvPr>
            <p:cNvSpPr txBox="1"/>
            <p:nvPr/>
          </p:nvSpPr>
          <p:spPr>
            <a:xfrm>
              <a:off x="2213244" y="3168329"/>
              <a:ext cx="7765513" cy="4878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cs typeface="Arial" pitchFamily="34" charset="0"/>
                </a:rPr>
                <a:t>프로그램의 전체 구조를 설명합니다</a:t>
              </a: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3 4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53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4896</TotalTime>
  <Words>1667</Words>
  <Application>Microsoft Office PowerPoint</Application>
  <PresentationFormat>와이드스크린</PresentationFormat>
  <Paragraphs>531</Paragraphs>
  <Slides>31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Emperor</dc:creator>
  <cp:lastModifiedBy>윤 건호</cp:lastModifiedBy>
  <cp:revision>1460</cp:revision>
  <cp:lastPrinted>2020-05-03T17:59:06Z</cp:lastPrinted>
  <dcterms:created xsi:type="dcterms:W3CDTF">2020-04-16T09:22:11Z</dcterms:created>
  <dcterms:modified xsi:type="dcterms:W3CDTF">2020-07-06T17:37:48Z</dcterms:modified>
</cp:coreProperties>
</file>