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92" r:id="rId2"/>
    <p:sldId id="256" r:id="rId3"/>
    <p:sldId id="290" r:id="rId4"/>
    <p:sldId id="291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7" r:id="rId60"/>
    <p:sldId id="348" r:id="rId61"/>
    <p:sldId id="349" r:id="rId62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7A"/>
    <a:srgbClr val="00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9" autoAdjust="0"/>
    <p:restoredTop sz="94676" autoAdjust="0"/>
  </p:normalViewPr>
  <p:slideViewPr>
    <p:cSldViewPr>
      <p:cViewPr>
        <p:scale>
          <a:sx n="60" d="100"/>
          <a:sy n="60" d="100"/>
        </p:scale>
        <p:origin x="-2460" y="-10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3D9D8229-B45E-41D8-AA1D-5A0A79317C10}" type="datetimeFigureOut">
              <a:rPr lang="en-US" smtClean="0"/>
              <a:pPr/>
              <a:t>7/16/2015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78F4E4C0-566C-41B3-9AA0-AFC080F198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13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BA0E349-0E8F-4349-9DA2-5D9965ACE522}" type="datetimeFigureOut">
              <a:rPr lang="en-US" smtClean="0"/>
              <a:t>7/16/2015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31E6A6E-5217-464E-ADD0-14FD089461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1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9731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3784" indent="-286070" algn="ctr" defTabSz="929731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4283" indent="-228856" algn="ctr" defTabSz="929731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1996" indent="-228856" algn="ctr" defTabSz="929731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9709" indent="-228856" algn="ctr" defTabSz="929731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7422" indent="-228856" algn="ctr" defTabSz="929731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5135" indent="-228856" algn="ctr" defTabSz="929731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32849" indent="-228856" algn="ctr" defTabSz="929731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90561" indent="-228856" algn="ctr" defTabSz="929731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r" eaLnBrk="1" hangingPunct="1"/>
            <a:fld id="{B4781CB2-327A-40B7-9303-D68F1A5C1389}" type="slidenum">
              <a:rPr lang="en-US" altLang="en-US" sz="1300" b="0"/>
              <a:pPr algn="r" eaLnBrk="1" hangingPunct="1"/>
              <a:t>9</a:t>
            </a:fld>
            <a:endParaRPr lang="en-US" altLang="en-US" sz="13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29731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3784" indent="-286070" algn="ctr" defTabSz="929731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4283" indent="-228856" algn="ctr" defTabSz="929731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1996" indent="-228856" algn="ctr" defTabSz="929731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9709" indent="-228856" algn="ctr" defTabSz="929731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7422" indent="-228856" algn="ctr" defTabSz="929731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5135" indent="-228856" algn="ctr" defTabSz="929731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32849" indent="-228856" algn="ctr" defTabSz="929731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90561" indent="-228856" algn="ctr" defTabSz="929731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r" eaLnBrk="1" hangingPunct="1"/>
            <a:fld id="{B4781CB2-327A-40B7-9303-D68F1A5C1389}" type="slidenum">
              <a:rPr lang="en-US" altLang="en-US" sz="1300" b="0"/>
              <a:pPr algn="r" eaLnBrk="1" hangingPunct="1"/>
              <a:t>15</a:t>
            </a:fld>
            <a:endParaRPr lang="en-US" altLang="en-US" sz="1300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E6A6E-5217-464E-ADD0-14FD089461B1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69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E6A6E-5217-464E-ADD0-14FD089461B1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0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37408" indent="-283619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34474" indent="-22689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88264" indent="-22689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42053" indent="-22689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95843" indent="-226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49633" indent="-226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03422" indent="-226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57212" indent="-226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B68AA5D-A057-486E-9959-F23052F5E186}" type="slidenum">
              <a:rPr lang="en-US" smtClean="0"/>
              <a:pPr eaLnBrk="1" hangingPunct="1"/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37408" indent="-283619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34474" indent="-22689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88264" indent="-22689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42053" indent="-22689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95843" indent="-226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49633" indent="-226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03422" indent="-226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57212" indent="-226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B68AA5D-A057-486E-9959-F23052F5E186}" type="slidenum">
              <a:rPr lang="en-US" smtClean="0"/>
              <a:pPr eaLnBrk="1" hangingPunct="1"/>
              <a:t>53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990601"/>
            <a:ext cx="7391400" cy="1904999"/>
          </a:xfrm>
        </p:spPr>
        <p:txBody>
          <a:bodyPr>
            <a:normAutofit/>
          </a:bodyPr>
          <a:lstStyle>
            <a:lvl1pPr algn="l">
              <a:defRPr sz="5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048000"/>
            <a:ext cx="7391400" cy="1447800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B41B-201F-4EED-A388-D53A315861E0}" type="datetime1">
              <a:rPr lang="en-US" smtClean="0"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7" descr="TexasFla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478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620000" cy="1143000"/>
          </a:xfrm>
        </p:spPr>
        <p:txBody>
          <a:bodyPr/>
          <a:lstStyle>
            <a:lvl1pPr algn="l">
              <a:defRPr b="1"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6962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C97E-70DD-467D-ACCF-2200BBC2C9DA}" type="datetime1">
              <a:rPr lang="en-US" smtClean="0"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7" descr="TexasFla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0"/>
            <a:ext cx="14478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>
            <a:lvl1pPr algn="l">
              <a:defRPr b="1"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409D-7494-49DC-A16E-4B2D42693D00}" type="datetime1">
              <a:rPr lang="en-US" smtClean="0"/>
              <a:t>7/16/2015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exasFla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0"/>
            <a:ext cx="14478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>
            <a:lvl1pPr algn="l">
              <a:defRPr b="1"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B437-8448-4E40-AAD0-9DE08559F1D4}" type="datetime1">
              <a:rPr lang="en-US" smtClean="0"/>
              <a:t>7/16/2015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TexasFla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0"/>
            <a:ext cx="14478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F1A7-7876-4285-82FA-89F6FB3C5135}" type="datetime1">
              <a:rPr lang="en-US" smtClean="0"/>
              <a:t>7/16/2015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TexasFla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0"/>
            <a:ext cx="14478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99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9A2C-1D33-4D68-8135-1811C823971F}" type="datetime1">
              <a:rPr lang="en-US" smtClean="0"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44734-EED9-4E95-8605-F304C3A682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ransition spd="med">
    <p:fade thruBlk="1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rcot.com/committees/board/tac/rms/amw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Relationship Id="rId9" Type="http://schemas.openxmlformats.org/officeDocument/2006/relationships/image" Target="../media/image40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rcot.com/committees/board/tac/rms/amw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rcot.com/committees/board/tac/rms/amw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533400"/>
            <a:ext cx="7391400" cy="2209799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4400" dirty="0" smtClean="0">
                <a:effectLst/>
              </a:rPr>
              <a:t>Antitrust Admonition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7157987" cy="25908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Kathy Scott </a:t>
            </a:r>
          </a:p>
          <a:p>
            <a:pPr algn="l"/>
            <a:r>
              <a:rPr lang="en-US" sz="2800" smtClean="0">
                <a:solidFill>
                  <a:schemeClr val="tx1"/>
                </a:solidFill>
              </a:rPr>
              <a:t>July 24, </a:t>
            </a:r>
            <a:r>
              <a:rPr lang="en-US" sz="2800" dirty="0" smtClean="0">
                <a:solidFill>
                  <a:schemeClr val="tx1"/>
                </a:solidFill>
              </a:rPr>
              <a:t>2015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2372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0" y="0"/>
            <a:ext cx="8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SMT Third Party Access Was Designed Within This Physical Texas Model</a:t>
            </a:r>
          </a:p>
          <a:p>
            <a:r>
              <a:rPr lang="en-US" sz="2800" b="1" dirty="0" smtClean="0"/>
              <a:t>Advanced Metering System (AMS) – The Players</a:t>
            </a:r>
            <a:endParaRPr lang="en-US" sz="2800" b="1" dirty="0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7837488" y="4713288"/>
            <a:ext cx="1338262" cy="1317625"/>
            <a:chOff x="4512" y="2736"/>
            <a:chExt cx="843" cy="830"/>
          </a:xfrm>
        </p:grpSpPr>
        <p:pic>
          <p:nvPicPr>
            <p:cNvPr id="8" name="Picture 15" descr="MCj0424760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" y="2736"/>
              <a:ext cx="843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7" y="3240"/>
              <a:ext cx="88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8077200" y="6111685"/>
            <a:ext cx="1069975" cy="4572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Consumers   (X 3 million</a:t>
            </a:r>
            <a:r>
              <a:rPr lang="en-US" sz="1200" dirty="0">
                <a:cs typeface="Arial" pitchFamily="34" charset="0"/>
              </a:rPr>
              <a:t>)</a:t>
            </a:r>
          </a:p>
        </p:txBody>
      </p:sp>
      <p:pic>
        <p:nvPicPr>
          <p:cNvPr id="11" name="Picture 7" descr="MCBD05802_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8" y="3278188"/>
            <a:ext cx="1524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MCj0202496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3184525"/>
            <a:ext cx="1117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 descr="MCj04348470000[1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496728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 descr="MCj0202496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88" y="1909763"/>
            <a:ext cx="1117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541897" y="1306449"/>
            <a:ext cx="2307336" cy="46166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Retail Electric Providers 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  <a:cs typeface="Arial" pitchFamily="34" charset="0"/>
              </a:rPr>
              <a:t>Third-Parties (+170)</a:t>
            </a:r>
            <a:endParaRPr 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426585" y="2833180"/>
            <a:ext cx="820738" cy="274637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ERCOT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360297" y="2685225"/>
            <a:ext cx="1371600" cy="276999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TDSP IT </a:t>
            </a:r>
            <a:r>
              <a:rPr lang="en-US" sz="1200" b="1" smtClean="0">
                <a:solidFill>
                  <a:schemeClr val="bg1"/>
                </a:solidFill>
                <a:cs typeface="Arial" pitchFamily="34" charset="0"/>
              </a:rPr>
              <a:t>System (7)</a:t>
            </a:r>
            <a:endParaRPr 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174369" y="5881497"/>
            <a:ext cx="2057400" cy="50323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 algn="ctr">
              <a:spcBef>
                <a:spcPct val="25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SMART METER TEXAS</a:t>
            </a:r>
          </a:p>
          <a:p>
            <a:pPr algn="ctr">
              <a:spcBef>
                <a:spcPct val="25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 Host (IBM)</a:t>
            </a:r>
          </a:p>
        </p:txBody>
      </p:sp>
      <p:cxnSp>
        <p:nvCxnSpPr>
          <p:cNvPr id="19" name="AutoShape 15"/>
          <p:cNvCxnSpPr>
            <a:cxnSpLocks noChangeShapeType="1"/>
          </p:cNvCxnSpPr>
          <p:nvPr/>
        </p:nvCxnSpPr>
        <p:spPr bwMode="auto">
          <a:xfrm rot="16200000" flipH="1">
            <a:off x="1819878" y="4207479"/>
            <a:ext cx="1392237" cy="1346200"/>
          </a:xfrm>
          <a:prstGeom prst="bentConnector2">
            <a:avLst/>
          </a:prstGeom>
          <a:noFill/>
          <a:ln w="63500">
            <a:solidFill>
              <a:srgbClr val="FF6600"/>
            </a:solidFill>
            <a:miter lim="800000"/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cxnSp>
      <p:cxnSp>
        <p:nvCxnSpPr>
          <p:cNvPr id="20" name="AutoShape 16"/>
          <p:cNvCxnSpPr>
            <a:cxnSpLocks noChangeShapeType="1"/>
          </p:cNvCxnSpPr>
          <p:nvPr/>
        </p:nvCxnSpPr>
        <p:spPr bwMode="auto">
          <a:xfrm flipV="1">
            <a:off x="2377313" y="3647440"/>
            <a:ext cx="2311400" cy="6350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rgbClr val="0000FF"/>
            </a:solidFill>
            <a:miter lim="800000"/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cxnSp>
      <p:cxnSp>
        <p:nvCxnSpPr>
          <p:cNvPr id="21" name="AutoShape 17"/>
          <p:cNvCxnSpPr>
            <a:cxnSpLocks noChangeShapeType="1"/>
          </p:cNvCxnSpPr>
          <p:nvPr/>
        </p:nvCxnSpPr>
        <p:spPr bwMode="auto">
          <a:xfrm>
            <a:off x="4408297" y="5576697"/>
            <a:ext cx="3516313" cy="1588"/>
          </a:xfrm>
          <a:prstGeom prst="bentConnector3">
            <a:avLst>
              <a:gd name="adj1" fmla="val 49977"/>
            </a:avLst>
          </a:prstGeom>
          <a:noFill/>
          <a:ln w="508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cxnSp>
      <p:cxnSp>
        <p:nvCxnSpPr>
          <p:cNvPr id="22" name="AutoShape 18"/>
          <p:cNvCxnSpPr>
            <a:cxnSpLocks noChangeShapeType="1"/>
          </p:cNvCxnSpPr>
          <p:nvPr/>
        </p:nvCxnSpPr>
        <p:spPr bwMode="auto">
          <a:xfrm rot="5400000" flipH="1">
            <a:off x="7045929" y="3251803"/>
            <a:ext cx="2303462" cy="619125"/>
          </a:xfrm>
          <a:prstGeom prst="bentConnector2">
            <a:avLst/>
          </a:prstGeom>
          <a:noFill/>
          <a:ln w="63500">
            <a:solidFill>
              <a:srgbClr val="00FF00"/>
            </a:solidFill>
            <a:miter lim="800000"/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cxnSp>
      <p:cxnSp>
        <p:nvCxnSpPr>
          <p:cNvPr id="23" name="AutoShape 19"/>
          <p:cNvCxnSpPr>
            <a:cxnSpLocks noChangeShapeType="1"/>
          </p:cNvCxnSpPr>
          <p:nvPr/>
        </p:nvCxnSpPr>
        <p:spPr bwMode="auto">
          <a:xfrm flipV="1">
            <a:off x="5463985" y="2420747"/>
            <a:ext cx="1295400" cy="744538"/>
          </a:xfrm>
          <a:prstGeom prst="bentConnector3">
            <a:avLst>
              <a:gd name="adj1" fmla="val -1106"/>
            </a:avLst>
          </a:prstGeom>
          <a:noFill/>
          <a:ln w="63500">
            <a:solidFill>
              <a:srgbClr val="0000FF"/>
            </a:solidFill>
            <a:miter lim="800000"/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cxnSp>
      <p:cxnSp>
        <p:nvCxnSpPr>
          <p:cNvPr id="24" name="AutoShape 20"/>
          <p:cNvCxnSpPr>
            <a:cxnSpLocks noChangeShapeType="1"/>
          </p:cNvCxnSpPr>
          <p:nvPr/>
        </p:nvCxnSpPr>
        <p:spPr bwMode="auto">
          <a:xfrm rot="16200000">
            <a:off x="4535297" y="2173097"/>
            <a:ext cx="2057400" cy="3530600"/>
          </a:xfrm>
          <a:prstGeom prst="bentConnector3">
            <a:avLst>
              <a:gd name="adj1" fmla="val 21370"/>
            </a:avLst>
          </a:prstGeom>
          <a:noFill/>
          <a:ln w="63500">
            <a:solidFill>
              <a:srgbClr val="FF6600"/>
            </a:solidFill>
            <a:miter lim="800000"/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cxn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2122488" y="3186113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en-US" altLang="en-US" sz="1200">
                <a:cs typeface="Arial" pitchFamily="34" charset="0"/>
              </a:rPr>
              <a:t> ( Monthly Meter Readings and Daily 15 Minute VEE Data )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018088" y="1498600"/>
            <a:ext cx="1676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en-US" altLang="en-US" sz="1200">
                <a:cs typeface="Arial" pitchFamily="34" charset="0"/>
              </a:rPr>
              <a:t>Daily 15 Minute Settlement Transactions </a:t>
            </a:r>
            <a:r>
              <a:rPr lang="en-US" altLang="en-US" sz="1200">
                <a:solidFill>
                  <a:schemeClr val="tx2"/>
                </a:solidFill>
                <a:cs typeface="Arial" pitchFamily="34" charset="0"/>
              </a:rPr>
              <a:t>and Market Transactions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1798638" y="4662488"/>
            <a:ext cx="1619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2"/>
                </a:solidFill>
                <a:cs typeface="Arial" pitchFamily="34" charset="0"/>
              </a:rPr>
              <a:t>Meter / HAN Services</a:t>
            </a:r>
          </a:p>
          <a:p>
            <a:pPr algn="l" eaLnBrk="1" hangingPunct="1"/>
            <a:r>
              <a:rPr lang="en-US" altLang="en-US" sz="1200">
                <a:cs typeface="Arial" pitchFamily="34" charset="0"/>
              </a:rPr>
              <a:t>( Daily and 15 Minute Meter Data)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7543800" y="3095625"/>
            <a:ext cx="1066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chemeClr val="tx2"/>
                </a:solidFill>
                <a:cs typeface="Arial" pitchFamily="34" charset="0"/>
              </a:rPr>
              <a:t>Optional Path</a:t>
            </a:r>
          </a:p>
          <a:p>
            <a:pPr eaLnBrk="1" hangingPunct="1"/>
            <a:r>
              <a:rPr lang="en-US" altLang="en-US" sz="1200" dirty="0">
                <a:solidFill>
                  <a:schemeClr val="tx2"/>
                </a:solidFill>
                <a:cs typeface="Arial" pitchFamily="34" charset="0"/>
              </a:rPr>
              <a:t> for  Retail</a:t>
            </a:r>
          </a:p>
          <a:p>
            <a:pPr eaLnBrk="1" hangingPunct="1"/>
            <a:r>
              <a:rPr lang="en-US" altLang="en-US" sz="1200" dirty="0">
                <a:solidFill>
                  <a:schemeClr val="tx2"/>
                </a:solidFill>
                <a:cs typeface="Arial" pitchFamily="34" charset="0"/>
              </a:rPr>
              <a:t>Electric</a:t>
            </a:r>
          </a:p>
          <a:p>
            <a:pPr eaLnBrk="1" hangingPunct="1"/>
            <a:r>
              <a:rPr lang="en-US" altLang="en-US" sz="1200" dirty="0">
                <a:solidFill>
                  <a:schemeClr val="tx2"/>
                </a:solidFill>
                <a:cs typeface="Arial" pitchFamily="34" charset="0"/>
              </a:rPr>
              <a:t>Provider</a:t>
            </a:r>
          </a:p>
          <a:p>
            <a:pPr eaLnBrk="1" hangingPunct="1"/>
            <a:r>
              <a:rPr lang="en-US" altLang="en-US" sz="1200" dirty="0">
                <a:solidFill>
                  <a:schemeClr val="tx2"/>
                </a:solidFill>
                <a:cs typeface="Arial" pitchFamily="34" charset="0"/>
              </a:rPr>
              <a:t>HAN Services</a:t>
            </a:r>
            <a:r>
              <a:rPr lang="en-US" altLang="en-US" sz="1200" dirty="0">
                <a:cs typeface="Arial" pitchFamily="34" charset="0"/>
              </a:rPr>
              <a:t> 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713288" y="4967288"/>
            <a:ext cx="2895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eaLnBrk="1" hangingPunct="1"/>
            <a:r>
              <a:rPr lang="en-US" altLang="en-US" sz="1200">
                <a:cs typeface="Arial" pitchFamily="34" charset="0"/>
              </a:rPr>
              <a:t>Historic Daily 15 Minute VEE Meter Data and limited Meter / </a:t>
            </a:r>
            <a:r>
              <a:rPr lang="en-US" altLang="en-US" sz="1200">
                <a:solidFill>
                  <a:schemeClr val="tx2"/>
                </a:solidFill>
                <a:cs typeface="Arial" pitchFamily="34" charset="0"/>
              </a:rPr>
              <a:t>HAN Services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3798888" y="4510088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chemeClr val="tx2"/>
                </a:solidFill>
                <a:cs typeface="Arial" pitchFamily="34" charset="0"/>
              </a:rPr>
              <a:t>Meter / HAN Services (thru Oncor system)</a:t>
            </a:r>
            <a:r>
              <a:rPr lang="en-US" altLang="en-US" sz="1200">
                <a:cs typeface="Arial" pitchFamily="34" charset="0"/>
              </a:rPr>
              <a:t> and Daily 15 Minute VEE Meter Data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1066800" y="6469063"/>
            <a:ext cx="26781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r" eaLnBrk="1" hangingPunct="1"/>
            <a:r>
              <a:rPr lang="en-US" altLang="en-US" sz="1200">
                <a:cs typeface="Arial" pitchFamily="34" charset="0"/>
              </a:rPr>
              <a:t>Daily and 15 Minute Meter Data</a:t>
            </a:r>
          </a:p>
        </p:txBody>
      </p:sp>
      <p:cxnSp>
        <p:nvCxnSpPr>
          <p:cNvPr id="32" name="AutoShape 29"/>
          <p:cNvCxnSpPr>
            <a:cxnSpLocks noChangeShapeType="1"/>
          </p:cNvCxnSpPr>
          <p:nvPr/>
        </p:nvCxnSpPr>
        <p:spPr bwMode="auto">
          <a:xfrm rot="10800000" flipH="1" flipV="1">
            <a:off x="1284097" y="3684397"/>
            <a:ext cx="6710363" cy="1958975"/>
          </a:xfrm>
          <a:prstGeom prst="bentConnector4">
            <a:avLst>
              <a:gd name="adj1" fmla="val -5224"/>
              <a:gd name="adj2" fmla="val 157130"/>
            </a:avLst>
          </a:prstGeom>
          <a:noFill/>
          <a:ln w="63500">
            <a:solidFill>
              <a:srgbClr val="008000"/>
            </a:solidFill>
            <a:miter lim="800000"/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cxnSp>
      <p:sp>
        <p:nvSpPr>
          <p:cNvPr id="33" name="Rectangle 6"/>
          <p:cNvSpPr txBox="1">
            <a:spLocks noGrp="1" noChangeArrowheads="1"/>
          </p:cNvSpPr>
          <p:nvPr/>
        </p:nvSpPr>
        <p:spPr bwMode="auto">
          <a:xfrm>
            <a:off x="7924800" y="7007225"/>
            <a:ext cx="21336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r" eaLnBrk="1" hangingPunct="1"/>
            <a:fld id="{88F8DB7B-544F-4E67-A700-6E9507B7F73E}" type="slidenum">
              <a:rPr lang="en-US" altLang="en-US" sz="800">
                <a:cs typeface="Arial" pitchFamily="34" charset="0"/>
              </a:rPr>
              <a:pPr algn="r" eaLnBrk="1" hangingPunct="1"/>
              <a:t>10</a:t>
            </a:fld>
            <a:endParaRPr lang="en-US" altLang="en-US" sz="800">
              <a:cs typeface="Arial" pitchFamily="34" charset="0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2774950" y="3700463"/>
            <a:ext cx="17843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chemeClr val="tx2"/>
                </a:solidFill>
              </a:rPr>
              <a:t>Market Transactions</a:t>
            </a:r>
          </a:p>
          <a:p>
            <a:pPr algn="l" eaLnBrk="1" hangingPunct="1"/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4670425" y="6494463"/>
            <a:ext cx="19446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chemeClr val="tx2"/>
                </a:solidFill>
              </a:rPr>
              <a:t>Perform HAN Transactions</a:t>
            </a:r>
          </a:p>
        </p:txBody>
      </p:sp>
    </p:spTree>
    <p:extLst>
      <p:ext uri="{BB962C8B-B14F-4D97-AF65-F5344CB8AC3E}">
        <p14:creationId xmlns:p14="http://schemas.microsoft.com/office/powerpoint/2010/main" val="111915876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19200" y="0"/>
            <a:ext cx="80010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SMT Third Party Access Was </a:t>
            </a:r>
            <a:r>
              <a:rPr lang="en-US" sz="2800" dirty="0" smtClean="0"/>
              <a:t>Developed </a:t>
            </a:r>
            <a:r>
              <a:rPr lang="en-US" sz="2800" dirty="0"/>
              <a:t>to Within </a:t>
            </a:r>
            <a:r>
              <a:rPr lang="en-US" sz="2800" dirty="0" smtClean="0"/>
              <a:t>These PUC-Approved Provisions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95400" y="1447800"/>
            <a:ext cx="76962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dirty="0" smtClean="0"/>
              <a:t>Key Provisions Approved</a:t>
            </a:r>
            <a:r>
              <a:rPr lang="en-US" sz="2600" dirty="0" smtClean="0"/>
              <a:t>: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400" dirty="0" err="1" smtClean="0"/>
              <a:t>SmartMeterTexas</a:t>
            </a:r>
            <a:r>
              <a:rPr lang="en-US" sz="2400" dirty="0" smtClean="0"/>
              <a:t> (SMT) </a:t>
            </a:r>
            <a:r>
              <a:rPr lang="en-US" sz="2400" dirty="0"/>
              <a:t>is the conduit for customer </a:t>
            </a:r>
            <a:r>
              <a:rPr lang="en-US" sz="2400" dirty="0" smtClean="0"/>
              <a:t>information</a:t>
            </a:r>
          </a:p>
          <a:p>
            <a:r>
              <a:rPr lang="en-US" sz="2400" dirty="0" smtClean="0"/>
              <a:t>Customer must opt-in rather than opt-out </a:t>
            </a:r>
            <a:endParaRPr lang="en-US" sz="2400" dirty="0"/>
          </a:p>
          <a:p>
            <a:r>
              <a:rPr lang="en-US" sz="2400" dirty="0"/>
              <a:t>Customer can </a:t>
            </a:r>
            <a:r>
              <a:rPr lang="en-US" sz="2400" dirty="0" smtClean="0"/>
              <a:t>grant </a:t>
            </a:r>
            <a:r>
              <a:rPr lang="en-US" sz="2400" dirty="0"/>
              <a:t>or revoke access to a third party of their choice </a:t>
            </a:r>
            <a:r>
              <a:rPr lang="en-US" sz="2400" dirty="0" smtClean="0"/>
              <a:t>at any time</a:t>
            </a:r>
            <a:endParaRPr lang="en-US" sz="2400" dirty="0"/>
          </a:p>
          <a:p>
            <a:r>
              <a:rPr lang="en-US" sz="2400" dirty="0"/>
              <a:t>Customer must  </a:t>
            </a:r>
            <a:r>
              <a:rPr lang="en-US" sz="2400" dirty="0" smtClean="0"/>
              <a:t>accept or reject the Access </a:t>
            </a:r>
            <a:r>
              <a:rPr lang="en-US" sz="2400" dirty="0"/>
              <a:t>Agreement </a:t>
            </a:r>
            <a:r>
              <a:rPr lang="en-US" sz="2400" dirty="0" smtClean="0"/>
              <a:t> through electronic authorization </a:t>
            </a:r>
            <a:r>
              <a:rPr lang="en-US" sz="2400" dirty="0"/>
              <a:t>prior to information being provided to Third-Party </a:t>
            </a:r>
            <a:endParaRPr lang="en-US" sz="2400" dirty="0" smtClean="0"/>
          </a:p>
          <a:p>
            <a:r>
              <a:rPr lang="en-US" sz="2400" dirty="0" smtClean="0"/>
              <a:t>Agreement lengths vary in duration and customer can choose length</a:t>
            </a:r>
            <a:endParaRPr lang="en-US" sz="2400" dirty="0"/>
          </a:p>
          <a:p>
            <a:r>
              <a:rPr lang="en-US" sz="2400" dirty="0" smtClean="0"/>
              <a:t>Process is </a:t>
            </a:r>
            <a:r>
              <a:rPr lang="en-US" sz="2400" dirty="0"/>
              <a:t>driven by security &amp; customer data </a:t>
            </a:r>
            <a:r>
              <a:rPr lang="en-US" sz="2400" dirty="0" smtClean="0"/>
              <a:t>privacy with verification through SMT</a:t>
            </a:r>
            <a:endParaRPr lang="en-US" sz="2400" dirty="0"/>
          </a:p>
          <a:p>
            <a:r>
              <a:rPr lang="en-US" sz="2400" dirty="0" smtClean="0"/>
              <a:t>Disclosures are provided to the customer that they control and manage their agreements with third parties, that third parties are not regulated by a state agency and that customers should read and understand third party privacy policies before accepting an agreement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812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 txBox="1">
            <a:spLocks noGrp="1" noChangeArrowheads="1"/>
          </p:cNvSpPr>
          <p:nvPr/>
        </p:nvSpPr>
        <p:spPr bwMode="auto">
          <a:xfrm>
            <a:off x="7543800" y="6731000"/>
            <a:ext cx="21336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r" eaLnBrk="1" hangingPunct="1"/>
            <a:fld id="{88F8DB7B-544F-4E67-A700-6E9507B7F73E}" type="slidenum">
              <a:rPr lang="en-US" altLang="en-US" sz="800">
                <a:cs typeface="Arial" pitchFamily="34" charset="0"/>
              </a:rPr>
              <a:pPr algn="r" eaLnBrk="1" hangingPunct="1"/>
              <a:t>12</a:t>
            </a:fld>
            <a:endParaRPr lang="en-US" altLang="en-US" sz="800">
              <a:cs typeface="Arial" pitchFamily="34" charset="0"/>
            </a:endParaRP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1447800" y="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2800" dirty="0" smtClean="0"/>
              <a:t>Third Party Access Strategy</a:t>
            </a:r>
          </a:p>
        </p:txBody>
      </p:sp>
      <p:pic>
        <p:nvPicPr>
          <p:cNvPr id="37" name="Picture 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7010" y="3689349"/>
            <a:ext cx="2343150" cy="2125663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8" name="Picture 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5460" y="1169988"/>
            <a:ext cx="2338388" cy="2130425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7938" y="2527300"/>
            <a:ext cx="2370137" cy="1954213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Bent Arrow 39"/>
          <p:cNvSpPr/>
          <p:nvPr/>
        </p:nvSpPr>
        <p:spPr>
          <a:xfrm rot="5400000">
            <a:off x="6487318" y="2777332"/>
            <a:ext cx="550863" cy="965200"/>
          </a:xfrm>
          <a:prstGeom prst="bentArrow">
            <a:avLst>
              <a:gd name="adj1" fmla="val 21205"/>
              <a:gd name="adj2" fmla="val 25000"/>
              <a:gd name="adj3" fmla="val 25000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5785644" y="4360069"/>
            <a:ext cx="550862" cy="965200"/>
          </a:xfrm>
          <a:prstGeom prst="bentArrow">
            <a:avLst>
              <a:gd name="adj1" fmla="val 21205"/>
              <a:gd name="adj2" fmla="val 25000"/>
              <a:gd name="adj3" fmla="val 25000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5400000">
            <a:off x="3363118" y="1634332"/>
            <a:ext cx="550863" cy="965200"/>
          </a:xfrm>
          <a:prstGeom prst="bentArrow">
            <a:avLst>
              <a:gd name="adj1" fmla="val 21205"/>
              <a:gd name="adj2" fmla="val 25000"/>
              <a:gd name="adj3" fmla="val 25000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ent Arrow 42"/>
          <p:cNvSpPr/>
          <p:nvPr/>
        </p:nvSpPr>
        <p:spPr>
          <a:xfrm rot="16200000">
            <a:off x="2913857" y="3267869"/>
            <a:ext cx="601662" cy="965200"/>
          </a:xfrm>
          <a:prstGeom prst="bentArrow">
            <a:avLst>
              <a:gd name="adj1" fmla="val 21205"/>
              <a:gd name="adj2" fmla="val 25000"/>
              <a:gd name="adj3" fmla="val 25000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1"/>
          <p:cNvSpPr txBox="1">
            <a:spLocks noChangeArrowheads="1"/>
          </p:cNvSpPr>
          <p:nvPr/>
        </p:nvSpPr>
        <p:spPr bwMode="auto">
          <a:xfrm flipH="1">
            <a:off x="685800" y="4051300"/>
            <a:ext cx="231775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 dirty="0">
                <a:solidFill>
                  <a:schemeClr val="tx1"/>
                </a:solidFill>
                <a:latin typeface="Arial" pitchFamily="34" charset="0"/>
              </a:rPr>
              <a:t>Third-Party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1" u="sng" dirty="0">
              <a:solidFill>
                <a:schemeClr val="tx1"/>
              </a:solidFill>
              <a:latin typeface="Arial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Arial" pitchFamily="34" charset="0"/>
              </a:rPr>
              <a:t>“Create / Manage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Arial" pitchFamily="34" charset="0"/>
              </a:rPr>
              <a:t>Agreements”</a:t>
            </a:r>
          </a:p>
        </p:txBody>
      </p:sp>
      <p:sp>
        <p:nvSpPr>
          <p:cNvPr id="45" name="TextBox 1"/>
          <p:cNvSpPr txBox="1">
            <a:spLocks noChangeArrowheads="1"/>
          </p:cNvSpPr>
          <p:nvPr/>
        </p:nvSpPr>
        <p:spPr bwMode="auto">
          <a:xfrm flipH="1">
            <a:off x="3155950" y="4737100"/>
            <a:ext cx="3429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 dirty="0">
                <a:solidFill>
                  <a:schemeClr val="tx1"/>
                </a:solidFill>
                <a:latin typeface="Arial" pitchFamily="34" charset="0"/>
              </a:rPr>
              <a:t>SMT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chemeClr val="tx1"/>
              </a:solidFill>
              <a:latin typeface="Arial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Arial" pitchFamily="34" charset="0"/>
              </a:rPr>
              <a:t>“Process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Arial" pitchFamily="34" charset="0"/>
              </a:rPr>
              <a:t>Agreements / Information”</a:t>
            </a:r>
          </a:p>
        </p:txBody>
      </p:sp>
      <p:sp>
        <p:nvSpPr>
          <p:cNvPr id="46" name="TextBox 1"/>
          <p:cNvSpPr txBox="1">
            <a:spLocks noChangeArrowheads="1"/>
          </p:cNvSpPr>
          <p:nvPr/>
        </p:nvSpPr>
        <p:spPr bwMode="auto">
          <a:xfrm flipH="1">
            <a:off x="6858000" y="2159000"/>
            <a:ext cx="231775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 dirty="0">
                <a:solidFill>
                  <a:schemeClr val="tx1"/>
                </a:solidFill>
                <a:latin typeface="Arial" pitchFamily="34" charset="0"/>
              </a:rPr>
              <a:t>Customer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chemeClr val="tx1"/>
              </a:solidFill>
              <a:latin typeface="Arial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Arial" pitchFamily="34" charset="0"/>
              </a:rPr>
              <a:t>“Accept / Reject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Arial" pitchFamily="34" charset="0"/>
              </a:rPr>
              <a:t>Agreements”</a:t>
            </a:r>
          </a:p>
        </p:txBody>
      </p:sp>
    </p:spTree>
    <p:extLst>
      <p:ext uri="{BB962C8B-B14F-4D97-AF65-F5344CB8AC3E}">
        <p14:creationId xmlns:p14="http://schemas.microsoft.com/office/powerpoint/2010/main" val="398119682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8077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Overview of SMT Third-Party Functional Rules</a:t>
            </a:r>
          </a:p>
        </p:txBody>
      </p:sp>
      <p:sp>
        <p:nvSpPr>
          <p:cNvPr id="20483" name="Content Placeholder 6"/>
          <p:cNvSpPr>
            <a:spLocks noGrp="1"/>
          </p:cNvSpPr>
          <p:nvPr>
            <p:ph type="body" idx="1"/>
          </p:nvPr>
        </p:nvSpPr>
        <p:spPr>
          <a:xfrm>
            <a:off x="1295400" y="1066800"/>
            <a:ext cx="7543800" cy="5334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800" b="1" dirty="0" smtClean="0"/>
              <a:t>Third-Party Registration and Account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Third-Party is required to have an SMT account.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REP SMT accounts will have the same functionality as an Independent Third-Party.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Independent Third-Party account model will follow the same processes and business rules as REP accounts (e.g.: Admin/User model).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Third-Party may provide SMT their company logo, URLs to their website and privacy policy, and confirm that they have met the requirements for a Privacy Seal during new account registration.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 smtClean="0"/>
              <a:t>Customer Agreement Invitations for Third Party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Third-Party may invite Customers that do or do not have an SMT Account to an Agreement.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Customer is required to have an SMT account to accept the Agreement Invitation.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b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 smtClean="0"/>
              <a:t>Third-Party Access To Customer Energy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Customer must accept the Energy Data Agreement to allow SMT to begin provide information to Third-Party.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Third-Party can acquire up to 12 months of Customer Historical Data per Agreement.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Third-Party can acquire future Customer Historical Data per same Agreement until agreement is expired.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The Energy Data Agreement may have a terms of up to 1 year only.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Customer can terminate the Energy Data Agreement at any time.</a:t>
            </a:r>
          </a:p>
        </p:txBody>
      </p:sp>
    </p:spTree>
    <p:extLst>
      <p:ext uri="{BB962C8B-B14F-4D97-AF65-F5344CB8AC3E}">
        <p14:creationId xmlns:p14="http://schemas.microsoft.com/office/powerpoint/2010/main" val="272788511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81534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Overview of SMT Third-Party Functional Rules</a:t>
            </a:r>
            <a:br>
              <a:rPr lang="en-US" altLang="en-US" sz="2800" dirty="0" smtClean="0"/>
            </a:br>
            <a:endParaRPr lang="en-US" altLang="en-US" sz="2800" dirty="0" smtClean="0"/>
          </a:p>
        </p:txBody>
      </p:sp>
      <p:sp>
        <p:nvSpPr>
          <p:cNvPr id="21507" name="Content Placeholder 6"/>
          <p:cNvSpPr>
            <a:spLocks noGrp="1"/>
          </p:cNvSpPr>
          <p:nvPr>
            <p:ph type="body" idx="1"/>
          </p:nvPr>
        </p:nvSpPr>
        <p:spPr>
          <a:xfrm>
            <a:off x="1143000" y="990600"/>
            <a:ext cx="76962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800" b="1" dirty="0" smtClean="0"/>
              <a:t>Third-Party Ability to Provision / De-Provision Customer In-Home Device (HAN)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An In-Home DEVICE Agreement authorizes a Third-Party to provision and de-provision an In-Home Device with the Customer’s Smart Meter.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An In-Home DEVICE Agreement does not enable a Third-Party to send In-Home Device messages to Customer’s In-Home Device.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Customer must accept an agreement invitation to allow the Third-Party In-Home Device to be provisioned with the Customer’s meter.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Provision / De-Provision process must follow Smart Energy Profile (SEP) 1.0 standard.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The Third-Party ability to provision / de-provision In-Home Devices will remain in effect until the In-Home Device is de-provisioned from the meter, or either the Customer or the Third-Party terminates the Agreement.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None/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 smtClean="0"/>
              <a:t>Third-Party Ability to Provide Customer with In-Home Device Messaging Services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An In-Home Device SERVICES Agreement authorizes a Third-Party to communicate with a Customer’s In-Home Device using SEP  1.0 messages. An agreement can specify any combination of simple text, pricing and/or load control message types.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An In-Home Device SERVICES Agreement does not enable a Third-Party to provision or de-provision a Customer’s In-Home Device.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Customer must accept agreement invitation before the Third-Party is able to send In-Home Device messages (e.g. Load Control, Pricing, Text).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In-Home Device messages must follow Smart Energy Profile (SEP) 1.0 standard.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The Third-Party In-Home Device Messaging Services will remain in effect until the Customer or the Third-Party terminates the Agreement.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9016847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0" name="Rectangle 6"/>
          <p:cNvSpPr txBox="1">
            <a:spLocks noGrp="1" noChangeArrowheads="1"/>
          </p:cNvSpPr>
          <p:nvPr/>
        </p:nvSpPr>
        <p:spPr bwMode="auto">
          <a:xfrm>
            <a:off x="7543800" y="6731000"/>
            <a:ext cx="21336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r" eaLnBrk="1" hangingPunct="1"/>
            <a:fld id="{88F8DB7B-544F-4E67-A700-6E9507B7F73E}" type="slidenum">
              <a:rPr lang="en-US" altLang="en-US" sz="800">
                <a:cs typeface="Arial" pitchFamily="34" charset="0"/>
              </a:rPr>
              <a:pPr algn="r" eaLnBrk="1" hangingPunct="1"/>
              <a:t>15</a:t>
            </a:fld>
            <a:endParaRPr lang="en-US" altLang="en-US" sz="800">
              <a:cs typeface="Arial" pitchFamily="34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1524000" y="457200"/>
            <a:ext cx="7391400" cy="22097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Review Existing SMT Third Party Access Capabilities and Features</a:t>
            </a:r>
            <a:endParaRPr lang="en-US" dirty="0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600200" y="2895600"/>
            <a:ext cx="7691387" cy="2590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Andrea O’Flaherty and Donny Helm</a:t>
            </a:r>
          </a:p>
          <a:p>
            <a:pPr marL="0" indent="0">
              <a:buNone/>
            </a:pPr>
            <a:r>
              <a:rPr lang="en-US" sz="2800" dirty="0" smtClean="0"/>
              <a:t>July 24, 2015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822462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620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SMT Third Party Integration</a:t>
            </a:r>
            <a:br>
              <a:rPr lang="en-US" altLang="en-US" sz="2800" dirty="0" smtClean="0"/>
            </a:br>
            <a:endParaRPr lang="en-US" altLang="en-US" sz="2800" dirty="0" smtClean="0"/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1371600" y="1466195"/>
            <a:ext cx="73914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b="1" dirty="0" smtClean="0">
                <a:cs typeface="Times New Roman" pitchFamily="18" charset="0"/>
              </a:rPr>
              <a:t>Register and Create a Third Party Account on SMT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b="1" dirty="0" smtClean="0">
                <a:cs typeface="Times New Roman" pitchFamily="18" charset="0"/>
              </a:rPr>
              <a:t>Receive an SMT Third Party Starter Kit from SMT Support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b="1" dirty="0" smtClean="0">
                <a:cs typeface="Times New Roman" pitchFamily="18" charset="0"/>
              </a:rPr>
              <a:t>Open Help Desk Ticket to  Set Up a Conference with SMT Support to Review the SMT Third Party Starter Kit with Discuss Next Steps and Ask Question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b="1" dirty="0" smtClean="0">
                <a:cs typeface="Times New Roman" pitchFamily="18" charset="0"/>
              </a:rPr>
              <a:t>Prepare for FTPS Integration per SMT Starter Kit Instructions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b="1" dirty="0" smtClean="0">
                <a:cs typeface="Times New Roman" pitchFamily="18" charset="0"/>
              </a:rPr>
              <a:t>Open a Help Desk Ticket to Work with SMT Support to Integrate with SMT FTPS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b="1" dirty="0" smtClean="0">
                <a:cs typeface="Times New Roman" pitchFamily="18" charset="0"/>
              </a:rPr>
              <a:t>Prepare for API Integration per SMT Starter Kit Instructions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b="1" dirty="0" smtClean="0">
                <a:cs typeface="Times New Roman" pitchFamily="18" charset="0"/>
              </a:rPr>
              <a:t>Open </a:t>
            </a:r>
            <a:r>
              <a:rPr lang="en-US" altLang="en-US" sz="2000" b="1" dirty="0">
                <a:cs typeface="Times New Roman" pitchFamily="18" charset="0"/>
              </a:rPr>
              <a:t>a Help Desk Ticket to Work with SMT Support to Integrate with SMT </a:t>
            </a:r>
            <a:r>
              <a:rPr lang="en-US" altLang="en-US" sz="2000" b="1" dirty="0" smtClean="0">
                <a:cs typeface="Times New Roman" pitchFamily="18" charset="0"/>
              </a:rPr>
              <a:t>API</a:t>
            </a:r>
            <a:endParaRPr lang="en-US" altLang="en-US" sz="20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507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620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SMT Third Party Capabilities and Features</a:t>
            </a:r>
            <a:br>
              <a:rPr lang="en-US" altLang="en-US" sz="2800" dirty="0" smtClean="0"/>
            </a:br>
            <a:endParaRPr lang="en-US" altLang="en-US" sz="2800" dirty="0" smtClean="0"/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76200" y="2286000"/>
            <a:ext cx="9601200" cy="11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cs typeface="Times New Roman" pitchFamily="18" charset="0"/>
              </a:rPr>
              <a:t>SMT </a:t>
            </a:r>
            <a:r>
              <a:rPr lang="en-US" altLang="en-US" sz="2400" b="1" dirty="0">
                <a:cs typeface="Times New Roman" pitchFamily="18" charset="0"/>
              </a:rPr>
              <a:t>Third-Party Navigation </a:t>
            </a:r>
            <a:r>
              <a:rPr lang="en-US" altLang="en-US" sz="2400" b="1" dirty="0" smtClean="0">
                <a:cs typeface="Times New Roman" pitchFamily="18" charset="0"/>
              </a:rPr>
              <a:t>Prototype</a:t>
            </a:r>
            <a:endParaRPr lang="en-US" altLang="en-US" sz="2400" b="1" dirty="0">
              <a:cs typeface="Times New Roman" pitchFamily="18" charset="0"/>
            </a:endParaRPr>
          </a:p>
          <a:p>
            <a:pPr algn="ctr">
              <a:lnSpc>
                <a:spcPct val="90000"/>
              </a:lnSpc>
            </a:pPr>
            <a:endParaRPr lang="en-US" altLang="en-US" sz="2000" dirty="0" smtClean="0"/>
          </a:p>
          <a:p>
            <a:pPr algn="ctr">
              <a:lnSpc>
                <a:spcPct val="90000"/>
              </a:lnSpc>
            </a:pPr>
            <a:r>
              <a:rPr lang="en-US" altLang="en-US" sz="1600" dirty="0" smtClean="0"/>
              <a:t>This tool can be found at</a:t>
            </a:r>
            <a:endParaRPr lang="en-US" altLang="en-US" sz="1600" dirty="0"/>
          </a:p>
          <a:p>
            <a:pPr lvl="1" algn="ctr">
              <a:lnSpc>
                <a:spcPct val="90000"/>
              </a:lnSpc>
            </a:pPr>
            <a:r>
              <a:rPr lang="en-US" sz="1600" u="sng" dirty="0">
                <a:hlinkClick r:id="rId2"/>
              </a:rPr>
              <a:t>http://</a:t>
            </a:r>
            <a:r>
              <a:rPr lang="en-US" sz="1600" u="sng" dirty="0" smtClean="0">
                <a:hlinkClick r:id="rId2"/>
              </a:rPr>
              <a:t>www.ercot.com/committees/board/tac/rms/amwg/</a:t>
            </a:r>
            <a:r>
              <a:rPr lang="en-US" sz="1600" dirty="0" smtClean="0"/>
              <a:t> under </a:t>
            </a:r>
            <a:r>
              <a:rPr lang="en-US" sz="1600" dirty="0"/>
              <a:t>key documents</a:t>
            </a:r>
            <a:endParaRPr lang="en-US" altLang="en-US" sz="16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69046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6200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SMT Third Party Capabilities and Features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7696200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12220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620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SMT Third Party Capabilities and Features</a:t>
            </a:r>
            <a:br>
              <a:rPr lang="en-US" altLang="en-US" sz="2800" dirty="0" smtClean="0"/>
            </a:br>
            <a:endParaRPr lang="en-US" altLang="en-US" sz="2800" dirty="0" smtClean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7772400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30634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533400"/>
            <a:ext cx="7391400" cy="2209799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4400" dirty="0" smtClean="0">
                <a:effectLst/>
              </a:rPr>
              <a:t>Introductions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7157987" cy="25908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Kathy Scott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July 24, 2015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7543800" cy="2209799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4400" dirty="0" smtClean="0"/>
              <a:t>SMT 3rd Party </a:t>
            </a:r>
            <a:br>
              <a:rPr lang="en-US" sz="4400" dirty="0" smtClean="0"/>
            </a:br>
            <a:r>
              <a:rPr lang="en-US" sz="4400" dirty="0" smtClean="0"/>
              <a:t>Data Access Goals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7157987" cy="25908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Doug Lewin, SPEER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July 24, 2015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0656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2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SPEER?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1295400" y="1066800"/>
            <a:ext cx="7848600" cy="54102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Member-based, 501(c)3 non-profit organization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Mission to accelerate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adoption of energy efficient products, services, and technologies.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of six Regional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Energy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Efficiency Organizations </a:t>
            </a:r>
            <a:r>
              <a:rPr lang="en-US" dirty="0" smtClean="0"/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(REEOs)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Founded in 2011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47 members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Our goal: drive EE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through use of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4438" y="4267200"/>
            <a:ext cx="3959562" cy="228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2799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 from the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b="1" dirty="0" smtClean="0"/>
              <a:t>Define new third party access goals and plans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Develop a strategy for identifying potential third party access improvements to support goals and plans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9045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848600" cy="5562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3800" dirty="0" smtClean="0"/>
              <a:t>Goal: Make data access and sharing easier for customers and third parties trying to serve them.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None/>
            </a:pPr>
            <a:r>
              <a:rPr lang="en-US" sz="4200" dirty="0" smtClean="0"/>
              <a:t>BIGGER GOAL: “Smart Meter Texas was created to help families save money.” </a:t>
            </a:r>
          </a:p>
          <a:p>
            <a:pPr marL="914400" lvl="1" indent="-514350">
              <a:buNone/>
            </a:pPr>
            <a:r>
              <a:rPr lang="en-US" sz="4200" dirty="0" smtClean="0"/>
              <a:t>To achieve the goal, need more participation, greater convenience.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4576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Why is data access important?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8796" y="1600200"/>
            <a:ext cx="6465604" cy="4758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47800" y="64770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ACEEE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4041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696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Most third parties report sign up process is biggest barrier to usage.</a:t>
            </a:r>
          </a:p>
          <a:p>
            <a:r>
              <a:rPr lang="en-US" dirty="0" smtClean="0"/>
              <a:t>Several reported giving up on SMT because customers would not create an account, and if they did, would not login second time.</a:t>
            </a:r>
          </a:p>
          <a:p>
            <a:r>
              <a:rPr lang="en-US" dirty="0" smtClean="0"/>
              <a:t>Even if they did register and then login second time, must do it </a:t>
            </a:r>
            <a:r>
              <a:rPr lang="en-US" i="1" dirty="0" smtClean="0"/>
              <a:t>again</a:t>
            </a:r>
            <a:r>
              <a:rPr lang="en-US" dirty="0" smtClean="0"/>
              <a:t> to extend.</a:t>
            </a:r>
          </a:p>
          <a:p>
            <a:r>
              <a:rPr lang="en-US" dirty="0" smtClean="0"/>
              <a:t>Others reported giving up because process of using SMT API was too difficult, customer support inadequate.</a:t>
            </a:r>
          </a:p>
          <a:p>
            <a:r>
              <a:rPr lang="en-US" dirty="0" smtClean="0"/>
              <a:t>Many reported issues with functionality and reliability of site.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413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696200" cy="5334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To share data with a third party, a customer must:</a:t>
            </a:r>
          </a:p>
          <a:p>
            <a:r>
              <a:rPr lang="en-US" dirty="0" smtClean="0"/>
              <a:t>Create an account.</a:t>
            </a:r>
          </a:p>
          <a:p>
            <a:pPr lvl="1"/>
            <a:r>
              <a:rPr lang="en-US" dirty="0" smtClean="0"/>
              <a:t>Requires:</a:t>
            </a:r>
          </a:p>
          <a:p>
            <a:pPr lvl="2"/>
            <a:r>
              <a:rPr lang="en-US" sz="2800" dirty="0" smtClean="0"/>
              <a:t>ESIID</a:t>
            </a:r>
          </a:p>
          <a:p>
            <a:pPr lvl="2"/>
            <a:r>
              <a:rPr lang="en-US" sz="2800" dirty="0" smtClean="0"/>
              <a:t>Meter Number</a:t>
            </a:r>
          </a:p>
          <a:p>
            <a:pPr lvl="2"/>
            <a:r>
              <a:rPr lang="en-US" sz="2800" dirty="0" smtClean="0"/>
              <a:t>Username and Password</a:t>
            </a:r>
          </a:p>
          <a:p>
            <a:r>
              <a:rPr lang="en-US" dirty="0" smtClean="0"/>
              <a:t>Login a second time</a:t>
            </a:r>
          </a:p>
          <a:p>
            <a:r>
              <a:rPr lang="en-US" dirty="0" smtClean="0"/>
              <a:t>Receive an email from the third party within the SMT site, accept the invitation to share data.</a:t>
            </a:r>
          </a:p>
          <a:p>
            <a:r>
              <a:rPr lang="en-US" dirty="0" smtClean="0"/>
              <a:t>Customer must renew the agreement each year by logging in, receiving the email again, accepting again.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9954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3</a:t>
            </a:r>
            <a:r>
              <a:rPr lang="en-US" baseline="30000" dirty="0"/>
              <a:t>rd</a:t>
            </a:r>
            <a:r>
              <a:rPr lang="en-US" dirty="0"/>
              <a:t> Party </a:t>
            </a:r>
            <a:r>
              <a:rPr lang="en-US" dirty="0" smtClean="0"/>
              <a:t>SMT </a:t>
            </a:r>
            <a:r>
              <a:rPr lang="en-US" dirty="0"/>
              <a:t>Customer </a:t>
            </a:r>
            <a:r>
              <a:rPr lang="en-US" dirty="0" smtClean="0"/>
              <a:t>Registration </a:t>
            </a:r>
            <a:r>
              <a:rPr lang="en-US" dirty="0"/>
              <a:t>Process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480669" y="5062737"/>
            <a:ext cx="971600" cy="49922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66688" marR="0" indent="-166688" algn="ct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5" name="Picture 2" descr="C:\Users\jhson\Desktop\registration 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533" y="1602514"/>
            <a:ext cx="1872208" cy="124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38872" y="2915130"/>
            <a:ext cx="245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Initiation of</a:t>
            </a:r>
          </a:p>
          <a:p>
            <a:r>
              <a:rPr lang="en-US" dirty="0"/>
              <a:t>3rd Party Energy </a:t>
            </a:r>
            <a:r>
              <a:rPr lang="en-US" dirty="0" smtClean="0"/>
              <a:t>Service</a:t>
            </a:r>
          </a:p>
        </p:txBody>
      </p:sp>
      <p:pic>
        <p:nvPicPr>
          <p:cNvPr id="7" name="Picture 4" descr="C:\Users\jhson\Desktop\SM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0" y="1828800"/>
            <a:ext cx="1837121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93400" y="2512476"/>
            <a:ext cx="1492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SMT </a:t>
            </a:r>
          </a:p>
          <a:p>
            <a:r>
              <a:rPr lang="en-US" dirty="0" smtClean="0"/>
              <a:t>Invitation </a:t>
            </a:r>
          </a:p>
          <a:p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 bwMode="auto">
          <a:xfrm rot="16200000">
            <a:off x="3857662" y="1929969"/>
            <a:ext cx="389272" cy="518924"/>
          </a:xfrm>
          <a:prstGeom prst="downArrow">
            <a:avLst/>
          </a:prstGeom>
          <a:solidFill>
            <a:srgbClr val="CCFFCC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66688" marR="0" indent="-166688" algn="ct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9442" y="2514600"/>
            <a:ext cx="1554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SMT 3</a:t>
            </a:r>
            <a:r>
              <a:rPr lang="en-US" baseline="30000" dirty="0" smtClean="0"/>
              <a:t>rd</a:t>
            </a:r>
            <a:r>
              <a:rPr lang="en-US" dirty="0" smtClean="0"/>
              <a:t> Party Invitation </a:t>
            </a:r>
          </a:p>
          <a:p>
            <a:r>
              <a:rPr lang="en-US" dirty="0" smtClean="0"/>
              <a:t>Email To Customer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41512" y="5101672"/>
            <a:ext cx="103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Customer </a:t>
            </a:r>
          </a:p>
          <a:p>
            <a:r>
              <a:rPr lang="en-US" sz="1200" dirty="0" smtClean="0"/>
              <a:t>Acceptance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548229" y="3703650"/>
            <a:ext cx="1709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Potential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New Acquisition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Barriers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7235639" y="2692187"/>
            <a:ext cx="389272" cy="719091"/>
          </a:xfrm>
          <a:prstGeom prst="downArrow">
            <a:avLst/>
          </a:prstGeom>
          <a:solidFill>
            <a:srgbClr val="CCFFCC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66688" marR="0" indent="-166688" algn="ct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15" name="Picture 4" descr="C:\Users\jhson\Desktop\imag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657600"/>
            <a:ext cx="1246796" cy="82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own Arrow 15"/>
          <p:cNvSpPr/>
          <p:nvPr/>
        </p:nvSpPr>
        <p:spPr bwMode="auto">
          <a:xfrm>
            <a:off x="7213123" y="4847272"/>
            <a:ext cx="389272" cy="576064"/>
          </a:xfrm>
          <a:prstGeom prst="downArrow">
            <a:avLst/>
          </a:prstGeom>
          <a:solidFill>
            <a:srgbClr val="CCFFCC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66688" marR="0" indent="-166688" algn="ct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34" charset="-127"/>
            </a:endParaRPr>
          </a:p>
        </p:txBody>
      </p:sp>
      <p:sp>
        <p:nvSpPr>
          <p:cNvPr id="17" name="Down Arrow 16"/>
          <p:cNvSpPr/>
          <p:nvPr/>
        </p:nvSpPr>
        <p:spPr bwMode="auto">
          <a:xfrm rot="5400000">
            <a:off x="6160826" y="5497774"/>
            <a:ext cx="389272" cy="518924"/>
          </a:xfrm>
          <a:prstGeom prst="downArrow">
            <a:avLst/>
          </a:prstGeom>
          <a:solidFill>
            <a:srgbClr val="CCFFCC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66688" marR="0" indent="-166688" algn="ct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18" name="Picture 4" descr="C:\Users\jhson\Desktop\SM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86400"/>
            <a:ext cx="1677733" cy="54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05523" y="5934670"/>
            <a:ext cx="3238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SMT Account </a:t>
            </a:r>
          </a:p>
          <a:p>
            <a:r>
              <a:rPr lang="en-US" dirty="0" smtClean="0"/>
              <a:t>Registration </a:t>
            </a:r>
          </a:p>
          <a:p>
            <a:r>
              <a:rPr lang="en-US" dirty="0" smtClean="0"/>
              <a:t>Confirmation Email</a:t>
            </a:r>
          </a:p>
        </p:txBody>
      </p:sp>
      <p:sp>
        <p:nvSpPr>
          <p:cNvPr id="20" name="Down Arrow 19"/>
          <p:cNvSpPr/>
          <p:nvPr/>
        </p:nvSpPr>
        <p:spPr bwMode="auto">
          <a:xfrm rot="5400000">
            <a:off x="3738319" y="5622108"/>
            <a:ext cx="389272" cy="518924"/>
          </a:xfrm>
          <a:prstGeom prst="downArrow">
            <a:avLst/>
          </a:prstGeom>
          <a:solidFill>
            <a:srgbClr val="CCFFCC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66688" marR="0" indent="-166688" algn="ct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1" name="Picture 8" descr="C:\Users\jhson\Desktop\pc use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557" y="5501782"/>
            <a:ext cx="1173925" cy="78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787614" y="632322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Customer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4955780" y="4923446"/>
            <a:ext cx="135906" cy="438894"/>
          </a:xfrm>
          <a:prstGeom prst="straightConnector1">
            <a:avLst/>
          </a:prstGeom>
          <a:solidFill>
            <a:srgbClr val="CCFFCC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10-Point Star 23"/>
          <p:cNvSpPr/>
          <p:nvPr/>
        </p:nvSpPr>
        <p:spPr bwMode="auto">
          <a:xfrm>
            <a:off x="3335427" y="3411278"/>
            <a:ext cx="2074773" cy="1512168"/>
          </a:xfrm>
          <a:prstGeom prst="star10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66688" marR="0" indent="-166688" algn="ct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34" charset="-127"/>
            </a:endParaRPr>
          </a:p>
        </p:txBody>
      </p:sp>
      <p:grpSp>
        <p:nvGrpSpPr>
          <p:cNvPr id="13" name="Group 24"/>
          <p:cNvGrpSpPr/>
          <p:nvPr/>
        </p:nvGrpSpPr>
        <p:grpSpPr>
          <a:xfrm>
            <a:off x="6172200" y="3488206"/>
            <a:ext cx="609601" cy="461665"/>
            <a:chOff x="5454532" y="3321321"/>
            <a:chExt cx="609601" cy="461665"/>
          </a:xfrm>
        </p:grpSpPr>
        <p:sp>
          <p:nvSpPr>
            <p:cNvPr id="26" name="Rounded Rectangular Callout 25"/>
            <p:cNvSpPr/>
            <p:nvPr/>
          </p:nvSpPr>
          <p:spPr bwMode="auto">
            <a:xfrm flipH="1">
              <a:off x="5454532" y="3338315"/>
              <a:ext cx="440284" cy="359546"/>
            </a:xfrm>
            <a:prstGeom prst="wedgeRoundRectCallout">
              <a:avLst>
                <a:gd name="adj1" fmla="val -64230"/>
                <a:gd name="adj2" fmla="val 115642"/>
                <a:gd name="adj3" fmla="val 16667"/>
              </a:avLst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66688" marR="0" indent="-166688" algn="ctr" defTabSz="914400" rtl="0" eaLnBrk="0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Tx/>
                <a:buFont typeface="Wingdings" pitchFamily="2" charset="2"/>
                <a:buNone/>
                <a:tabLst/>
              </a:pPr>
              <a:endParaRPr kumimoji="1" 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34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54532" y="3321321"/>
              <a:ext cx="609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Click</a:t>
              </a:r>
            </a:p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</p:grpSp>
      <p:grpSp>
        <p:nvGrpSpPr>
          <p:cNvPr id="25" name="Group 27"/>
          <p:cNvGrpSpPr/>
          <p:nvPr/>
        </p:nvGrpSpPr>
        <p:grpSpPr>
          <a:xfrm>
            <a:off x="5418019" y="5070895"/>
            <a:ext cx="492443" cy="430887"/>
            <a:chOff x="5640833" y="3321321"/>
            <a:chExt cx="492443" cy="430887"/>
          </a:xfrm>
        </p:grpSpPr>
        <p:sp>
          <p:nvSpPr>
            <p:cNvPr id="29" name="Rounded Rectangular Callout 28"/>
            <p:cNvSpPr/>
            <p:nvPr/>
          </p:nvSpPr>
          <p:spPr bwMode="auto">
            <a:xfrm flipH="1">
              <a:off x="5666913" y="3356992"/>
              <a:ext cx="440284" cy="359546"/>
            </a:xfrm>
            <a:prstGeom prst="wedgeRoundRectCallou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66688" marR="0" indent="-166688" algn="ctr" defTabSz="914400" rtl="0" eaLnBrk="0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Tx/>
                <a:buFont typeface="Wingdings" pitchFamily="2" charset="2"/>
                <a:buNone/>
                <a:tabLst/>
              </a:pPr>
              <a:endParaRPr kumimoji="1" 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34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40833" y="3321321"/>
              <a:ext cx="4924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Click</a:t>
              </a:r>
            </a:p>
            <a:p>
              <a:r>
                <a:rPr lang="en-US" sz="1100" dirty="0" smtClean="0"/>
                <a:t>Yes</a:t>
              </a:r>
              <a:endParaRPr lang="en-US" sz="11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397098" y="6296051"/>
            <a:ext cx="256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3</a:t>
            </a:r>
            <a:r>
              <a:rPr lang="en-US" baseline="30000" dirty="0" smtClean="0">
                <a:solidFill>
                  <a:srgbClr val="00B050"/>
                </a:solidFill>
              </a:rPr>
              <a:t>rd</a:t>
            </a:r>
            <a:r>
              <a:rPr lang="en-US" dirty="0" smtClean="0">
                <a:solidFill>
                  <a:srgbClr val="00B050"/>
                </a:solidFill>
              </a:rPr>
              <a:t> Party Service Provider</a:t>
            </a:r>
          </a:p>
        </p:txBody>
      </p:sp>
      <p:pic>
        <p:nvPicPr>
          <p:cNvPr id="32" name="Picture 9" descr="C:\Users\jhson\Desktop\pc us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281" y="5321147"/>
            <a:ext cx="1356102" cy="90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646682" y="4814615"/>
            <a:ext cx="1497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New </a:t>
            </a:r>
          </a:p>
          <a:p>
            <a:r>
              <a:rPr lang="en-US" dirty="0" smtClean="0"/>
              <a:t>SMT </a:t>
            </a:r>
            <a:r>
              <a:rPr lang="en-US" dirty="0"/>
              <a:t>A</a:t>
            </a:r>
            <a:r>
              <a:rPr lang="en-US" dirty="0" smtClean="0"/>
              <a:t>ccount</a:t>
            </a:r>
            <a:endParaRPr lang="en-US" dirty="0"/>
          </a:p>
        </p:txBody>
      </p:sp>
      <p:pic>
        <p:nvPicPr>
          <p:cNvPr id="34" name="Picture 6" descr="C:\Users\jhson\Documents\SRL\ETL\LogoPictures\tele regis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567" y="1789679"/>
            <a:ext cx="1309687" cy="8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994932" y="1917163"/>
            <a:ext cx="389272" cy="518924"/>
          </a:xfrm>
          <a:prstGeom prst="downArrow">
            <a:avLst/>
          </a:prstGeom>
          <a:solidFill>
            <a:srgbClr val="CCFFCC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66688" marR="0" indent="-166688" algn="ct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97532" y="381000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New SMT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Customer 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432464" y="4145054"/>
            <a:ext cx="952117" cy="0"/>
          </a:xfrm>
          <a:prstGeom prst="straightConnector1">
            <a:avLst/>
          </a:prstGeom>
          <a:solidFill>
            <a:srgbClr val="CCFFCC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191000" y="2743200"/>
            <a:ext cx="172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3</a:t>
            </a:r>
            <a:r>
              <a:rPr lang="en-US" baseline="30000" dirty="0" smtClean="0">
                <a:solidFill>
                  <a:srgbClr val="00B050"/>
                </a:solidFill>
              </a:rPr>
              <a:t>rd</a:t>
            </a:r>
            <a:r>
              <a:rPr lang="en-US" dirty="0" smtClean="0">
                <a:solidFill>
                  <a:srgbClr val="00B050"/>
                </a:solidFill>
              </a:rPr>
              <a:t> Party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61976502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59126"/>
            <a:ext cx="6400800" cy="679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77000" y="152400"/>
            <a:ext cx="23622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Contrast with LOA Process</a:t>
            </a:r>
          </a:p>
          <a:p>
            <a:endParaRPr lang="en-US" sz="2000" dirty="0" smtClean="0"/>
          </a:p>
          <a:p>
            <a:r>
              <a:rPr lang="en-US" sz="2000" dirty="0" smtClean="0"/>
              <a:t>LOA requires only ESIID and service address.</a:t>
            </a:r>
          </a:p>
          <a:p>
            <a:endParaRPr lang="en-US" sz="800" dirty="0" smtClean="0"/>
          </a:p>
          <a:p>
            <a:r>
              <a:rPr lang="en-US" sz="2000" dirty="0" smtClean="0"/>
              <a:t>It’s easy to use and widely used.</a:t>
            </a:r>
          </a:p>
          <a:p>
            <a:endParaRPr lang="en-US" sz="800" dirty="0" smtClean="0"/>
          </a:p>
          <a:p>
            <a:r>
              <a:rPr lang="en-US" sz="2000" dirty="0" smtClean="0"/>
              <a:t>If you’re using paper to share data, you should be able to grant SMT data access.</a:t>
            </a:r>
          </a:p>
          <a:p>
            <a:endParaRPr lang="en-US" sz="900" dirty="0" smtClean="0"/>
          </a:p>
          <a:p>
            <a:r>
              <a:rPr lang="en-US" sz="2000" dirty="0" smtClean="0"/>
              <a:t>If you’re going online to share data, shouldn’t be more onerous than paper process.</a:t>
            </a:r>
            <a:endParaRPr lang="en-US" sz="2000" dirty="0"/>
          </a:p>
        </p:txBody>
      </p:sp>
      <p:sp>
        <p:nvSpPr>
          <p:cNvPr id="8" name="Left-Right Arrow 7"/>
          <p:cNvSpPr/>
          <p:nvPr/>
        </p:nvSpPr>
        <p:spPr>
          <a:xfrm>
            <a:off x="1524000" y="5867400"/>
            <a:ext cx="2209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3258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620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LOA, page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038922"/>
            <a:ext cx="6248400" cy="558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eft Arrow 6"/>
          <p:cNvSpPr/>
          <p:nvPr/>
        </p:nvSpPr>
        <p:spPr>
          <a:xfrm rot="19119275">
            <a:off x="7458476" y="2113960"/>
            <a:ext cx="1969008" cy="484632"/>
          </a:xfrm>
          <a:prstGeom prst="leftArrow">
            <a:avLst/>
          </a:prstGeom>
          <a:solidFill>
            <a:srgbClr val="17B9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935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Improving Third Party Access to SMT Workshop</a:t>
            </a:r>
            <a:br>
              <a:rPr lang="en-US" altLang="en-US" sz="2800" dirty="0" smtClean="0"/>
            </a:br>
            <a:r>
              <a:rPr lang="en-US" altLang="en-US" sz="2800" dirty="0" smtClean="0"/>
              <a:t>Goals and Steps</a:t>
            </a:r>
            <a:endParaRPr lang="en-US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96937" y="1143000"/>
            <a:ext cx="8247063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400" dirty="0" smtClean="0"/>
              <a:t>Goal – Improve Third Party access to Advanced Metering energy data and HAN devices</a:t>
            </a:r>
          </a:p>
          <a:p>
            <a:pPr marL="457200" lvl="1" indent="0">
              <a:lnSpc>
                <a:spcPct val="90000"/>
              </a:lnSpc>
              <a:buFont typeface="Arial" pitchFamily="34" charset="0"/>
              <a:buNone/>
            </a:pPr>
            <a:endParaRPr lang="en-US" altLang="en-US" sz="2400" dirty="0" smtClean="0"/>
          </a:p>
          <a:p>
            <a:pPr marL="457200" lvl="1" indent="0"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400" dirty="0" smtClean="0"/>
              <a:t>How -</a:t>
            </a:r>
          </a:p>
          <a:p>
            <a:pPr lvl="2">
              <a:lnSpc>
                <a:spcPct val="90000"/>
              </a:lnSpc>
              <a:spcAft>
                <a:spcPct val="35000"/>
              </a:spcAft>
            </a:pPr>
            <a:r>
              <a:rPr lang="en-US" altLang="en-US" dirty="0" smtClean="0"/>
              <a:t>Conduct a series of workshops to discuss potential improvements and a conceptual plan to accomplish those improvements </a:t>
            </a:r>
          </a:p>
          <a:p>
            <a:pPr lvl="2">
              <a:lnSpc>
                <a:spcPct val="90000"/>
              </a:lnSpc>
              <a:spcAft>
                <a:spcPct val="35000"/>
              </a:spcAft>
            </a:pPr>
            <a:r>
              <a:rPr lang="en-US" altLang="en-US" dirty="0" smtClean="0"/>
              <a:t>Level set governance, rules, boundaries and criteria that short term, mid term and long term enhancements must follow – Completed in Workshop 1 Day 1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Level set the potential processes to be utilized to promote and possibly implement short term and mid term improvements – Completed in Workshop 1 Day 2 (the long term improvement process is not yet known)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Define potential short term and mid term enhancements to the existing solution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Define a conceptual long term strategy for potential future improvements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Create a plan outlining the possible short, mid and long term improvements</a:t>
            </a:r>
          </a:p>
          <a:p>
            <a:pPr lvl="2">
              <a:lnSpc>
                <a:spcPct val="90000"/>
              </a:lnSpc>
            </a:pPr>
            <a:endParaRPr lang="en-US" altLang="en-US" sz="2000" dirty="0" smtClean="0"/>
          </a:p>
          <a:p>
            <a:pPr lvl="2"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  <a:spcBef>
                <a:spcPts val="13"/>
              </a:spcBef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27967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Current Issues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620000" cy="55446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From the customer’s perspective, current SMT process requires disjointed engagements/follow-ups for 3</a:t>
            </a:r>
            <a:r>
              <a:rPr lang="en-US" baseline="30000" dirty="0" smtClean="0"/>
              <a:t>rd</a:t>
            </a:r>
            <a:r>
              <a:rPr lang="en-US" dirty="0" smtClean="0"/>
              <a:t> party and SMT registration.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UX barrier to new customer acquisition</a:t>
            </a:r>
          </a:p>
          <a:p>
            <a:pPr lvl="1"/>
            <a:r>
              <a:rPr lang="en-US" dirty="0" smtClean="0"/>
              <a:t>Likely major reason for &lt;1% customers using SMT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Difficult for 3</a:t>
            </a:r>
            <a:r>
              <a:rPr lang="en-US" baseline="30000" dirty="0" smtClean="0"/>
              <a:t>rd</a:t>
            </a:r>
            <a:r>
              <a:rPr lang="en-US" dirty="0" smtClean="0"/>
              <a:t> party to track and resolve a customer SMT registration issue.</a:t>
            </a:r>
          </a:p>
          <a:p>
            <a:pPr lvl="1"/>
            <a:r>
              <a:rPr lang="en-US" dirty="0" smtClean="0"/>
              <a:t>Customer provided </a:t>
            </a:r>
            <a:r>
              <a:rPr lang="en-US" dirty="0"/>
              <a:t>a wrong/erroneous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/>
              <a:t>Some customers don’t know they already have SMT </a:t>
            </a:r>
            <a:r>
              <a:rPr lang="en-US" dirty="0" smtClean="0"/>
              <a:t>account but apply for the new SMT account.</a:t>
            </a:r>
          </a:p>
          <a:p>
            <a:pPr lvl="1"/>
            <a:r>
              <a:rPr lang="en-US" dirty="0"/>
              <a:t>Customer is not responding to SMT acceptance/confirmation emails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III. Must have new agreement each year.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BD7BC-F3DC-4EB2-A4FE-CFF88F07A537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234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own Arrow 46"/>
          <p:cNvSpPr/>
          <p:nvPr/>
        </p:nvSpPr>
        <p:spPr bwMode="auto">
          <a:xfrm rot="5400000">
            <a:off x="6510964" y="4004636"/>
            <a:ext cx="313072" cy="114300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66688" marR="0" indent="-166688" algn="ct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3</a:t>
            </a:r>
            <a:r>
              <a:rPr lang="en-US" baseline="30000" dirty="0"/>
              <a:t>rd</a:t>
            </a:r>
            <a:r>
              <a:rPr lang="en-US" dirty="0"/>
              <a:t> Party </a:t>
            </a:r>
            <a:r>
              <a:rPr lang="en-US" dirty="0" smtClean="0"/>
              <a:t>SMT </a:t>
            </a:r>
            <a:r>
              <a:rPr lang="en-US" dirty="0"/>
              <a:t>Customer </a:t>
            </a:r>
            <a:r>
              <a:rPr lang="en-US" dirty="0" smtClean="0"/>
              <a:t>Registration </a:t>
            </a:r>
            <a:r>
              <a:rPr lang="en-US" dirty="0"/>
              <a:t>Process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1" name="Picture 4" descr="C:\Users\jhson\Desktop\SM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534" y="3352800"/>
            <a:ext cx="179446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Down Arrow 42"/>
          <p:cNvSpPr/>
          <p:nvPr/>
        </p:nvSpPr>
        <p:spPr bwMode="auto">
          <a:xfrm rot="16200000">
            <a:off x="6553203" y="2819399"/>
            <a:ext cx="304800" cy="1219201"/>
          </a:xfrm>
          <a:prstGeom prst="downArrow">
            <a:avLst/>
          </a:prstGeom>
          <a:solidFill>
            <a:srgbClr val="17B92A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66688" marR="0" indent="-166688" algn="ct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46" name="Picture 2" descr="C:\Users\jhson\Desktop\tele regist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3276600"/>
            <a:ext cx="1447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jhson\Desktop\authoriz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57600"/>
            <a:ext cx="838200" cy="62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752600" y="1828800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Customer provides authorization</a:t>
            </a:r>
          </a:p>
          <a:p>
            <a:r>
              <a:rPr lang="en-US" sz="2000" dirty="0" smtClean="0"/>
              <a:t>and authentication to third party to help them manage data, save money, examine new rates, etc.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4267200" y="4572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3</a:t>
            </a:r>
            <a:r>
              <a:rPr lang="en-US" baseline="30000" dirty="0" smtClean="0">
                <a:solidFill>
                  <a:srgbClr val="00B050"/>
                </a:solidFill>
              </a:rPr>
              <a:t>rd</a:t>
            </a:r>
            <a:r>
              <a:rPr lang="en-US" dirty="0" smtClean="0">
                <a:solidFill>
                  <a:srgbClr val="00B050"/>
                </a:solidFill>
              </a:rPr>
              <a:t> Party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Service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Provider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76400" y="5226784"/>
            <a:ext cx="419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Third party provides services to customer. Customer may revoke access at any time by written request, or by creating an SMT account and revoking it.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3200400"/>
            <a:ext cx="2081212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1524000" y="4648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 bwMode="auto">
          <a:xfrm rot="16200000">
            <a:off x="3882067" y="2975937"/>
            <a:ext cx="313070" cy="914399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66688" marR="0" indent="-166688" algn="ct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34" charset="-127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5400000">
            <a:off x="3809998" y="4038602"/>
            <a:ext cx="304801" cy="914399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66688" marR="0" indent="-166688" algn="ct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34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95400" y="22098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86400" y="22098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54102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6" name="Picture 6" descr="C:\Users\jhson\Desktop\authoriz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657600"/>
            <a:ext cx="990600" cy="62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096000" y="1676400"/>
            <a:ext cx="289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Third party has pre-registered with SMT. Third party submits authentication information to SMT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248400" y="5181600"/>
            <a:ext cx="289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SMT adds customer to third party’s energy data agreement list, allowing them access.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5715000" y="54864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269334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1143000"/>
          </a:xfrm>
        </p:spPr>
        <p:txBody>
          <a:bodyPr/>
          <a:lstStyle/>
          <a:p>
            <a:r>
              <a:rPr lang="en-US" sz="2800" dirty="0" smtClean="0"/>
              <a:t>Alternative: Proposed </a:t>
            </a:r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 Party New SMT Customer Registration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696200" cy="5791200"/>
          </a:xfrm>
        </p:spPr>
        <p:txBody>
          <a:bodyPr>
            <a:normAutofit fontScale="70000" lnSpcReduction="20000"/>
          </a:bodyPr>
          <a:lstStyle/>
          <a:p>
            <a:pPr marL="571500" indent="-571500" latinLnBrk="0">
              <a:buNone/>
            </a:pPr>
            <a:r>
              <a:rPr lang="en-US" dirty="0" smtClean="0"/>
              <a:t>I. </a:t>
            </a:r>
            <a:r>
              <a:rPr lang="en-US" sz="3100" dirty="0" smtClean="0"/>
              <a:t>	Customer registers 3</a:t>
            </a:r>
            <a:r>
              <a:rPr lang="en-US" sz="3100" baseline="30000" dirty="0" smtClean="0"/>
              <a:t>rd</a:t>
            </a:r>
            <a:r>
              <a:rPr lang="en-US" sz="3100" dirty="0" smtClean="0"/>
              <a:t> party service with 3</a:t>
            </a:r>
            <a:r>
              <a:rPr lang="en-US" sz="3100" baseline="30000" dirty="0" smtClean="0"/>
              <a:t>rd</a:t>
            </a:r>
            <a:r>
              <a:rPr lang="en-US" sz="3100" dirty="0" smtClean="0"/>
              <a:t> Party 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sz="3100" dirty="0" smtClean="0"/>
              <a:t>LOA like delegation to 3</a:t>
            </a:r>
            <a:r>
              <a:rPr lang="en-US" sz="3100" baseline="30000" dirty="0" smtClean="0"/>
              <a:t>rd</a:t>
            </a:r>
            <a:r>
              <a:rPr lang="en-US" sz="3100" dirty="0" smtClean="0"/>
              <a:t> party - revocable and exclusively limited to SMT registration process and SMT 3</a:t>
            </a:r>
            <a:r>
              <a:rPr lang="en-US" sz="3100" baseline="30000" dirty="0" smtClean="0"/>
              <a:t>rd</a:t>
            </a:r>
            <a:r>
              <a:rPr lang="en-US" sz="3100" dirty="0" smtClean="0"/>
              <a:t> party data access permission</a:t>
            </a:r>
          </a:p>
          <a:p>
            <a:pPr marL="914400" lvl="1" indent="-514350" latinLnBrk="0">
              <a:buFont typeface="+mj-lt"/>
              <a:buAutoNum type="arabicParenR"/>
            </a:pPr>
            <a:r>
              <a:rPr lang="en-US" sz="3100" dirty="0" smtClean="0"/>
              <a:t>SMT registration related customer information</a:t>
            </a:r>
          </a:p>
          <a:p>
            <a:pPr marL="1314450" lvl="2" indent="-514350" latinLnBrk="0">
              <a:buFont typeface="+mj-lt"/>
              <a:buAutoNum type="alphaLcPeriod"/>
            </a:pPr>
            <a:r>
              <a:rPr lang="en-US" sz="31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Name</a:t>
            </a:r>
          </a:p>
          <a:p>
            <a:pPr marL="1314450" lvl="2" indent="-514350" latinLnBrk="0">
              <a:buFont typeface="+mj-lt"/>
              <a:buAutoNum type="alphaLcPeriod"/>
            </a:pPr>
            <a:r>
              <a:rPr lang="en-US" sz="31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Home address</a:t>
            </a:r>
          </a:p>
          <a:p>
            <a:pPr marL="1314450" lvl="2" indent="-514350" latinLnBrk="0">
              <a:buFont typeface="+mj-lt"/>
              <a:buAutoNum type="alphaLcPeriod"/>
            </a:pPr>
            <a:r>
              <a:rPr lang="en-US" sz="31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ESIID</a:t>
            </a:r>
          </a:p>
          <a:p>
            <a:pPr marL="1314450" lvl="2" indent="-514350" latinLnBrk="0">
              <a:buFont typeface="+mj-lt"/>
              <a:buAutoNum type="alphaLcPeriod"/>
            </a:pPr>
            <a:r>
              <a:rPr lang="en-US" sz="31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Meter number</a:t>
            </a:r>
          </a:p>
          <a:p>
            <a:pPr marL="1314450" lvl="2" indent="-514350" latinLnBrk="0">
              <a:buFont typeface="+mj-lt"/>
              <a:buAutoNum type="alphaLcPeriod"/>
            </a:pPr>
            <a:r>
              <a:rPr lang="en-US" sz="31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Potential user IDs for SMT</a:t>
            </a:r>
          </a:p>
          <a:p>
            <a:pPr marL="1314450" lvl="2" indent="-514350" latinLnBrk="0">
              <a:buFont typeface="+mj-lt"/>
              <a:buAutoNum type="alphaLcPeriod"/>
            </a:pPr>
            <a:r>
              <a:rPr lang="en-US" sz="31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Security question &amp; answer for SMT</a:t>
            </a:r>
          </a:p>
          <a:p>
            <a:pPr marL="514350" indent="-514350" latinLnBrk="0">
              <a:buFont typeface="+mj-lt"/>
              <a:buAutoNum type="romanUcPeriod"/>
            </a:pPr>
            <a:r>
              <a:rPr lang="en-US" sz="3100" dirty="0" smtClean="0"/>
              <a:t>3rd party handles current SMT registration interactions on behalf of the new customer until completion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sz="3100" dirty="0" smtClean="0"/>
              <a:t>3</a:t>
            </a:r>
            <a:r>
              <a:rPr lang="en-US" sz="3100" baseline="30000" dirty="0" smtClean="0"/>
              <a:t>rd</a:t>
            </a:r>
            <a:r>
              <a:rPr lang="en-US" sz="3100" dirty="0" smtClean="0"/>
              <a:t> party responds to customer’s SMT correspondences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sz="3100" dirty="0" smtClean="0"/>
              <a:t>Store and forward copies of all SMT registration correspondences to customers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sz="3100" dirty="0"/>
              <a:t>Continuous interactions with customers to track registration progress and resolve any arising </a:t>
            </a:r>
            <a:r>
              <a:rPr lang="en-US" sz="3100" dirty="0" smtClean="0"/>
              <a:t>issue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BD7BC-F3DC-4EB2-A4FE-CFF88F07A537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4966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391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Alternative: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Party </a:t>
            </a:r>
            <a:r>
              <a:rPr lang="en-US" dirty="0" smtClean="0"/>
              <a:t>Registers Customer on SMT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25756" y="3281050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3rd Party Energy Service</a:t>
            </a:r>
          </a:p>
          <a:p>
            <a:r>
              <a:rPr lang="en-US" sz="1200" dirty="0" smtClean="0"/>
              <a:t>Customer Registration</a:t>
            </a:r>
            <a:endParaRPr lang="en-US" sz="1200" dirty="0"/>
          </a:p>
        </p:txBody>
      </p:sp>
      <p:pic>
        <p:nvPicPr>
          <p:cNvPr id="41" name="Picture 4" descr="C:\Users\jhson\Desktop\SM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514600"/>
            <a:ext cx="1584242" cy="64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4572000" y="1524000"/>
            <a:ext cx="2981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Registration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New SMT account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3</a:t>
            </a:r>
            <a:r>
              <a:rPr lang="en-US" baseline="30000" dirty="0" smtClean="0">
                <a:solidFill>
                  <a:srgbClr val="0070C0"/>
                </a:solidFill>
              </a:rPr>
              <a:t>rd</a:t>
            </a:r>
            <a:r>
              <a:rPr lang="en-US" dirty="0" smtClean="0">
                <a:solidFill>
                  <a:srgbClr val="0070C0"/>
                </a:solidFill>
              </a:rPr>
              <a:t> party invitation initiation</a:t>
            </a:r>
          </a:p>
        </p:txBody>
      </p:sp>
      <p:sp>
        <p:nvSpPr>
          <p:cNvPr id="43" name="Down Arrow 42"/>
          <p:cNvSpPr/>
          <p:nvPr/>
        </p:nvSpPr>
        <p:spPr bwMode="auto">
          <a:xfrm rot="16200000">
            <a:off x="5444166" y="423235"/>
            <a:ext cx="389272" cy="1828801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66688" marR="0" indent="-166688" algn="ct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89629" y="2754743"/>
            <a:ext cx="3403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SMT Confirmation</a:t>
            </a:r>
            <a:endParaRPr lang="en-US" dirty="0">
              <a:solidFill>
                <a:srgbClr val="00B050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New SMT account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3</a:t>
            </a:r>
            <a:r>
              <a:rPr lang="en-US" baseline="30000" dirty="0" smtClean="0">
                <a:solidFill>
                  <a:srgbClr val="00B050"/>
                </a:solidFill>
              </a:rPr>
              <a:t>rd</a:t>
            </a:r>
            <a:r>
              <a:rPr lang="en-US" dirty="0" smtClean="0">
                <a:solidFill>
                  <a:srgbClr val="00B050"/>
                </a:solidFill>
              </a:rPr>
              <a:t> party invitation confirmation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29200" y="3962400"/>
            <a:ext cx="3660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Customer Acceptance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New SMT account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baseline="30000" dirty="0" smtClean="0">
                <a:solidFill>
                  <a:srgbClr val="FF0000"/>
                </a:solidFill>
              </a:rPr>
              <a:t>rd</a:t>
            </a:r>
            <a:r>
              <a:rPr lang="en-US" dirty="0" smtClean="0">
                <a:solidFill>
                  <a:srgbClr val="FF0000"/>
                </a:solidFill>
              </a:rPr>
              <a:t> party invitation acceptance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2" descr="C:\Users\jhson\Desktop\tele regist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57400"/>
            <a:ext cx="1981200" cy="131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Down Arrow 46"/>
          <p:cNvSpPr/>
          <p:nvPr/>
        </p:nvSpPr>
        <p:spPr bwMode="auto">
          <a:xfrm rot="5400000">
            <a:off x="5576116" y="1546299"/>
            <a:ext cx="389272" cy="217449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66688" marR="0" indent="-166688" algn="ct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34" charset="-127"/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6200000">
            <a:off x="5438445" y="3095956"/>
            <a:ext cx="389272" cy="1512561"/>
          </a:xfrm>
          <a:prstGeom prst="downArrow">
            <a:avLst/>
          </a:prstGeom>
          <a:solidFill>
            <a:srgbClr val="99336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66688" marR="0" indent="-166688" algn="ct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34" charset="-127"/>
            </a:endParaRPr>
          </a:p>
        </p:txBody>
      </p:sp>
      <p:sp>
        <p:nvSpPr>
          <p:cNvPr id="49" name="Up-Down Arrow 48"/>
          <p:cNvSpPr/>
          <p:nvPr/>
        </p:nvSpPr>
        <p:spPr bwMode="auto">
          <a:xfrm>
            <a:off x="3124200" y="3886200"/>
            <a:ext cx="427650" cy="1447799"/>
          </a:xfrm>
          <a:prstGeom prst="upDownArrow">
            <a:avLst/>
          </a:prstGeom>
          <a:solidFill>
            <a:srgbClr val="CCFFCC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66688" marR="0" indent="-166688" algn="ct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None/>
              <a:tabLst/>
            </a:pPr>
            <a:endParaRPr kumimoji="1" 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51" name="Picture 6" descr="C:\Users\jhson\Desktop\authoriz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4953000"/>
            <a:ext cx="132250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1219200" y="3505200"/>
            <a:ext cx="167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>
                <a:solidFill>
                  <a:srgbClr val="FF0000"/>
                </a:solidFill>
              </a:rPr>
              <a:t>Customer LOA for 3</a:t>
            </a:r>
            <a:r>
              <a:rPr lang="en-US" b="1" baseline="30000" dirty="0" smtClean="0">
                <a:solidFill>
                  <a:srgbClr val="FF0000"/>
                </a:solidFill>
              </a:rPr>
              <a:t>rd</a:t>
            </a:r>
            <a:r>
              <a:rPr lang="en-US" b="1" dirty="0" smtClean="0">
                <a:solidFill>
                  <a:srgbClr val="FF0000"/>
                </a:solidFill>
              </a:rPr>
              <a:t> party service and SMT registration</a:t>
            </a:r>
          </a:p>
          <a:p>
            <a:pPr marL="285750" indent="-285750"/>
            <a:r>
              <a:rPr lang="en-US" b="1" dirty="0" smtClean="0">
                <a:solidFill>
                  <a:srgbClr val="FF0000"/>
                </a:solidFill>
              </a:rPr>
              <a:t>Customer Info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38600" y="6096000"/>
            <a:ext cx="139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Customer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38400" y="1295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3</a:t>
            </a:r>
            <a:r>
              <a:rPr lang="en-US" baseline="30000" dirty="0" smtClean="0">
                <a:solidFill>
                  <a:srgbClr val="00B050"/>
                </a:solidFill>
              </a:rPr>
              <a:t>rd</a:t>
            </a:r>
            <a:r>
              <a:rPr lang="en-US" dirty="0" smtClean="0">
                <a:solidFill>
                  <a:srgbClr val="00B050"/>
                </a:solidFill>
              </a:rPr>
              <a:t> Party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Service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Provider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733800" y="3962400"/>
            <a:ext cx="1395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SMT Registration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Status Tracking 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&amp; Updates</a:t>
            </a:r>
          </a:p>
        </p:txBody>
      </p:sp>
      <p:pic>
        <p:nvPicPr>
          <p:cNvPr id="62" name="Picture 2" descr="C:\Users\jhson\Desktop\registration 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638800"/>
            <a:ext cx="1832132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6557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41475"/>
            <a:ext cx="7239000" cy="4911725"/>
          </a:xfrm>
        </p:spPr>
        <p:txBody>
          <a:bodyPr>
            <a:normAutofit/>
          </a:bodyPr>
          <a:lstStyle/>
          <a:p>
            <a:pPr marL="571500" indent="-571500" latinLnBrk="0">
              <a:buFont typeface="+mj-lt"/>
              <a:buAutoNum type="romanUcPeriod"/>
            </a:pPr>
            <a:r>
              <a:rPr lang="en-US" dirty="0" smtClean="0"/>
              <a:t>Easier for customers and third parties.</a:t>
            </a:r>
          </a:p>
          <a:p>
            <a:pPr marL="571500" indent="-571500" latinLnBrk="0">
              <a:buFont typeface="+mj-lt"/>
              <a:buAutoNum type="romanUcPeriod"/>
            </a:pPr>
            <a:r>
              <a:rPr lang="en-US" dirty="0" smtClean="0"/>
              <a:t>A convenient single customer interface channel , generally better UX for customers.</a:t>
            </a:r>
          </a:p>
          <a:p>
            <a:pPr marL="571500" indent="-571500" latinLnBrk="0">
              <a:buFont typeface="+mj-lt"/>
              <a:buAutoNum type="romanUcPeriod"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parties reach broader new customer base for SMT portal usage.</a:t>
            </a:r>
          </a:p>
          <a:p>
            <a:pPr marL="571500" indent="-571500" latinLnBrk="0">
              <a:buFont typeface="+mj-lt"/>
              <a:buAutoNum type="romanUcPeriod"/>
            </a:pPr>
            <a:r>
              <a:rPr lang="en-US" dirty="0" smtClean="0"/>
              <a:t>More customers using energy data to save money, which is the stated goal of SMT.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BD7BC-F3DC-4EB2-A4FE-CFF88F07A537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7516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Goals: Make it Easier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en-US" sz="3300" dirty="0" smtClean="0"/>
              <a:t>Allow federated access through third party websites.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300" dirty="0" smtClean="0"/>
              <a:t>Expand LOA process to include SMT data.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300" dirty="0" smtClean="0"/>
              <a:t>Make longer term agreements possible and renewals easier.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3472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762000"/>
            <a:ext cx="7391400" cy="2209799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4400" b="1" dirty="0" smtClean="0">
                <a:latin typeface="+mj-lt"/>
              </a:rPr>
              <a:t>Attributes of Successful Data Access Systems: </a:t>
            </a:r>
            <a:br>
              <a:rPr lang="en-US" sz="4400" b="1" dirty="0" smtClean="0">
                <a:latin typeface="+mj-lt"/>
              </a:rPr>
            </a:br>
            <a:r>
              <a:rPr lang="en-US" sz="4400" b="0" dirty="0" smtClean="0">
                <a:latin typeface="+mj-lt"/>
              </a:rPr>
              <a:t>Lessons learned from California and Illinois</a:t>
            </a:r>
            <a:endParaRPr lang="en-US" sz="4400" b="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86200"/>
            <a:ext cx="7157987" cy="1752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Michael Murray Chief Technology Strategist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July 24, 2015</a:t>
            </a:r>
          </a:p>
        </p:txBody>
      </p:sp>
    </p:spTree>
    <p:extLst>
      <p:ext uri="{BB962C8B-B14F-4D97-AF65-F5344CB8AC3E}">
        <p14:creationId xmlns:p14="http://schemas.microsoft.com/office/powerpoint/2010/main" val="227139885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is Mission:data?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76400"/>
            <a:ext cx="4255014" cy="41910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143000" y="1570038"/>
            <a:ext cx="3505200" cy="4373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800" smtClean="0"/>
              <a:t>32 companies</a:t>
            </a:r>
          </a:p>
          <a:p>
            <a:pPr>
              <a:spcAft>
                <a:spcPts val="1200"/>
              </a:spcAft>
            </a:pPr>
            <a:r>
              <a:rPr lang="en-US" sz="2800" smtClean="0"/>
              <a:t>Data-driven energy management services</a:t>
            </a:r>
          </a:p>
          <a:p>
            <a:pPr>
              <a:spcAft>
                <a:spcPts val="1200"/>
              </a:spcAft>
            </a:pPr>
            <a:r>
              <a:rPr lang="en-US" sz="2800" smtClean="0"/>
              <a:t>Residential and commercial/industrial</a:t>
            </a:r>
          </a:p>
          <a:p>
            <a:pPr>
              <a:spcAft>
                <a:spcPts val="1200"/>
              </a:spcAft>
            </a:pPr>
            <a:r>
              <a:rPr lang="en-US" sz="2800" smtClean="0"/>
              <a:t>“Backhaul” data and Home Area Network</a:t>
            </a:r>
          </a:p>
          <a:p>
            <a:pPr>
              <a:spcAft>
                <a:spcPts val="1200"/>
              </a:spcAft>
            </a:pPr>
            <a:r>
              <a:rPr lang="en-US" sz="2800" smtClean="0"/>
              <a:t>$1.0 billion/yr in North America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484166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California: data access context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17639"/>
            <a:ext cx="8001000" cy="5059362"/>
          </a:xfrm>
        </p:spPr>
        <p:txBody>
          <a:bodyPr>
            <a:normAutofit/>
          </a:bodyPr>
          <a:lstStyle/>
          <a:p>
            <a:r>
              <a:rPr lang="en-US" sz="2800" smtClean="0"/>
              <a:t>Green Button “Download My Data” since 2012</a:t>
            </a:r>
          </a:p>
          <a:p>
            <a:r>
              <a:rPr lang="en-US" sz="2800" smtClean="0"/>
              <a:t>HAN pairing available but little used (&lt;0.02%)</a:t>
            </a:r>
          </a:p>
          <a:p>
            <a:r>
              <a:rPr lang="en-US" sz="2800" smtClean="0"/>
              <a:t>Green Button “Connect My Data” aka ESPI</a:t>
            </a:r>
          </a:p>
          <a:p>
            <a:pPr lvl="1"/>
            <a:r>
              <a:rPr lang="en-US" sz="2400" smtClean="0"/>
              <a:t>2011 privacy decision invited applications for backhauled data access to customer-authorized third parties (3Ps)</a:t>
            </a:r>
          </a:p>
          <a:p>
            <a:pPr lvl="1"/>
            <a:r>
              <a:rPr lang="en-US" sz="2400"/>
              <a:t>T</a:t>
            </a:r>
            <a:r>
              <a:rPr lang="en-US" sz="2400" smtClean="0"/>
              <a:t>ariff “advice letters” filed March ’14 ($28.0M)</a:t>
            </a:r>
          </a:p>
          <a:p>
            <a:pPr lvl="1"/>
            <a:r>
              <a:rPr lang="en-US" sz="2400" smtClean="0"/>
              <a:t>Implementation is live for PG&amp;E, SDG&amp;E</a:t>
            </a:r>
          </a:p>
          <a:p>
            <a:pPr lvl="1"/>
            <a:r>
              <a:rPr lang="en-US" sz="2400" smtClean="0"/>
              <a:t>So. Cal Edison still closed (for unknown reasons)</a:t>
            </a:r>
          </a:p>
          <a:p>
            <a:pPr lvl="1"/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4701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California: Challenges and Potential Solutions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4015"/>
              </p:ext>
            </p:extLst>
          </p:nvPr>
        </p:nvGraphicFramePr>
        <p:xfrm>
          <a:off x="1377950" y="1524000"/>
          <a:ext cx="731520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Issue with backhaul data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Suggested improvement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Not all customers have a utility website</a:t>
                      </a:r>
                      <a:r>
                        <a:rPr lang="en-US" baseline="0" smtClean="0"/>
                        <a:t> account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Allow telephone authorization and 3P-driven process (like</a:t>
                      </a:r>
                      <a:r>
                        <a:rPr lang="en-US" baseline="0" smtClean="0"/>
                        <a:t> LOA)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Up</a:t>
                      </a:r>
                      <a:r>
                        <a:rPr lang="en-US" baseline="0" smtClean="0"/>
                        <a:t> to 24-hour delay between GBC authorization and data transmission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Invest</a:t>
                      </a:r>
                      <a:r>
                        <a:rPr lang="en-US" baseline="0" smtClean="0"/>
                        <a:t> in I.T. to transmit in seconds, not hours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No API</a:t>
                      </a:r>
                      <a:r>
                        <a:rPr lang="en-US" baseline="0" smtClean="0"/>
                        <a:t> exists for HAN pairing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Ex: solar inverters, HEMS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Resi billing</a:t>
                      </a:r>
                      <a:r>
                        <a:rPr lang="en-US" baseline="0" smtClean="0"/>
                        <a:t> interval ≠ ISO interval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Provide reprogramming</a:t>
                      </a:r>
                      <a:r>
                        <a:rPr lang="en-US" baseline="0" smtClean="0"/>
                        <a:t> at no cost to DER provider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Poor tech support &amp; response times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Mandate SLA; be specific in rules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24-hr</a:t>
                      </a:r>
                      <a:r>
                        <a:rPr lang="en-US" baseline="0" smtClean="0"/>
                        <a:t> delayed data was not revenue quality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Update using “QualityOfReading” flag in</a:t>
                      </a:r>
                      <a:r>
                        <a:rPr lang="en-US" baseline="0" smtClean="0"/>
                        <a:t> Green Button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3P </a:t>
                      </a:r>
                      <a:r>
                        <a:rPr lang="en-US" baseline="0" smtClean="0"/>
                        <a:t>services “buried” in utility website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Allow “handoff” beginning with 3P website for optimal UX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5943600"/>
            <a:ext cx="6297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/>
              <a:t>…If authorization has friction, scraping will grow!</a:t>
            </a:r>
            <a:endParaRPr lang="en-US" sz="2400" i="1"/>
          </a:p>
        </p:txBody>
      </p:sp>
      <p:pic>
        <p:nvPicPr>
          <p:cNvPr id="1026" name="Picture 2" descr="http://parts.igem.org/wiki/images/2/28/Green_check_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4648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parts.igem.org/wiki/images/2/28/Green_check_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52895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07526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Improving Third Party Access to SMT Workshop Rules of Engagement</a:t>
            </a:r>
            <a:endParaRPr lang="en-US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01737" y="1524000"/>
            <a:ext cx="8247063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Ask questions during the speakers presentations and participate interactively during the workshop</a:t>
            </a:r>
          </a:p>
          <a:p>
            <a:pPr lvl="2">
              <a:lnSpc>
                <a:spcPct val="90000"/>
              </a:lnSpc>
              <a:spcAft>
                <a:spcPct val="35000"/>
              </a:spcAft>
              <a:buFont typeface="Courier New" panose="02070309020205020404" pitchFamily="49" charset="0"/>
              <a:buChar char="o"/>
            </a:pPr>
            <a:r>
              <a:rPr lang="en-US" altLang="en-US" dirty="0" smtClean="0"/>
              <a:t>There are no bad questions</a:t>
            </a:r>
          </a:p>
          <a:p>
            <a:pPr lvl="1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Use the microphones provided in the room</a:t>
            </a:r>
          </a:p>
          <a:p>
            <a:pPr lvl="1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Mute cell phones</a:t>
            </a:r>
          </a:p>
          <a:p>
            <a:pPr lvl="1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Take unrelated discussions outside of the room</a:t>
            </a:r>
          </a:p>
          <a:p>
            <a:pPr lvl="1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Limit side bar discussions</a:t>
            </a:r>
          </a:p>
          <a:p>
            <a:pPr lvl="1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Restrooms are located around the corner just past the elevators</a:t>
            </a:r>
          </a:p>
          <a:p>
            <a:pPr lvl="1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Be creative there </a:t>
            </a:r>
          </a:p>
          <a:p>
            <a:pPr lvl="2"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  <a:spcBef>
                <a:spcPts val="13"/>
              </a:spcBef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027659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Illinois: data access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17638"/>
            <a:ext cx="76962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Energy Infrastructure Modernization Act led to AMI; roll-out underway</a:t>
            </a:r>
          </a:p>
          <a:p>
            <a:r>
              <a:rPr lang="en-US" smtClean="0"/>
              <a:t>“Open Data Access Framework” is active proceeding petitioned by CUB/EDF (#14-0507)</a:t>
            </a:r>
          </a:p>
          <a:p>
            <a:r>
              <a:rPr lang="en-US"/>
              <a:t>Follows resolution of data access for retail energy suppliers (RES) for non-billing purposes (#14-0701</a:t>
            </a:r>
            <a:r>
              <a:rPr lang="en-US" smtClean="0"/>
              <a:t>)</a:t>
            </a:r>
          </a:p>
          <a:p>
            <a:r>
              <a:rPr lang="en-US" smtClean="0"/>
              <a:t>“Principles” of ODAF include:</a:t>
            </a:r>
          </a:p>
          <a:p>
            <a:pPr lvl="1"/>
            <a:r>
              <a:rPr lang="en-US" smtClean="0"/>
              <a:t>Convenient customer access to energy and cost data</a:t>
            </a:r>
          </a:p>
          <a:p>
            <a:pPr lvl="1"/>
            <a:r>
              <a:rPr lang="en-US" smtClean="0"/>
              <a:t>Data format &amp; transmission must be standards-based</a:t>
            </a:r>
          </a:p>
          <a:p>
            <a:pPr lvl="1"/>
            <a:r>
              <a:rPr lang="en-US" smtClean="0"/>
              <a:t>Third parties receive 24-months historical data upon authorization</a:t>
            </a:r>
          </a:p>
          <a:p>
            <a:pPr lvl="1"/>
            <a:r>
              <a:rPr lang="en-US" smtClean="0"/>
              <a:t>Backhaul access and Home Area Network</a:t>
            </a:r>
          </a:p>
          <a:p>
            <a:pPr lvl="1"/>
            <a:r>
              <a:rPr lang="en-US" smtClean="0"/>
              <a:t>Free of charge</a:t>
            </a:r>
          </a:p>
          <a:p>
            <a:r>
              <a:rPr lang="en-US" smtClean="0"/>
              <a:t>Comprehensive requirements enumerated up front will probably lead to a better system than California’s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1614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76200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Attributes of Data Access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311381"/>
              </p:ext>
            </p:extLst>
          </p:nvPr>
        </p:nvGraphicFramePr>
        <p:xfrm>
          <a:off x="1524000" y="990601"/>
          <a:ext cx="7315200" cy="568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5410200"/>
              </a:tblGrid>
              <a:tr h="421171">
                <a:tc>
                  <a:txBody>
                    <a:bodyPr/>
                    <a:lstStyle/>
                    <a:p>
                      <a:r>
                        <a:rPr lang="en-US" sz="2000" smtClean="0"/>
                        <a:t>Attribute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Considerations &amp;</a:t>
                      </a:r>
                      <a:r>
                        <a:rPr lang="en-US" sz="2000" baseline="0" smtClean="0"/>
                        <a:t> best practices</a:t>
                      </a:r>
                      <a:endParaRPr lang="en-US" sz="2000"/>
                    </a:p>
                  </a:txBody>
                  <a:tcPr/>
                </a:tc>
              </a:tr>
              <a:tr h="1069129">
                <a:tc>
                  <a:txBody>
                    <a:bodyPr/>
                    <a:lstStyle/>
                    <a:p>
                      <a:r>
                        <a:rPr lang="en-US" sz="2000" smtClean="0"/>
                        <a:t>3P-led authorization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Should such a</a:t>
                      </a:r>
                      <a:r>
                        <a:rPr lang="en-US" sz="2000" baseline="0" smtClean="0"/>
                        <a:t> method exist? Must define minimum info for customer authentication with reasonable certainty. </a:t>
                      </a:r>
                      <a:endParaRPr lang="en-US" sz="2000"/>
                    </a:p>
                  </a:txBody>
                  <a:tcPr/>
                </a:tc>
              </a:tr>
              <a:tr h="745150">
                <a:tc>
                  <a:txBody>
                    <a:bodyPr/>
                    <a:lstStyle/>
                    <a:p>
                      <a:r>
                        <a:rPr lang="en-US" sz="2000" smtClean="0"/>
                        <a:t>Authorization language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Should be standardized. Avoid putting utility in position of policing. Disclosure should satisfy AG.</a:t>
                      </a:r>
                      <a:endParaRPr lang="en-US" sz="2000"/>
                    </a:p>
                  </a:txBody>
                  <a:tcPr/>
                </a:tc>
              </a:tr>
              <a:tr h="1069129">
                <a:tc>
                  <a:txBody>
                    <a:bodyPr/>
                    <a:lstStyle/>
                    <a:p>
                      <a:r>
                        <a:rPr lang="en-US" sz="2000" smtClean="0"/>
                        <a:t>Historical</a:t>
                      </a:r>
                      <a:r>
                        <a:rPr lang="en-US" sz="2000" baseline="0" smtClean="0"/>
                        <a:t> data</a:t>
                      </a:r>
                      <a:r>
                        <a:rPr lang="en-US" sz="2000" smtClean="0"/>
                        <a:t> upon authorization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/>
                        <a:t>24+ months historical data</a:t>
                      </a:r>
                      <a:r>
                        <a:rPr lang="en-US" sz="2000" baseline="0" smtClean="0"/>
                        <a:t> is best practice due to EE M&amp;V needs.</a:t>
                      </a:r>
                      <a:endParaRPr lang="en-US" sz="2000" smtClean="0"/>
                    </a:p>
                  </a:txBody>
                  <a:tcPr/>
                </a:tc>
              </a:tr>
              <a:tr h="1265092">
                <a:tc>
                  <a:txBody>
                    <a:bodyPr/>
                    <a:lstStyle/>
                    <a:p>
                      <a:r>
                        <a:rPr lang="en-US" sz="2000" smtClean="0"/>
                        <a:t>Authorization term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Let the customer specify term, including “authorized</a:t>
                      </a:r>
                      <a:r>
                        <a:rPr lang="en-US" sz="2000" baseline="0" smtClean="0"/>
                        <a:t> until rescinded.” Consider a default term to balance risk of fraudulent consents. Consider annual notices for longer terms.</a:t>
                      </a:r>
                      <a:endParaRPr lang="en-US" sz="2000"/>
                    </a:p>
                  </a:txBody>
                  <a:tcPr/>
                </a:tc>
              </a:tr>
              <a:tr h="1069129">
                <a:tc>
                  <a:txBody>
                    <a:bodyPr/>
                    <a:lstStyle/>
                    <a:p>
                      <a:r>
                        <a:rPr lang="en-US" sz="2000" smtClean="0"/>
                        <a:t>Latency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sng" smtClean="0"/>
                        <a:t>HAN</a:t>
                      </a:r>
                      <a:r>
                        <a:rPr lang="en-US" sz="2000" smtClean="0"/>
                        <a:t>: instant</a:t>
                      </a:r>
                    </a:p>
                    <a:p>
                      <a:r>
                        <a:rPr lang="en-US" sz="2000" u="sng" smtClean="0"/>
                        <a:t>Backhaul</a:t>
                      </a:r>
                      <a:r>
                        <a:rPr lang="en-US" sz="2000" smtClean="0"/>
                        <a:t>: historic</a:t>
                      </a:r>
                      <a:r>
                        <a:rPr lang="en-US" sz="2000" baseline="0" smtClean="0"/>
                        <a:t> data instant, daily thereafter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38267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228600"/>
            <a:ext cx="8153400" cy="1143000"/>
          </a:xfrm>
        </p:spPr>
        <p:txBody>
          <a:bodyPr>
            <a:normAutofit/>
          </a:bodyPr>
          <a:lstStyle/>
          <a:p>
            <a:r>
              <a:rPr lang="en-US" smtClean="0"/>
              <a:t>Attributes … cont’d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363626"/>
              </p:ext>
            </p:extLst>
          </p:nvPr>
        </p:nvGraphicFramePr>
        <p:xfrm>
          <a:off x="1447800" y="812995"/>
          <a:ext cx="7315200" cy="574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5257800"/>
              </a:tblGrid>
              <a:tr h="356577">
                <a:tc>
                  <a:txBody>
                    <a:bodyPr/>
                    <a:lstStyle/>
                    <a:p>
                      <a:r>
                        <a:rPr lang="en-US" sz="2000" smtClean="0"/>
                        <a:t>Attribute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Considerations &amp;</a:t>
                      </a:r>
                      <a:r>
                        <a:rPr lang="en-US" sz="2000" baseline="0" smtClean="0"/>
                        <a:t> best practices</a:t>
                      </a:r>
                      <a:endParaRPr lang="en-US" sz="2000"/>
                    </a:p>
                  </a:txBody>
                  <a:tcPr/>
                </a:tc>
              </a:tr>
              <a:tr h="1212362">
                <a:tc>
                  <a:txBody>
                    <a:bodyPr/>
                    <a:lstStyle/>
                    <a:p>
                      <a:r>
                        <a:rPr lang="en-US" sz="2000" smtClean="0"/>
                        <a:t>Independent</a:t>
                      </a:r>
                      <a:r>
                        <a:rPr lang="en-US" sz="2000" baseline="0" smtClean="0"/>
                        <a:t> certification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ESPI (NAESB REQ.21) now has independent certification done by the Green</a:t>
                      </a:r>
                      <a:r>
                        <a:rPr lang="en-US" sz="2000" baseline="0" smtClean="0"/>
                        <a:t> Button Alliance. Certification should be mandated.</a:t>
                      </a:r>
                      <a:endParaRPr lang="en-US" sz="2000"/>
                    </a:p>
                  </a:txBody>
                  <a:tcPr/>
                </a:tc>
              </a:tr>
              <a:tr h="1497623">
                <a:tc>
                  <a:txBody>
                    <a:bodyPr/>
                    <a:lstStyle/>
                    <a:p>
                      <a:r>
                        <a:rPr lang="en-US" sz="2000" smtClean="0"/>
                        <a:t>3P eligibility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California is a good model: (i)</a:t>
                      </a:r>
                      <a:r>
                        <a:rPr lang="en-US" sz="2000" baseline="0" smtClean="0"/>
                        <a:t> contact information, (ii) successful technical interoperability, (iii) acknowledge receipt of tariff rules, (iv) not be banned by the Commission</a:t>
                      </a:r>
                      <a:endParaRPr lang="en-US" sz="2000"/>
                    </a:p>
                  </a:txBody>
                  <a:tcPr/>
                </a:tc>
              </a:tr>
              <a:tr h="927100">
                <a:tc>
                  <a:txBody>
                    <a:bodyPr/>
                    <a:lstStyle/>
                    <a:p>
                      <a:r>
                        <a:rPr lang="en-US" sz="2000" smtClean="0"/>
                        <a:t>Jurisdiction over disputes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Clarify Commission</a:t>
                      </a:r>
                      <a:r>
                        <a:rPr lang="en-US" sz="2000" baseline="0" smtClean="0"/>
                        <a:t> boundaries over 3Ps; utility enforcement role (ideally none); recourse avenues for victims of abuse</a:t>
                      </a:r>
                      <a:endParaRPr lang="en-US" sz="2000"/>
                    </a:p>
                  </a:txBody>
                  <a:tcPr/>
                </a:tc>
              </a:tr>
              <a:tr h="641838">
                <a:tc>
                  <a:txBody>
                    <a:bodyPr/>
                    <a:lstStyle/>
                    <a:p>
                      <a:r>
                        <a:rPr lang="en-US" sz="2000" smtClean="0"/>
                        <a:t>Utility</a:t>
                      </a:r>
                      <a:r>
                        <a:rPr lang="en-US" sz="2000" baseline="0" smtClean="0"/>
                        <a:t> liability if 3P breach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Clarify liability of the</a:t>
                      </a:r>
                      <a:r>
                        <a:rPr lang="en-US" sz="2000" baseline="0" smtClean="0"/>
                        <a:t> utility (TDSP in TX) following 3P breach (ideally none)</a:t>
                      </a:r>
                      <a:endParaRPr lang="en-US" sz="2000"/>
                    </a:p>
                  </a:txBody>
                  <a:tcPr/>
                </a:tc>
              </a:tr>
              <a:tr h="927100">
                <a:tc>
                  <a:txBody>
                    <a:bodyPr/>
                    <a:lstStyle/>
                    <a:p>
                      <a:r>
                        <a:rPr lang="en-US" sz="2000" smtClean="0"/>
                        <a:t>Termination matters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What</a:t>
                      </a:r>
                      <a:r>
                        <a:rPr lang="en-US" sz="2000" baseline="0" smtClean="0"/>
                        <a:t> is the process? If a 3P led the authorization process, how is authorization rescinded?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84478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1524000"/>
            <a:ext cx="7391400" cy="251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239000" cy="563562"/>
          </a:xfrm>
        </p:spPr>
        <p:txBody>
          <a:bodyPr>
            <a:noAutofit/>
          </a:bodyPr>
          <a:lstStyle/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6441494" cy="157532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640706" y="4451350"/>
            <a:ext cx="7157987" cy="1905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smtClean="0"/>
              <a:t>Michael Murray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/>
              <a:t>Chief Technology Strategist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/>
              <a:t>michael@missiondata.org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/>
              <a:t>510-910-2281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8274482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28800"/>
            <a:ext cx="76200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Appendices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80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1981200"/>
            <a:ext cx="7315200" cy="3657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239000" cy="884237"/>
          </a:xfrm>
        </p:spPr>
        <p:txBody>
          <a:bodyPr>
            <a:noAutofit/>
          </a:bodyPr>
          <a:lstStyle/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 smtClean="0"/>
              <a:t>Solving “Revenue quality”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67000" y="4464049"/>
            <a:ext cx="49530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82750" y="2184418"/>
            <a:ext cx="6851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&lt;content&gt;</a:t>
            </a:r>
          </a:p>
          <a:p>
            <a:r>
              <a:rPr lang="en-US">
                <a:solidFill>
                  <a:schemeClr val="bg1"/>
                </a:solidFill>
              </a:rPr>
              <a:t>            &lt;espi:UsageSummary&gt; ...</a:t>
            </a:r>
          </a:p>
          <a:p>
            <a:r>
              <a:rPr lang="en-US">
                <a:solidFill>
                  <a:schemeClr val="bg1"/>
                </a:solidFill>
              </a:rPr>
              <a:t>                  &lt;espi:currentBillingPeriodOverAllConsumption&gt;</a:t>
            </a:r>
          </a:p>
          <a:p>
            <a:r>
              <a:rPr lang="en-US">
                <a:solidFill>
                  <a:schemeClr val="bg1"/>
                </a:solidFill>
              </a:rPr>
              <a:t>                   </a:t>
            </a:r>
            <a:r>
              <a:rPr lang="en-US" smtClean="0">
                <a:solidFill>
                  <a:schemeClr val="bg1"/>
                </a:solidFill>
              </a:rPr>
              <a:t>&lt;</a:t>
            </a:r>
            <a:r>
              <a:rPr lang="en-US">
                <a:solidFill>
                  <a:schemeClr val="bg1"/>
                </a:solidFill>
              </a:rPr>
              <a:t>espi:powerOfTenMultiplier&gt;0&lt;/espi:powerOfTenMultiplier&gt;</a:t>
            </a:r>
          </a:p>
          <a:p>
            <a:r>
              <a:rPr lang="en-US">
                <a:solidFill>
                  <a:schemeClr val="bg1"/>
                </a:solidFill>
              </a:rPr>
              <a:t>                        &lt;espi:timeStamp&gt;1395374400&lt;/espi:timeStamp&gt;</a:t>
            </a:r>
          </a:p>
          <a:p>
            <a:r>
              <a:rPr lang="en-US">
                <a:solidFill>
                  <a:schemeClr val="bg1"/>
                </a:solidFill>
              </a:rPr>
              <a:t>                        &lt;espi:uom&gt;72&lt;/espi:uom&gt;</a:t>
            </a:r>
          </a:p>
          <a:p>
            <a:r>
              <a:rPr lang="en-US">
                <a:solidFill>
                  <a:schemeClr val="bg1"/>
                </a:solidFill>
              </a:rPr>
              <a:t>                        &lt;espi:value&gt;447993&lt;/espi:value&gt;</a:t>
            </a:r>
          </a:p>
          <a:p>
            <a:r>
              <a:rPr lang="en-US">
                <a:solidFill>
                  <a:schemeClr val="bg1"/>
                </a:solidFill>
              </a:rPr>
              <a:t>                  &lt;/espi:currentBillingPeriodOverAllConsumption&gt;</a:t>
            </a:r>
          </a:p>
          <a:p>
            <a:r>
              <a:rPr lang="en-US">
                <a:solidFill>
                  <a:schemeClr val="bg1"/>
                </a:solidFill>
              </a:rPr>
              <a:t>                  &lt;</a:t>
            </a:r>
            <a:r>
              <a:rPr lang="en-US" smtClean="0">
                <a:solidFill>
                  <a:schemeClr val="bg1"/>
                </a:solidFill>
              </a:rPr>
              <a:t>espi:qualityOfReading&gt;17&lt;/</a:t>
            </a:r>
            <a:r>
              <a:rPr lang="en-US">
                <a:solidFill>
                  <a:schemeClr val="bg1"/>
                </a:solidFill>
              </a:rPr>
              <a:t>espi:qualityOfReading&gt;</a:t>
            </a:r>
          </a:p>
          <a:p>
            <a:r>
              <a:rPr lang="en-US">
                <a:solidFill>
                  <a:schemeClr val="bg1"/>
                </a:solidFill>
              </a:rPr>
              <a:t>                </a:t>
            </a:r>
            <a:r>
              <a:rPr lang="en-US" smtClean="0">
                <a:solidFill>
                  <a:schemeClr val="bg1"/>
                </a:solidFill>
              </a:rPr>
              <a:t>&lt;</a:t>
            </a:r>
            <a:r>
              <a:rPr lang="en-US">
                <a:solidFill>
                  <a:schemeClr val="bg1"/>
                </a:solidFill>
              </a:rPr>
              <a:t>espi:statusTimeStamp&gt;1395374400&lt;/espi:statusTimeStamp&gt;</a:t>
            </a:r>
          </a:p>
          <a:p>
            <a:r>
              <a:rPr lang="en-US">
                <a:solidFill>
                  <a:schemeClr val="bg1"/>
                </a:solidFill>
              </a:rPr>
              <a:t>            &lt;/espi:UsageSummary&gt;</a:t>
            </a:r>
          </a:p>
          <a:p>
            <a:r>
              <a:rPr lang="en-US">
                <a:solidFill>
                  <a:schemeClr val="bg1"/>
                </a:solidFill>
              </a:rPr>
              <a:t>      &lt;/content&gt;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447800" y="1600199"/>
            <a:ext cx="7157987" cy="48736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mtClean="0">
                <a:solidFill>
                  <a:schemeClr val="tx1">
                    <a:lumMod val="75000"/>
                  </a:schemeClr>
                </a:solidFill>
              </a:rPr>
              <a:t>UsageSummary of ESPI</a:t>
            </a:r>
            <a:endParaRPr lang="en-US" sz="24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4711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1371600"/>
            <a:ext cx="7315200" cy="5105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76200"/>
            <a:ext cx="7467600" cy="884237"/>
          </a:xfrm>
        </p:spPr>
        <p:txBody>
          <a:bodyPr>
            <a:noAutofit/>
          </a:bodyPr>
          <a:lstStyle/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 smtClean="0"/>
              <a:t>Improving UX: </a:t>
            </a:r>
            <a:br>
              <a:rPr lang="en-US" dirty="0" smtClean="0"/>
            </a:br>
            <a:r>
              <a:rPr lang="en-US" dirty="0" smtClean="0"/>
              <a:t>Example from PG&amp;E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09700"/>
            <a:ext cx="6781800" cy="502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0945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76200"/>
            <a:ext cx="7391400" cy="28956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4400" dirty="0"/>
              <a:t>A</a:t>
            </a:r>
            <a:r>
              <a:rPr lang="en-US" sz="4400" dirty="0" smtClean="0"/>
              <a:t>ccess to Outflow / Generation Channel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7157987" cy="25908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Larry Howe (TXSES)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July 24, 2015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8999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76200"/>
            <a:ext cx="7620000" cy="868362"/>
          </a:xfrm>
        </p:spPr>
        <p:txBody>
          <a:bodyPr>
            <a:no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47800" y="3657600"/>
            <a:ext cx="7696200" cy="2362200"/>
          </a:xfrm>
        </p:spPr>
        <p:txBody>
          <a:bodyPr>
            <a:normAutofit/>
          </a:bodyPr>
          <a:lstStyle/>
          <a:p>
            <a:pPr fontAlgn="ctr"/>
            <a:r>
              <a:rPr lang="en-US" sz="2800" dirty="0" smtClean="0"/>
              <a:t>DG Monthly Validation</a:t>
            </a:r>
          </a:p>
          <a:p>
            <a:pPr fontAlgn="ctr"/>
            <a:r>
              <a:rPr lang="en-US" sz="2800" dirty="0"/>
              <a:t>Time interval chart </a:t>
            </a:r>
            <a:r>
              <a:rPr lang="en-US" sz="2800" dirty="0" smtClean="0"/>
              <a:t>comparisons</a:t>
            </a:r>
          </a:p>
          <a:p>
            <a:pPr fontAlgn="ctr"/>
            <a:r>
              <a:rPr lang="en-US" sz="2800" dirty="0" smtClean="0"/>
              <a:t>What’s possible from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providers (3PP)</a:t>
            </a:r>
          </a:p>
          <a:p>
            <a:pPr lvl="1" fontAlgn="ctr"/>
            <a:r>
              <a:rPr lang="en-US" sz="2400" dirty="0" smtClean="0"/>
              <a:t>Near Real Time monitoring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7800" y="838200"/>
            <a:ext cx="71628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sz="2800" dirty="0"/>
              <a:t>Rooftop </a:t>
            </a:r>
            <a:r>
              <a:rPr lang="en-US" sz="2800" dirty="0" smtClean="0"/>
              <a:t>solar/DG consumers </a:t>
            </a:r>
            <a:r>
              <a:rPr lang="en-US" sz="2800" dirty="0"/>
              <a:t>drive </a:t>
            </a:r>
            <a:r>
              <a:rPr lang="en-US" sz="2800" dirty="0" smtClean="0"/>
              <a:t>the market </a:t>
            </a:r>
            <a:r>
              <a:rPr lang="en-US" sz="2800" dirty="0"/>
              <a:t>for increased “energy awareness</a:t>
            </a:r>
            <a:r>
              <a:rPr lang="en-US" sz="2800" dirty="0" smtClean="0"/>
              <a:t>” and therefore increased opportunities for 3PP</a:t>
            </a:r>
          </a:p>
          <a:p>
            <a:pPr marL="0" indent="0" fontAlgn="ctr">
              <a:buNone/>
            </a:pPr>
            <a:endParaRPr lang="en-US" sz="1100" dirty="0" smtClean="0"/>
          </a:p>
          <a:p>
            <a:pPr marL="0" indent="0" fontAlgn="ctr">
              <a:buNone/>
            </a:pPr>
            <a:r>
              <a:rPr lang="en-US" sz="2800" dirty="0" smtClean="0"/>
              <a:t>A very high percentage of rooftop solar consumers have SMT accounts</a:t>
            </a:r>
          </a:p>
        </p:txBody>
      </p:sp>
    </p:spTree>
    <p:extLst>
      <p:ext uri="{BB962C8B-B14F-4D97-AF65-F5344CB8AC3E}">
        <p14:creationId xmlns:p14="http://schemas.microsoft.com/office/powerpoint/2010/main" val="187065637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76200"/>
            <a:ext cx="7620000" cy="914400"/>
          </a:xfrm>
        </p:spPr>
        <p:txBody>
          <a:bodyPr>
            <a:normAutofit/>
          </a:bodyPr>
          <a:lstStyle/>
          <a:p>
            <a:pPr fontAlgn="ctr"/>
            <a:r>
              <a:rPr lang="en-US" dirty="0" smtClean="0"/>
              <a:t>DG Monthly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762000"/>
            <a:ext cx="7696200" cy="2438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Consumer needs access to inflow and </a:t>
            </a:r>
            <a:r>
              <a:rPr lang="en-US" sz="2400" i="1" dirty="0" smtClean="0"/>
              <a:t>outflow</a:t>
            </a:r>
            <a:r>
              <a:rPr lang="en-US" sz="2400" dirty="0" smtClean="0"/>
              <a:t> register values monthly to validate bill (from REP) </a:t>
            </a:r>
          </a:p>
          <a:p>
            <a:r>
              <a:rPr lang="en-US" sz="2400" dirty="0"/>
              <a:t>In example below, meter reads provided for inflow, but not outflow, which for this example were 1916 (current), 1689 (previous</a:t>
            </a:r>
            <a:r>
              <a:rPr lang="en-US" sz="24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7" y="2914222"/>
            <a:ext cx="8077200" cy="196257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47800" y="2590800"/>
            <a:ext cx="7696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95400" y="5105400"/>
            <a:ext cx="76962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Currently SMT provides outflow interval data (csv export only) requiring consumer to “reconstruct” monthly outflow register value – </a:t>
            </a:r>
            <a:r>
              <a:rPr lang="en-US" sz="2400" i="1" u="sng" dirty="0" smtClean="0"/>
              <a:t>this needs to improve!</a:t>
            </a:r>
            <a:endParaRPr lang="en-US" sz="2400" i="1" u="sng" dirty="0"/>
          </a:p>
        </p:txBody>
      </p:sp>
    </p:spTree>
    <p:extLst>
      <p:ext uri="{BB962C8B-B14F-4D97-AF65-F5344CB8AC3E}">
        <p14:creationId xmlns:p14="http://schemas.microsoft.com/office/powerpoint/2010/main" val="29706974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12700"/>
            <a:ext cx="7391400" cy="1447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Agenda Day 2 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0052"/>
              </p:ext>
            </p:extLst>
          </p:nvPr>
        </p:nvGraphicFramePr>
        <p:xfrm>
          <a:off x="1981200" y="838200"/>
          <a:ext cx="6934200" cy="563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10211"/>
                <a:gridCol w="1374346"/>
                <a:gridCol w="749643"/>
              </a:tblGrid>
              <a:tr h="42693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 Antitrust Admonition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Kathy Scott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9:00AM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</a:tr>
              <a:tr h="338989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 Introductions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Kathy Scott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</a:tr>
              <a:tr h="670508">
                <a:tc>
                  <a:txBody>
                    <a:bodyPr/>
                    <a:lstStyle/>
                    <a:p>
                      <a:pPr marL="0" marR="0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 Identify and overview the Texas competitive market, SMT, and third party access materials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Andrea O’Flaherty </a:t>
                      </a:r>
                      <a:r>
                        <a:rPr lang="en-US" sz="1200" dirty="0" smtClean="0">
                          <a:effectLst/>
                        </a:rPr>
                        <a:t>/ Donny </a:t>
                      </a:r>
                      <a:r>
                        <a:rPr lang="en-US" sz="1200" dirty="0">
                          <a:effectLst/>
                        </a:rPr>
                        <a:t>Helm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</a:tr>
              <a:tr h="670508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4. Analyze SMT’s third party access strategy, design, and development</a:t>
                      </a: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Donny Helm /</a:t>
                      </a: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Andrea OFlaherty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</a:tr>
              <a:tr h="670508">
                <a:tc>
                  <a:txBody>
                    <a:bodyPr/>
                    <a:lstStyle/>
                    <a:p>
                      <a:pPr marL="0" marR="0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 Review existing SMT third party access capabilities and features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Andrea O’Flaherty </a:t>
                      </a:r>
                      <a:r>
                        <a:rPr lang="en-US" sz="1200" dirty="0" smtClean="0">
                          <a:effectLst/>
                        </a:rPr>
                        <a:t>/</a:t>
                      </a: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Donny </a:t>
                      </a:r>
                      <a:r>
                        <a:rPr lang="en-US" sz="1200" dirty="0">
                          <a:effectLst/>
                        </a:rPr>
                        <a:t>Helm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</a:tr>
              <a:tr h="325458">
                <a:tc>
                  <a:txBody>
                    <a:bodyPr/>
                    <a:lstStyle/>
                    <a:p>
                      <a:pPr marL="0" marR="0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6. Define new third party access goals and plans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Doug Lewin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</a:tr>
              <a:tr h="325458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------------------------------ Lunch Break---------------------------------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</a:tr>
              <a:tr h="447005">
                <a:tc>
                  <a:txBody>
                    <a:bodyPr/>
                    <a:lstStyle/>
                    <a:p>
                      <a:pPr marL="0" marR="0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7. Develop a strategy for identifying potential third party access improvements to support goals and plans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Michael Murray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</a:tr>
              <a:tr h="447005">
                <a:tc>
                  <a:txBody>
                    <a:bodyPr/>
                    <a:lstStyle/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 Discussion on access to the outflow/generation channel of the advanced meter data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Larry Howe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</a:tr>
              <a:tr h="447005">
                <a:tc>
                  <a:txBody>
                    <a:bodyPr/>
                    <a:lstStyle/>
                    <a:p>
                      <a:pPr marL="0" marR="0" algn="just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 Discussion on making more utility consumers aware and signed up for SMT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Larry Howe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</a:tr>
              <a:tr h="447005">
                <a:tc>
                  <a:txBody>
                    <a:bodyPr/>
                    <a:lstStyle/>
                    <a:p>
                      <a:pPr marL="0" marR="0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10. Document action items and next steps    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JohnSchatz /Esther Kent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</a:tr>
              <a:tr h="422421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11. Adjourn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3:30PM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423" marR="66423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98600" y="1547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296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20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Time interval chart comparisons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970" y="1524001"/>
            <a:ext cx="3423856" cy="205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27" y="4419600"/>
            <a:ext cx="3776438" cy="200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573" y="4419599"/>
            <a:ext cx="3344852" cy="200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828800" y="804757"/>
            <a:ext cx="2590800" cy="49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15 min chart currently available from SMT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27" y="1524001"/>
            <a:ext cx="3776438" cy="1752600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1597152" y="3581400"/>
            <a:ext cx="305409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Need outflow data included</a:t>
            </a:r>
          </a:p>
          <a:p>
            <a:pPr marL="0" indent="0" algn="ctr">
              <a:buNone/>
            </a:pPr>
            <a:r>
              <a:rPr lang="en-US" sz="2000" dirty="0" smtClean="0"/>
              <a:t> (example shown below)</a:t>
            </a:r>
            <a:endParaRPr lang="en-US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338572" y="762000"/>
            <a:ext cx="2822383" cy="76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15 min bar chart </a:t>
            </a:r>
          </a:p>
          <a:p>
            <a:pPr marL="0" indent="0" algn="ctr">
              <a:buNone/>
            </a:pPr>
            <a:r>
              <a:rPr lang="en-US" sz="2000" dirty="0" smtClean="0"/>
              <a:t>with outflow included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90971" y="3657600"/>
            <a:ext cx="2822383" cy="76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Alternative 1 </a:t>
            </a:r>
            <a:r>
              <a:rPr lang="en-US" sz="2000" dirty="0" err="1" smtClean="0"/>
              <a:t>hr</a:t>
            </a:r>
            <a:r>
              <a:rPr lang="en-US" sz="2000" dirty="0" smtClean="0"/>
              <a:t> interval with outflow included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52802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6260572" cy="838200"/>
          </a:xfrm>
        </p:spPr>
        <p:txBody>
          <a:bodyPr>
            <a:noAutofit/>
          </a:bodyPr>
          <a:lstStyle/>
          <a:p>
            <a:pPr fontAlgn="ctr"/>
            <a:r>
              <a:rPr lang="en-US" sz="2800" dirty="0"/>
              <a:t>Usage trends - weekly </a:t>
            </a:r>
            <a:r>
              <a:rPr lang="en-US" sz="2800" dirty="0" smtClean="0"/>
              <a:t>charts</a:t>
            </a:r>
            <a:br>
              <a:rPr lang="en-US" sz="2800" dirty="0" smtClean="0"/>
            </a:br>
            <a:r>
              <a:rPr lang="en-US" sz="2800" dirty="0" smtClean="0"/>
              <a:t>(in the future from 3PP?)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5" y="1066800"/>
            <a:ext cx="8931345" cy="52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5257800"/>
            <a:ext cx="798617" cy="106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Total Used 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41.2 kWh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Gen +11.0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In    +32.6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Out   –2.4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1957" y="5419383"/>
            <a:ext cx="707245" cy="9002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74.8 kWh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+26.4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+54.7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–6.3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7402" y="5405229"/>
            <a:ext cx="707245" cy="9002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34.6 kWh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+5.5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+29.3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–0.2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55157" y="5405229"/>
            <a:ext cx="707245" cy="9002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60.2 kWh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+23.7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+41.0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–4.5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41157" y="5405229"/>
            <a:ext cx="707245" cy="9002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73.8 kWh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+26.5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+53.3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–6.0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84156" y="5405229"/>
            <a:ext cx="707245" cy="9002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77.5 kWh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+25.6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+58.1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–6.2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27156" y="5405229"/>
            <a:ext cx="707245" cy="9002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74.2 kWh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+21.4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+57.8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–5.0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114800" y="1600200"/>
            <a:ext cx="0" cy="2895600"/>
          </a:xfrm>
          <a:prstGeom prst="line">
            <a:avLst/>
          </a:prstGeom>
          <a:ln w="508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57800" y="1600200"/>
            <a:ext cx="0" cy="2895600"/>
          </a:xfrm>
          <a:prstGeom prst="line">
            <a:avLst/>
          </a:prstGeom>
          <a:ln w="508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521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49578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/>
              <a:t>“My” Energy Monitoring Example</a:t>
            </a:r>
            <a:br>
              <a:rPr lang="en-US" sz="3200" dirty="0" smtClean="0"/>
            </a:br>
            <a:r>
              <a:rPr lang="en-US" sz="2400" dirty="0" smtClean="0"/>
              <a:t>Combining Inflow, Outflow, and </a:t>
            </a:r>
            <a:r>
              <a:rPr lang="en-US" sz="2400" i="1" u="sng" dirty="0" smtClean="0"/>
              <a:t>Generation</a:t>
            </a:r>
            <a:endParaRPr lang="en-US" sz="3200" i="1" u="sng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00409" y="6120464"/>
            <a:ext cx="98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PV Array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60530" y="5980517"/>
            <a:ext cx="13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Enphase Envoy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32714" y="6011999"/>
            <a:ext cx="106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Enlighten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19421" y="5010751"/>
            <a:ext cx="11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PVOutput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53898" y="2191112"/>
            <a:ext cx="116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Advanced </a:t>
            </a:r>
          </a:p>
          <a:p>
            <a:pPr algn="ctr"/>
            <a:r>
              <a:rPr lang="en-US" dirty="0" smtClean="0"/>
              <a:t>Meter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45088" y="1993996"/>
            <a:ext cx="2012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Rainforest Eagle Ethernet </a:t>
            </a:r>
            <a:r>
              <a:rPr lang="en-US" dirty="0" err="1" smtClean="0"/>
              <a:t>Zigbee</a:t>
            </a:r>
            <a:r>
              <a:rPr lang="en-US" dirty="0" smtClean="0"/>
              <a:t> Gateway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02237" y="2539064"/>
            <a:ext cx="118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Wattvision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19546" y="1190543"/>
            <a:ext cx="2500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Onsite elements/devices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86644" y="1192768"/>
            <a:ext cx="277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Internet/Cloud Applications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68" y="5120937"/>
            <a:ext cx="12573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529" y="2996264"/>
            <a:ext cx="1369435" cy="978932"/>
          </a:xfrm>
          <a:prstGeom prst="rect">
            <a:avLst/>
          </a:prstGeom>
        </p:spPr>
      </p:pic>
      <p:pic>
        <p:nvPicPr>
          <p:cNvPr id="1026" name="Picture 2" descr="http://ecx.images-amazon.com/images/I/71iY64Pf6xL._SL1500_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643" y="2908396"/>
            <a:ext cx="1309753" cy="108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codirect.com/v/vspfiles/photos/Enphase-EMU-120M-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4944153"/>
            <a:ext cx="1523999" cy="101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olar pv rooftop arra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93" y="4836791"/>
            <a:ext cx="1594407" cy="119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18" y="2908396"/>
            <a:ext cx="875682" cy="9107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657" y="4134086"/>
            <a:ext cx="2118989" cy="810067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2667000" y="3097050"/>
            <a:ext cx="578088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667000" y="5118196"/>
            <a:ext cx="578088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060712" y="3136996"/>
            <a:ext cx="578088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029200" y="5118196"/>
            <a:ext cx="578088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726709">
            <a:off x="7280272" y="3403697"/>
            <a:ext cx="578088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8873291" flipV="1">
            <a:off x="7277885" y="5053641"/>
            <a:ext cx="578088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5400000">
            <a:off x="3093282" y="-181715"/>
            <a:ext cx="342900" cy="3821668"/>
          </a:xfrm>
          <a:prstGeom prst="leftBrac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5400000">
            <a:off x="7168161" y="180583"/>
            <a:ext cx="342900" cy="3105934"/>
          </a:xfrm>
          <a:prstGeom prst="leftBrac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C744734-EED9-4E95-8605-F304C3A682C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1519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295400" y="-30162"/>
            <a:ext cx="8001000" cy="563562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SMT setup for In-Home Gateway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46125"/>
            <a:ext cx="9013786" cy="29852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946525"/>
            <a:ext cx="8991600" cy="2737643"/>
          </a:xfrm>
          <a:prstGeom prst="rect">
            <a:avLst/>
          </a:prstGeom>
        </p:spPr>
      </p:pic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69075"/>
            <a:ext cx="2133600" cy="365125"/>
          </a:xfrm>
        </p:spPr>
        <p:txBody>
          <a:bodyPr/>
          <a:lstStyle/>
          <a:p>
            <a:fld id="{2C744734-EED9-4E95-8605-F304C3A682C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0785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152400"/>
            <a:ext cx="762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Near </a:t>
            </a:r>
            <a:r>
              <a:rPr lang="en-US" sz="3600" dirty="0"/>
              <a:t>real time </a:t>
            </a:r>
            <a:r>
              <a:rPr lang="en-US" sz="3600" dirty="0" smtClean="0"/>
              <a:t>example (</a:t>
            </a:r>
            <a:r>
              <a:rPr lang="en-US" sz="3600" dirty="0" err="1" smtClean="0"/>
              <a:t>PVoutput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4572000"/>
            <a:ext cx="7696200" cy="1828800"/>
          </a:xfrm>
        </p:spPr>
        <p:txBody>
          <a:bodyPr>
            <a:noAutofit/>
          </a:bodyPr>
          <a:lstStyle/>
          <a:p>
            <a:pPr marL="173038" indent="-173038"/>
            <a:r>
              <a:rPr lang="en-US" sz="1800" dirty="0" smtClean="0"/>
              <a:t>Notes:</a:t>
            </a:r>
          </a:p>
          <a:p>
            <a:pPr marL="461963" lvl="1" indent="-288925"/>
            <a:r>
              <a:rPr lang="en-US" sz="1600" dirty="0" smtClean="0"/>
              <a:t>Total power used at home (shown in red line) = inflow from grid + generation – outflow to grid</a:t>
            </a:r>
          </a:p>
          <a:p>
            <a:pPr marL="461963" lvl="1" indent="-288925"/>
            <a:r>
              <a:rPr lang="en-US" sz="1600" dirty="0" smtClean="0"/>
              <a:t>Level 1 EV charging from about 12am to 7am</a:t>
            </a:r>
          </a:p>
          <a:p>
            <a:pPr marL="461963" lvl="1" indent="-288925"/>
            <a:r>
              <a:rPr lang="en-US" sz="1600" dirty="0" smtClean="0"/>
              <a:t>Largest peaks are A/C</a:t>
            </a:r>
          </a:p>
          <a:p>
            <a:pPr marL="461963" lvl="1" indent="-288925"/>
            <a:r>
              <a:rPr lang="en-US" sz="1600" dirty="0" smtClean="0"/>
              <a:t>Pool pump runs from about 12pm to 7pm, with pool sweep from about 1-2pm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838200"/>
            <a:ext cx="914400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8324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152400"/>
            <a:ext cx="762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Near </a:t>
            </a:r>
            <a:r>
              <a:rPr lang="en-US" sz="3600" dirty="0"/>
              <a:t>real time </a:t>
            </a:r>
            <a:r>
              <a:rPr lang="en-US" sz="3600" dirty="0" smtClean="0"/>
              <a:t>example (</a:t>
            </a:r>
            <a:r>
              <a:rPr lang="en-US" sz="3600" dirty="0" err="1" smtClean="0"/>
              <a:t>PVoutput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953000"/>
            <a:ext cx="7696200" cy="1371600"/>
          </a:xfrm>
        </p:spPr>
        <p:txBody>
          <a:bodyPr>
            <a:noAutofit/>
          </a:bodyPr>
          <a:lstStyle/>
          <a:p>
            <a:r>
              <a:rPr lang="en-US" sz="1800" dirty="0" smtClean="0"/>
              <a:t>Notes:</a:t>
            </a:r>
          </a:p>
          <a:p>
            <a:pPr lvl="1"/>
            <a:r>
              <a:rPr lang="en-US" sz="1600" dirty="0" smtClean="0"/>
              <a:t>Showing net power (to/from grid) = inflow from grid (as negative) – outflow to grid (as positive)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838200"/>
            <a:ext cx="914400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1332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600"/>
            <a:ext cx="7391400" cy="28956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4400" dirty="0" smtClean="0"/>
              <a:t>Increase Consumer Awareness of SMT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7157987" cy="25908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Larry Howe (TXSES)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July 24, 2015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6115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7620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Increase Consumer Awareness of SMT– more market opportunities for 3PP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95400" y="2057400"/>
            <a:ext cx="7696200" cy="3124200"/>
          </a:xfrm>
        </p:spPr>
        <p:txBody>
          <a:bodyPr>
            <a:noAutofit/>
          </a:bodyPr>
          <a:lstStyle/>
          <a:p>
            <a:pPr fontAlgn="ctr"/>
            <a:r>
              <a:rPr lang="en-US" dirty="0"/>
              <a:t>Organization Outreach to members</a:t>
            </a:r>
          </a:p>
          <a:p>
            <a:pPr fontAlgn="ctr"/>
            <a:r>
              <a:rPr lang="en-US" dirty="0" smtClean="0"/>
              <a:t>Business </a:t>
            </a:r>
            <a:r>
              <a:rPr lang="en-US" dirty="0"/>
              <a:t>Outreach to customers</a:t>
            </a:r>
          </a:p>
          <a:p>
            <a:pPr fontAlgn="ctr"/>
            <a:r>
              <a:rPr lang="en-US" dirty="0" smtClean="0"/>
              <a:t>Retail </a:t>
            </a:r>
            <a:r>
              <a:rPr lang="en-US" dirty="0"/>
              <a:t>Electric Service Providers and TDSP customer touch </a:t>
            </a:r>
            <a:r>
              <a:rPr lang="en-US" dirty="0" smtClean="0"/>
              <a:t>points</a:t>
            </a:r>
          </a:p>
          <a:p>
            <a:pPr fontAlgn="ctr"/>
            <a:r>
              <a:rPr lang="en-US" dirty="0" smtClean="0"/>
              <a:t>Agency Outreach</a:t>
            </a:r>
          </a:p>
        </p:txBody>
      </p:sp>
    </p:spTree>
    <p:extLst>
      <p:ext uri="{BB962C8B-B14F-4D97-AF65-F5344CB8AC3E}">
        <p14:creationId xmlns:p14="http://schemas.microsoft.com/office/powerpoint/2010/main" val="14516439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Organization &amp; Business </a:t>
            </a:r>
            <a:br>
              <a:rPr lang="en-US" sz="3600" dirty="0" smtClean="0"/>
            </a:br>
            <a:r>
              <a:rPr lang="en-US" sz="3600" dirty="0" smtClean="0"/>
              <a:t>Outreach Opportunities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ctr"/>
            <a:r>
              <a:rPr lang="en-US" sz="2400" dirty="0" smtClean="0"/>
              <a:t>Organization Outreach to members</a:t>
            </a:r>
          </a:p>
          <a:p>
            <a:pPr lvl="1" fontAlgn="ctr"/>
            <a:r>
              <a:rPr lang="en-US" sz="2000" dirty="0" smtClean="0"/>
              <a:t>SPEER</a:t>
            </a:r>
            <a:r>
              <a:rPr lang="en-US" sz="2000" dirty="0"/>
              <a:t>, </a:t>
            </a:r>
            <a:endParaRPr lang="en-US" sz="2000" dirty="0" smtClean="0"/>
          </a:p>
          <a:p>
            <a:pPr lvl="1" fontAlgn="ctr"/>
            <a:r>
              <a:rPr lang="en-US" sz="2000" dirty="0" smtClean="0"/>
              <a:t>TXSES</a:t>
            </a:r>
            <a:r>
              <a:rPr lang="en-US" sz="2000" dirty="0"/>
              <a:t>, </a:t>
            </a:r>
            <a:endParaRPr lang="en-US" sz="2000" dirty="0" smtClean="0"/>
          </a:p>
          <a:p>
            <a:pPr lvl="1" fontAlgn="ctr"/>
            <a:r>
              <a:rPr lang="en-US" sz="2000" dirty="0" smtClean="0"/>
              <a:t>Sierra </a:t>
            </a:r>
            <a:r>
              <a:rPr lang="en-US" sz="2000" dirty="0"/>
              <a:t>Club, </a:t>
            </a:r>
            <a:endParaRPr lang="en-US" sz="2000" dirty="0" smtClean="0"/>
          </a:p>
          <a:p>
            <a:pPr lvl="1" fontAlgn="ctr"/>
            <a:r>
              <a:rPr lang="en-US" sz="2000" dirty="0" smtClean="0"/>
              <a:t>Environment </a:t>
            </a:r>
            <a:r>
              <a:rPr lang="en-US" sz="2000" dirty="0"/>
              <a:t>Texas</a:t>
            </a:r>
            <a:r>
              <a:rPr lang="en-US" sz="2000" dirty="0" smtClean="0"/>
              <a:t>,</a:t>
            </a:r>
          </a:p>
          <a:p>
            <a:pPr lvl="1" fontAlgn="ctr"/>
            <a:r>
              <a:rPr lang="en-US" sz="2000" dirty="0" smtClean="0"/>
              <a:t>others</a:t>
            </a:r>
            <a:endParaRPr lang="en-US" sz="2000" dirty="0"/>
          </a:p>
          <a:p>
            <a:pPr fontAlgn="ctr"/>
            <a:r>
              <a:rPr lang="en-US" sz="2400" dirty="0" smtClean="0"/>
              <a:t>Business Outreach to customers</a:t>
            </a:r>
          </a:p>
          <a:p>
            <a:pPr lvl="1" fontAlgn="ctr"/>
            <a:r>
              <a:rPr lang="en-US" sz="2000" dirty="0" smtClean="0"/>
              <a:t>Solar installers, </a:t>
            </a:r>
          </a:p>
          <a:p>
            <a:pPr lvl="1" fontAlgn="ctr"/>
            <a:r>
              <a:rPr lang="en-US" sz="2000" dirty="0" smtClean="0"/>
              <a:t>A/C contractors, </a:t>
            </a:r>
          </a:p>
          <a:p>
            <a:pPr lvl="1" fontAlgn="ctr"/>
            <a:r>
              <a:rPr lang="en-US" sz="2000" dirty="0" smtClean="0"/>
              <a:t>Energy Auditor/</a:t>
            </a:r>
            <a:r>
              <a:rPr lang="en-US" sz="2000" dirty="0" err="1" smtClean="0"/>
              <a:t>Mgmt</a:t>
            </a:r>
            <a:r>
              <a:rPr lang="en-US" sz="2000" dirty="0" smtClean="0"/>
              <a:t> businesses, </a:t>
            </a:r>
          </a:p>
          <a:p>
            <a:pPr lvl="1" fontAlgn="ctr"/>
            <a:r>
              <a:rPr lang="en-US" sz="2000" dirty="0" smtClean="0"/>
              <a:t>other residential energy related businesses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56038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Electric Utilities Outreach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7696200" cy="4525963"/>
          </a:xfrm>
        </p:spPr>
        <p:txBody>
          <a:bodyPr>
            <a:noAutofit/>
          </a:bodyPr>
          <a:lstStyle/>
          <a:p>
            <a:pPr fontAlgn="ctr"/>
            <a:r>
              <a:rPr lang="en-US" sz="2400" dirty="0" smtClean="0"/>
              <a:t>Retail Electric Service Providers </a:t>
            </a:r>
          </a:p>
          <a:p>
            <a:pPr lvl="1" fontAlgn="ctr"/>
            <a:r>
              <a:rPr lang="en-US" sz="2000" dirty="0"/>
              <a:t>Note about SMT (URL) included with every electric bill</a:t>
            </a:r>
          </a:p>
          <a:p>
            <a:pPr lvl="1" fontAlgn="ctr"/>
            <a:r>
              <a:rPr lang="en-US" sz="2000" dirty="0" smtClean="0"/>
              <a:t>Periodic SMT Bill insert</a:t>
            </a:r>
            <a:endParaRPr lang="en-US" sz="2000" dirty="0"/>
          </a:p>
          <a:p>
            <a:pPr lvl="1" fontAlgn="ctr"/>
            <a:r>
              <a:rPr lang="en-US" sz="2000" dirty="0"/>
              <a:t>Target all users that have paperless billing – automatically sign up </a:t>
            </a:r>
            <a:r>
              <a:rPr lang="en-US" sz="2000" dirty="0" smtClean="0"/>
              <a:t>users to SMT when </a:t>
            </a:r>
            <a:r>
              <a:rPr lang="en-US" sz="2000" dirty="0"/>
              <a:t>the sign up for paperless </a:t>
            </a:r>
            <a:r>
              <a:rPr lang="en-US" sz="2000" dirty="0" smtClean="0"/>
              <a:t>billing</a:t>
            </a:r>
          </a:p>
          <a:p>
            <a:pPr lvl="2" fontAlgn="ctr"/>
            <a:r>
              <a:rPr lang="en-US" sz="1600" dirty="0" smtClean="0"/>
              <a:t>With opt-out option</a:t>
            </a:r>
          </a:p>
          <a:p>
            <a:pPr lvl="1" fontAlgn="ctr"/>
            <a:r>
              <a:rPr lang="en-US" sz="2000" dirty="0" smtClean="0"/>
              <a:t>Organize competition between REPs to see which REP can increase SMT usage (% of customers)</a:t>
            </a:r>
          </a:p>
          <a:p>
            <a:pPr lvl="1" fontAlgn="ctr"/>
            <a:r>
              <a:rPr lang="en-US" sz="2000" dirty="0" smtClean="0"/>
              <a:t>At customer signup with REP for electric service, automatically sign customer up for SMT if not already signed up</a:t>
            </a:r>
          </a:p>
          <a:p>
            <a:pPr lvl="2" fontAlgn="ctr"/>
            <a:r>
              <a:rPr lang="en-US" sz="1600" dirty="0"/>
              <a:t>With opt-out </a:t>
            </a:r>
            <a:r>
              <a:rPr lang="en-US" sz="1600" dirty="0" smtClean="0"/>
              <a:t>option</a:t>
            </a:r>
          </a:p>
          <a:p>
            <a:pPr fontAlgn="ctr"/>
            <a:r>
              <a:rPr lang="en-US" sz="2400" dirty="0" smtClean="0"/>
              <a:t>TDSP customer touch points?</a:t>
            </a:r>
          </a:p>
          <a:p>
            <a:pPr lvl="1" fontAlgn="ctr"/>
            <a:r>
              <a:rPr lang="en-US" sz="2000" dirty="0" smtClean="0"/>
              <a:t>Organize competition to see which TDSP can increase SMT usage (% of customers)</a:t>
            </a:r>
          </a:p>
        </p:txBody>
      </p:sp>
    </p:spTree>
    <p:extLst>
      <p:ext uri="{BB962C8B-B14F-4D97-AF65-F5344CB8AC3E}">
        <p14:creationId xmlns:p14="http://schemas.microsoft.com/office/powerpoint/2010/main" val="400703662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533400"/>
            <a:ext cx="7391400" cy="2209799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4400" dirty="0" smtClean="0">
                <a:effectLst/>
              </a:rPr>
              <a:t>Identify and Overview the Texas Competitive Market, SMT and Third Party Access Materials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3200400"/>
            <a:ext cx="7157987" cy="25908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Andrea OFlaherty and Donny Helm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July 24, 2015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1204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20000" cy="1143000"/>
          </a:xfrm>
        </p:spPr>
        <p:txBody>
          <a:bodyPr/>
          <a:lstStyle/>
          <a:p>
            <a:r>
              <a:rPr lang="en-US" dirty="0" smtClean="0"/>
              <a:t>Agency Outreach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82290" y="3384685"/>
            <a:ext cx="2057400" cy="457199"/>
          </a:xfrm>
        </p:spPr>
        <p:txBody>
          <a:bodyPr>
            <a:noAutofit/>
          </a:bodyPr>
          <a:lstStyle/>
          <a:p>
            <a:pPr marL="0" indent="0" fontAlgn="ctr">
              <a:buNone/>
            </a:pPr>
            <a:r>
              <a:rPr lang="en-US" sz="2400" dirty="0" smtClean="0"/>
              <a:t>Add SMT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891381"/>
            <a:ext cx="5188294" cy="44958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482290" y="5486400"/>
            <a:ext cx="7696200" cy="906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sz="2400" dirty="0" smtClean="0"/>
              <a:t>SMT website improvements </a:t>
            </a:r>
          </a:p>
          <a:p>
            <a:pPr lvl="1" fontAlgn="ctr"/>
            <a:r>
              <a:rPr lang="en-US" sz="2000" dirty="0" smtClean="0"/>
              <a:t>ADD explanation page – why use SMT</a:t>
            </a:r>
            <a:endParaRPr lang="en-US" sz="2000" dirty="0"/>
          </a:p>
        </p:txBody>
      </p:sp>
      <p:sp>
        <p:nvSpPr>
          <p:cNvPr id="7" name="Right Arrow 6"/>
          <p:cNvSpPr/>
          <p:nvPr/>
        </p:nvSpPr>
        <p:spPr>
          <a:xfrm>
            <a:off x="3429000" y="3495575"/>
            <a:ext cx="869756" cy="304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21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57200"/>
            <a:ext cx="7391400" cy="2209799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4400" dirty="0" smtClean="0">
                <a:effectLst/>
              </a:rPr>
              <a:t>Action Items and Next Steps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7157987" cy="25908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John Schatz and Esther Kent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July 24, 2015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275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1447800"/>
            <a:ext cx="8229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1" dirty="0" smtClean="0"/>
              <a:t>Overview of SMT</a:t>
            </a:r>
            <a:r>
              <a:rPr lang="en-US" altLang="en-US" sz="2400" dirty="0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 u="sng" dirty="0" smtClean="0">
                <a:hlinkClick r:id="rId2"/>
              </a:rPr>
              <a:t>http</a:t>
            </a:r>
            <a:r>
              <a:rPr lang="en-US" sz="2400" u="sng" dirty="0">
                <a:hlinkClick r:id="rId2"/>
              </a:rPr>
              <a:t>://www.ercot.com/committees/board/tac/rms/amwg</a:t>
            </a:r>
            <a:r>
              <a:rPr lang="en-US" sz="2400" u="sng" dirty="0" smtClean="0">
                <a:hlinkClick r:id="rId2"/>
              </a:rPr>
              <a:t>/</a:t>
            </a:r>
            <a:r>
              <a:rPr lang="en-US" sz="2400" u="sng" dirty="0" smtClean="0"/>
              <a:t> </a:t>
            </a:r>
            <a:r>
              <a:rPr lang="en-US" sz="2400" dirty="0" smtClean="0"/>
              <a:t>  under </a:t>
            </a:r>
            <a:r>
              <a:rPr lang="en-US" sz="2400" dirty="0"/>
              <a:t>key documents 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b="1" dirty="0" smtClean="0"/>
              <a:t>Understanding of SMT</a:t>
            </a:r>
            <a:r>
              <a:rPr lang="en-US" altLang="en-US" sz="24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u="sng" dirty="0">
                <a:hlinkClick r:id="rId2"/>
              </a:rPr>
              <a:t>http://www.ercot.com/committees/board/tac/rms/amwg/</a:t>
            </a:r>
            <a:r>
              <a:rPr lang="en-US" sz="2400" dirty="0"/>
              <a:t> under key documents 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b="1" dirty="0" smtClean="0"/>
              <a:t>SMT Third Party Access:</a:t>
            </a:r>
          </a:p>
          <a:p>
            <a:pPr lvl="1">
              <a:lnSpc>
                <a:spcPct val="90000"/>
              </a:lnSpc>
            </a:pPr>
            <a:r>
              <a:rPr lang="en-US" sz="2400" u="sng" dirty="0">
                <a:hlinkClick r:id="rId2"/>
              </a:rPr>
              <a:t>http://www.ercot.com/committees/board/tac/rms/amwg/</a:t>
            </a:r>
            <a:r>
              <a:rPr lang="en-US" sz="2400" dirty="0"/>
              <a:t> under key documents 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b="1" dirty="0" smtClean="0"/>
              <a:t>Customer User Guide: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Available to SMT Registered Customers when Logged into SMT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REP (ROR) User Guide: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Available to SMT Registered REPS when Logged into </a:t>
            </a:r>
            <a:r>
              <a:rPr lang="en-US" altLang="en-US" sz="2400" dirty="0" smtClean="0"/>
              <a:t>SMT</a:t>
            </a:r>
            <a:endParaRPr lang="en-US" altLang="en-US" sz="2400" dirty="0"/>
          </a:p>
        </p:txBody>
      </p:sp>
      <p:sp>
        <p:nvSpPr>
          <p:cNvPr id="9" name="Rectangle 57"/>
          <p:cNvSpPr>
            <a:spLocks noChangeArrowheads="1"/>
          </p:cNvSpPr>
          <p:nvPr/>
        </p:nvSpPr>
        <p:spPr bwMode="auto">
          <a:xfrm>
            <a:off x="1135062" y="225425"/>
            <a:ext cx="76279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900" b="1">
                <a:solidFill>
                  <a:schemeClr val="tx1"/>
                </a:solidFill>
                <a:latin typeface="Www.tom.com"/>
                <a:cs typeface="Arial" pitchFamily="34" charset="0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Www.tom.com"/>
                <a:cs typeface="Arial" pitchFamily="34" charset="0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Www.tom.com"/>
                <a:cs typeface="Arial" pitchFamily="34" charset="0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Www.tom.com"/>
                <a:cs typeface="Arial" pitchFamily="34" charset="0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Www.tom.com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Www.tom.com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Www.tom.com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Www.tom.com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Www.tom.com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800" dirty="0" smtClean="0">
                <a:latin typeface="Cambria" panose="02040503050406030204" pitchFamily="18" charset="0"/>
              </a:rPr>
              <a:t>Texas Market, SMT and </a:t>
            </a:r>
          </a:p>
          <a:p>
            <a:pPr eaLnBrk="1" hangingPunct="1"/>
            <a:r>
              <a:rPr lang="en-US" altLang="en-US" sz="2800" dirty="0" smtClean="0">
                <a:latin typeface="Cambria" panose="02040503050406030204" pitchFamily="18" charset="0"/>
              </a:rPr>
              <a:t>Third Party Access Materials</a:t>
            </a:r>
            <a:endParaRPr lang="en-US" alt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0016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734-EED9-4E95-8605-F304C3A682C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0600" y="1401763"/>
            <a:ext cx="8229600" cy="576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1" dirty="0" smtClean="0"/>
              <a:t>Third Party User Guide: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Available </a:t>
            </a:r>
            <a:r>
              <a:rPr lang="en-US" altLang="en-US" sz="2400" dirty="0"/>
              <a:t>to SMT Registered </a:t>
            </a:r>
            <a:r>
              <a:rPr lang="en-US" altLang="en-US" sz="2400" dirty="0" smtClean="0"/>
              <a:t>Third Parties </a:t>
            </a:r>
            <a:r>
              <a:rPr lang="en-US" altLang="en-US" sz="2400" dirty="0"/>
              <a:t>when Logged into SMT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 smtClean="0"/>
              <a:t>Third </a:t>
            </a:r>
            <a:r>
              <a:rPr lang="en-US" altLang="en-US" sz="2400" b="1" dirty="0"/>
              <a:t>Party Training Materials:</a:t>
            </a:r>
          </a:p>
          <a:p>
            <a:pPr lvl="1">
              <a:lnSpc>
                <a:spcPct val="90000"/>
              </a:lnSpc>
            </a:pPr>
            <a:r>
              <a:rPr lang="en-US" sz="2400" u="sng" dirty="0">
                <a:hlinkClick r:id="rId2"/>
              </a:rPr>
              <a:t>http://www.ercot.com/committees/board/tac/rms/amwg/</a:t>
            </a:r>
            <a:r>
              <a:rPr lang="en-US" sz="2400" dirty="0"/>
              <a:t> under key documents 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b="1" dirty="0" smtClean="0"/>
              <a:t>Third Party Navigation Tool Prototype</a:t>
            </a:r>
          </a:p>
          <a:p>
            <a:pPr lvl="1">
              <a:lnSpc>
                <a:spcPct val="90000"/>
              </a:lnSpc>
            </a:pPr>
            <a:r>
              <a:rPr lang="en-US" sz="2400" u="sng" dirty="0">
                <a:hlinkClick r:id="rId2"/>
              </a:rPr>
              <a:t>http://www.ercot.com/committees/board/tac/rms/amwg/</a:t>
            </a:r>
            <a:r>
              <a:rPr lang="en-US" sz="2400" dirty="0"/>
              <a:t> under key documents 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 smtClean="0"/>
              <a:t>Third Party Starter Kit: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Available upon successful SMT portal account registration</a:t>
            </a:r>
          </a:p>
        </p:txBody>
      </p:sp>
      <p:sp>
        <p:nvSpPr>
          <p:cNvPr id="9" name="Rectangle 57"/>
          <p:cNvSpPr>
            <a:spLocks noChangeArrowheads="1"/>
          </p:cNvSpPr>
          <p:nvPr/>
        </p:nvSpPr>
        <p:spPr bwMode="auto">
          <a:xfrm>
            <a:off x="1135062" y="225425"/>
            <a:ext cx="76279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900" b="1">
                <a:solidFill>
                  <a:schemeClr val="tx1"/>
                </a:solidFill>
                <a:latin typeface="Www.tom.com"/>
                <a:cs typeface="Arial" pitchFamily="34" charset="0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Www.tom.com"/>
                <a:cs typeface="Arial" pitchFamily="34" charset="0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Www.tom.com"/>
                <a:cs typeface="Arial" pitchFamily="34" charset="0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Www.tom.com"/>
                <a:cs typeface="Arial" pitchFamily="34" charset="0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Www.tom.com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Www.tom.com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Www.tom.com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Www.tom.com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Www.tom.com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800" dirty="0" smtClean="0">
                <a:latin typeface="Cambria" panose="02040503050406030204" pitchFamily="18" charset="0"/>
              </a:rPr>
              <a:t>Texas Market, SMT and </a:t>
            </a:r>
          </a:p>
          <a:p>
            <a:pPr eaLnBrk="1" hangingPunct="1"/>
            <a:r>
              <a:rPr lang="en-US" altLang="en-US" sz="2800" dirty="0" smtClean="0">
                <a:latin typeface="Cambria" panose="02040503050406030204" pitchFamily="18" charset="0"/>
              </a:rPr>
              <a:t>Third Party Access Materials</a:t>
            </a:r>
            <a:endParaRPr lang="en-US" altLang="en-US" sz="2800" dirty="0"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5766137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*All of these documents can be requested through the SMT help desk.  The Third Party Starter Kit does require validation of an SMT registered account.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106035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0" name="Rectangle 6"/>
          <p:cNvSpPr txBox="1">
            <a:spLocks noGrp="1" noChangeArrowheads="1"/>
          </p:cNvSpPr>
          <p:nvPr/>
        </p:nvSpPr>
        <p:spPr bwMode="auto">
          <a:xfrm>
            <a:off x="7543800" y="6731000"/>
            <a:ext cx="21336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algn="ctr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r" eaLnBrk="1" hangingPunct="1"/>
            <a:fld id="{88F8DB7B-544F-4E67-A700-6E9507B7F73E}" type="slidenum">
              <a:rPr lang="en-US" altLang="en-US" sz="800">
                <a:cs typeface="Arial" pitchFamily="34" charset="0"/>
              </a:rPr>
              <a:pPr algn="r" eaLnBrk="1" hangingPunct="1"/>
              <a:t>9</a:t>
            </a:fld>
            <a:endParaRPr lang="en-US" altLang="en-US" sz="800">
              <a:cs typeface="Arial" pitchFamily="34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1524000" y="533400"/>
            <a:ext cx="7391400" cy="22097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Analyze SMT’s Third Party Access Strategy, Design, and Development</a:t>
            </a:r>
            <a:endParaRPr lang="en-US" dirty="0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757413" y="2895600"/>
            <a:ext cx="7462787" cy="2590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Donny Helm and Andrea OFlaherty</a:t>
            </a:r>
          </a:p>
          <a:p>
            <a:pPr marL="0" indent="0">
              <a:buNone/>
            </a:pPr>
            <a:r>
              <a:rPr lang="en-US" sz="2800" dirty="0" smtClean="0"/>
              <a:t>July 24, 2015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104118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drea Template (will print black and white)">
  <a:themeElements>
    <a:clrScheme name="Custom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92D05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Andrea Template (will print black and white)</Template>
  <TotalTime>286</TotalTime>
  <Words>3519</Words>
  <Application>Microsoft Office PowerPoint</Application>
  <PresentationFormat>On-screen Show (4:3)</PresentationFormat>
  <Paragraphs>599</Paragraphs>
  <Slides>61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Andrea Template (will print black and white)</vt:lpstr>
      <vt:lpstr>Antitrust Admonition</vt:lpstr>
      <vt:lpstr>Introductions</vt:lpstr>
      <vt:lpstr>Improving Third Party Access to SMT Workshop Goals and Steps</vt:lpstr>
      <vt:lpstr>Improving Third Party Access to SMT Workshop Rules of Engagement</vt:lpstr>
      <vt:lpstr>PowerPoint Presentation</vt:lpstr>
      <vt:lpstr>Identify and Overview the Texas Competitive Market, SMT and Third Party Access Materials</vt:lpstr>
      <vt:lpstr>PowerPoint Presentation</vt:lpstr>
      <vt:lpstr>PowerPoint Presentation</vt:lpstr>
      <vt:lpstr>PowerPoint Presentation</vt:lpstr>
      <vt:lpstr>PowerPoint Presentation</vt:lpstr>
      <vt:lpstr>SMT Third Party Access Was Developed to Within These PUC-Approved Provisions</vt:lpstr>
      <vt:lpstr>PowerPoint Presentation</vt:lpstr>
      <vt:lpstr>Overview of SMT Third-Party Functional Rules</vt:lpstr>
      <vt:lpstr>Overview of SMT Third-Party Functional Rules </vt:lpstr>
      <vt:lpstr>PowerPoint Presentation</vt:lpstr>
      <vt:lpstr>SMT Third Party Integration </vt:lpstr>
      <vt:lpstr>SMT Third Party Capabilities and Features </vt:lpstr>
      <vt:lpstr>SMT Third Party Capabilities and Features </vt:lpstr>
      <vt:lpstr>SMT Third Party Capabilities and Features </vt:lpstr>
      <vt:lpstr>SMT 3rd Party  Data Access Goals</vt:lpstr>
      <vt:lpstr>What is SPEER?</vt:lpstr>
      <vt:lpstr>Objectives from the Agenda</vt:lpstr>
      <vt:lpstr>Overview</vt:lpstr>
      <vt:lpstr>Why is data access important?</vt:lpstr>
      <vt:lpstr>Make It Easier</vt:lpstr>
      <vt:lpstr>Current State </vt:lpstr>
      <vt:lpstr>Current 3rd Party SMT Customer Registration Process </vt:lpstr>
      <vt:lpstr>PowerPoint Presentation</vt:lpstr>
      <vt:lpstr>LOA, page 2</vt:lpstr>
      <vt:lpstr>Current Issues</vt:lpstr>
      <vt:lpstr>Proposed 3rd Party SMT Customer Registration Process </vt:lpstr>
      <vt:lpstr>Alternative: Proposed 3rd Party New SMT Customer Registration Process </vt:lpstr>
      <vt:lpstr>Alternative: 3rd Party Registers Customer on SMT </vt:lpstr>
      <vt:lpstr>Benefits</vt:lpstr>
      <vt:lpstr>Goals: Make it Easier </vt:lpstr>
      <vt:lpstr>Attributes of Successful Data Access Systems:  Lessons learned from California and Illinois</vt:lpstr>
      <vt:lpstr>Who is Mission:data?</vt:lpstr>
      <vt:lpstr>California: data access context</vt:lpstr>
      <vt:lpstr>California: Challenges and Potential Solutions</vt:lpstr>
      <vt:lpstr>Illinois: data access context</vt:lpstr>
      <vt:lpstr>Attributes of Data Access Systems</vt:lpstr>
      <vt:lpstr>Attributes … cont’d</vt:lpstr>
      <vt:lpstr>  Thank You</vt:lpstr>
      <vt:lpstr>Appendices</vt:lpstr>
      <vt:lpstr>  Solving “Revenue quality”</vt:lpstr>
      <vt:lpstr>  Improving UX:  Example from PG&amp;E</vt:lpstr>
      <vt:lpstr>Access to Outflow / Generation Channel</vt:lpstr>
      <vt:lpstr>Overview</vt:lpstr>
      <vt:lpstr>DG Monthly Validation</vt:lpstr>
      <vt:lpstr>Time interval chart comparisons</vt:lpstr>
      <vt:lpstr>Usage trends - weekly charts (in the future from 3PP?)</vt:lpstr>
      <vt:lpstr>“My” Energy Monitoring Example Combining Inflow, Outflow, and Generation</vt:lpstr>
      <vt:lpstr>SMT setup for In-Home Gateway </vt:lpstr>
      <vt:lpstr>Near real time example (PVoutput)</vt:lpstr>
      <vt:lpstr>Near real time example (PVoutput)</vt:lpstr>
      <vt:lpstr>Increase Consumer Awareness of SMT</vt:lpstr>
      <vt:lpstr>Increase Consumer Awareness of SMT– more market opportunities for 3PP</vt:lpstr>
      <vt:lpstr>Organization &amp; Business  Outreach Opportunities</vt:lpstr>
      <vt:lpstr>Electric Utilities Outreach ideas</vt:lpstr>
      <vt:lpstr>Agency Outreach</vt:lpstr>
      <vt:lpstr>Action Items and Next Steps</vt:lpstr>
    </vt:vector>
  </TitlesOfParts>
  <Company>CenterPoint 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Competitive Market Management and Improvement Process</dc:title>
  <dc:creator>Kathy Scott</dc:creator>
  <cp:lastModifiedBy>00018207</cp:lastModifiedBy>
  <cp:revision>42</cp:revision>
  <dcterms:created xsi:type="dcterms:W3CDTF">2015-07-01T04:15:49Z</dcterms:created>
  <dcterms:modified xsi:type="dcterms:W3CDTF">2015-07-16T18:57:23Z</dcterms:modified>
</cp:coreProperties>
</file>