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5765800" cy="3244850"/>
  <p:notesSz cx="5765800" cy="3244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297" y="194340"/>
            <a:ext cx="5215204" cy="384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8437" y="700576"/>
            <a:ext cx="2059939" cy="1961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0" y="3239998"/>
                </a:moveTo>
                <a:lnTo>
                  <a:pt x="5759996" y="3239998"/>
                </a:lnTo>
                <a:lnTo>
                  <a:pt x="5759996" y="0"/>
                </a:lnTo>
                <a:lnTo>
                  <a:pt x="0" y="0"/>
                </a:lnTo>
                <a:lnTo>
                  <a:pt x="0" y="3239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518" y="619156"/>
            <a:ext cx="3518763" cy="78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518" y="619156"/>
            <a:ext cx="3518763" cy="78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23518" y="619156"/>
            <a:ext cx="3518763" cy="368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 algn="ctr">
              <a:lnSpc>
                <a:spcPct val="106000"/>
              </a:lnSpc>
              <a:spcBef>
                <a:spcPts val="95"/>
              </a:spcBef>
            </a:pPr>
            <a:r>
              <a:rPr spc="-5" dirty="0"/>
              <a:t>ESTRUTURA </a:t>
            </a:r>
            <a:r>
              <a:rPr dirty="0"/>
              <a:t>DE</a:t>
            </a:r>
            <a:r>
              <a:rPr spc="-45" dirty="0"/>
              <a:t> </a:t>
            </a:r>
            <a:r>
              <a:rPr spc="-20" dirty="0"/>
              <a:t>DADOS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93741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59996" y="0"/>
                </a:lnTo>
              </a:path>
            </a:pathLst>
          </a:custGeom>
          <a:ln w="31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3355" y="1667515"/>
            <a:ext cx="3573779" cy="673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Norton </a:t>
            </a:r>
            <a:r>
              <a:rPr sz="1350" b="1" spc="-50" dirty="0">
                <a:solidFill>
                  <a:srgbClr val="FFFFFF"/>
                </a:solidFill>
                <a:latin typeface="Arial"/>
                <a:cs typeface="Arial"/>
              </a:rPr>
              <a:t>T.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Roman &amp; Luciano A.</a:t>
            </a: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Digiampietri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67068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a</a:t>
            </a:r>
            <a:r>
              <a:rPr spc="20" dirty="0"/>
              <a:t>g</a:t>
            </a:r>
            <a:r>
              <a:rPr dirty="0"/>
              <a:t>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3141" y="2733934"/>
            <a:ext cx="7651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DEQUE;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2575">
              <a:lnSpc>
                <a:spcPct val="104500"/>
              </a:lnSpc>
              <a:spcBef>
                <a:spcPts val="100"/>
              </a:spcBef>
            </a:pPr>
            <a:r>
              <a:rPr spc="145" dirty="0"/>
              <a:t>#include </a:t>
            </a:r>
            <a:r>
              <a:rPr spc="150" dirty="0"/>
              <a:t>&lt;stdio.h&gt;  </a:t>
            </a:r>
            <a:r>
              <a:rPr spc="145" dirty="0"/>
              <a:t>#include</a:t>
            </a:r>
            <a:r>
              <a:rPr spc="325" dirty="0"/>
              <a:t> </a:t>
            </a:r>
            <a:r>
              <a:rPr spc="105" dirty="0"/>
              <a:t>&lt;malloc.h&gt;</a:t>
            </a:r>
          </a:p>
          <a:p>
            <a:pPr marL="12700" marR="5080">
              <a:lnSpc>
                <a:spcPct val="209100"/>
              </a:lnSpc>
            </a:pPr>
            <a:r>
              <a:rPr spc="145" dirty="0"/>
              <a:t>typedef </a:t>
            </a:r>
            <a:r>
              <a:rPr spc="250" dirty="0"/>
              <a:t>int </a:t>
            </a:r>
            <a:r>
              <a:rPr spc="-75" dirty="0"/>
              <a:t>TIPOCHAVE;  </a:t>
            </a:r>
            <a:r>
              <a:rPr spc="145" dirty="0"/>
              <a:t>typedef </a:t>
            </a:r>
            <a:r>
              <a:rPr spc="225" dirty="0"/>
              <a:t>struct</a:t>
            </a:r>
            <a:r>
              <a:rPr spc="135" dirty="0"/>
              <a:t> </a:t>
            </a:r>
            <a:r>
              <a:rPr spc="80" dirty="0"/>
              <a:t>{</a:t>
            </a:r>
          </a:p>
          <a:p>
            <a:pPr marR="177165" algn="ctr">
              <a:lnSpc>
                <a:spcPct val="100000"/>
              </a:lnSpc>
              <a:spcBef>
                <a:spcPts val="75"/>
              </a:spcBef>
            </a:pPr>
            <a:r>
              <a:rPr spc="-125" dirty="0"/>
              <a:t>TIPOCHAVE</a:t>
            </a:r>
            <a:r>
              <a:rPr spc="-60" dirty="0"/>
              <a:t> </a:t>
            </a:r>
            <a:r>
              <a:rPr spc="140" dirty="0"/>
              <a:t>chave;</a:t>
            </a: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pc="350" dirty="0"/>
              <a:t>// </a:t>
            </a:r>
            <a:r>
              <a:rPr spc="160" dirty="0"/>
              <a:t>outros</a:t>
            </a:r>
            <a:r>
              <a:rPr spc="395" dirty="0"/>
              <a:t> </a:t>
            </a:r>
            <a:r>
              <a:rPr spc="155" dirty="0"/>
              <a:t>campos...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80" dirty="0"/>
              <a:t>}</a:t>
            </a:r>
            <a:r>
              <a:rPr spc="380" dirty="0"/>
              <a:t> </a:t>
            </a:r>
            <a:r>
              <a:rPr spc="-50" dirty="0"/>
              <a:t>REGISTRO;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3141" y="528441"/>
            <a:ext cx="2433359" cy="217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struct </a:t>
            </a:r>
            <a:r>
              <a:rPr sz="1350" spc="40" dirty="0">
                <a:solidFill>
                  <a:srgbClr val="FFFFFF"/>
                </a:solidFill>
                <a:latin typeface="Times New Roman"/>
                <a:cs typeface="Times New Roman"/>
              </a:rPr>
              <a:t>auxElem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</a:t>
            </a:r>
            <a:r>
              <a:rPr sz="135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97155">
              <a:lnSpc>
                <a:spcPct val="104500"/>
              </a:lnSpc>
            </a:pP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struct </a:t>
            </a:r>
            <a:r>
              <a:rPr sz="1350" spc="40" dirty="0">
                <a:solidFill>
                  <a:srgbClr val="FFFFFF"/>
                </a:solidFill>
                <a:latin typeface="Times New Roman"/>
                <a:cs typeface="Times New Roman"/>
              </a:rPr>
              <a:t>auxElem* </a:t>
            </a:r>
            <a:r>
              <a:rPr lang="pt-BR" sz="13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ant;  </a:t>
            </a: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struct </a:t>
            </a:r>
            <a:r>
              <a:rPr sz="1350" spc="40" dirty="0">
                <a:solidFill>
                  <a:srgbClr val="FFFFFF"/>
                </a:solidFill>
                <a:latin typeface="Times New Roman"/>
                <a:cs typeface="Times New Roman"/>
              </a:rPr>
              <a:t>auxElem*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BR"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5" dirty="0">
                <a:solidFill>
                  <a:srgbClr val="FFFFFF"/>
                </a:solidFill>
                <a:latin typeface="Times New Roman"/>
                <a:cs typeface="Times New Roman"/>
              </a:rPr>
              <a:t>prox;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25" dirty="0">
                <a:solidFill>
                  <a:srgbClr val="FFFFFF"/>
                </a:solidFill>
                <a:latin typeface="Times New Roman"/>
                <a:cs typeface="Times New Roman"/>
              </a:rPr>
              <a:t>ELEMENTO;</a:t>
            </a:r>
            <a:endParaRPr sz="1350" dirty="0">
              <a:latin typeface="Times New Roman"/>
              <a:cs typeface="Times New Roman"/>
            </a:endParaRPr>
          </a:p>
          <a:p>
            <a:pPr marL="12700" marR="97155">
              <a:lnSpc>
                <a:spcPct val="209100"/>
              </a:lnSpc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ELEMENTO* </a:t>
            </a:r>
            <a:r>
              <a:rPr lang="pt-BR"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350" spc="-55" dirty="0">
                <a:solidFill>
                  <a:srgbClr val="FFFFFF"/>
                </a:solidFill>
                <a:latin typeface="Times New Roman"/>
                <a:cs typeface="Times New Roman"/>
              </a:rPr>
              <a:t>PONT;  </a:t>
            </a: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struct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</a:t>
            </a: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67068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a</a:t>
            </a:r>
            <a:r>
              <a:rPr spc="20" dirty="0"/>
              <a:t>g</a:t>
            </a:r>
            <a:r>
              <a:rPr dirty="0"/>
              <a:t>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3141" y="2733934"/>
            <a:ext cx="7651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DEQUE;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2575">
              <a:lnSpc>
                <a:spcPct val="104500"/>
              </a:lnSpc>
              <a:spcBef>
                <a:spcPts val="100"/>
              </a:spcBef>
            </a:pPr>
            <a:r>
              <a:rPr spc="145" dirty="0"/>
              <a:t>#include </a:t>
            </a:r>
            <a:r>
              <a:rPr spc="150" dirty="0"/>
              <a:t>&lt;stdio.h&gt;  </a:t>
            </a:r>
            <a:r>
              <a:rPr spc="145" dirty="0"/>
              <a:t>#include</a:t>
            </a:r>
            <a:r>
              <a:rPr spc="325" dirty="0"/>
              <a:t> </a:t>
            </a:r>
            <a:r>
              <a:rPr spc="105" dirty="0"/>
              <a:t>&lt;malloc.h&gt;</a:t>
            </a:r>
          </a:p>
          <a:p>
            <a:pPr marL="12700" marR="5080">
              <a:lnSpc>
                <a:spcPct val="209100"/>
              </a:lnSpc>
            </a:pPr>
            <a:r>
              <a:rPr spc="145" dirty="0"/>
              <a:t>typedef </a:t>
            </a:r>
            <a:r>
              <a:rPr spc="250" dirty="0"/>
              <a:t>int </a:t>
            </a:r>
            <a:r>
              <a:rPr spc="-75" dirty="0"/>
              <a:t>TIPOCHAVE;  </a:t>
            </a:r>
            <a:r>
              <a:rPr spc="145" dirty="0"/>
              <a:t>typedef </a:t>
            </a:r>
            <a:r>
              <a:rPr spc="225" dirty="0"/>
              <a:t>struct</a:t>
            </a:r>
            <a:r>
              <a:rPr spc="135" dirty="0"/>
              <a:t> </a:t>
            </a:r>
            <a:r>
              <a:rPr spc="80" dirty="0"/>
              <a:t>{</a:t>
            </a:r>
          </a:p>
          <a:p>
            <a:pPr marR="177165" algn="ctr">
              <a:lnSpc>
                <a:spcPct val="100000"/>
              </a:lnSpc>
              <a:spcBef>
                <a:spcPts val="75"/>
              </a:spcBef>
            </a:pPr>
            <a:r>
              <a:rPr spc="-125" dirty="0"/>
              <a:t>TIPOCHAVE</a:t>
            </a:r>
            <a:r>
              <a:rPr spc="-60" dirty="0"/>
              <a:t> </a:t>
            </a:r>
            <a:r>
              <a:rPr spc="140" dirty="0"/>
              <a:t>chave;</a:t>
            </a: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pc="350" dirty="0"/>
              <a:t>// </a:t>
            </a:r>
            <a:r>
              <a:rPr spc="160" dirty="0"/>
              <a:t>outros</a:t>
            </a:r>
            <a:r>
              <a:rPr spc="395" dirty="0"/>
              <a:t> </a:t>
            </a:r>
            <a:r>
              <a:rPr spc="155" dirty="0"/>
              <a:t>campos...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80" dirty="0"/>
              <a:t>}</a:t>
            </a:r>
            <a:r>
              <a:rPr spc="380" dirty="0"/>
              <a:t> </a:t>
            </a:r>
            <a:r>
              <a:rPr spc="-50" dirty="0"/>
              <a:t>REGISTRO;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3141" y="528441"/>
            <a:ext cx="2357159" cy="219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45" dirty="0">
                <a:solidFill>
                  <a:srgbClr val="00AEEF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 </a:t>
            </a:r>
            <a:r>
              <a:rPr sz="1350" spc="40" dirty="0">
                <a:solidFill>
                  <a:srgbClr val="00AEEF"/>
                </a:solidFill>
                <a:latin typeface="Times New Roman"/>
                <a:cs typeface="Times New Roman"/>
              </a:rPr>
              <a:t>auxElem </a:t>
            </a:r>
            <a:r>
              <a:rPr sz="1350" spc="80" dirty="0">
                <a:solidFill>
                  <a:srgbClr val="00AEEF"/>
                </a:solidFill>
                <a:latin typeface="Times New Roman"/>
                <a:cs typeface="Times New Roman"/>
              </a:rPr>
              <a:t>{  </a:t>
            </a:r>
            <a:r>
              <a:rPr sz="1350" spc="-100" dirty="0">
                <a:solidFill>
                  <a:srgbClr val="00AEEF"/>
                </a:solidFill>
                <a:latin typeface="Times New Roman"/>
                <a:cs typeface="Times New Roman"/>
              </a:rPr>
              <a:t>REGISTRO</a:t>
            </a:r>
            <a:r>
              <a:rPr sz="1350" spc="-9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00AEE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89865">
              <a:lnSpc>
                <a:spcPct val="104500"/>
              </a:lnSpc>
            </a:pP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 </a:t>
            </a:r>
            <a:r>
              <a:rPr sz="1350" spc="100" dirty="0">
                <a:solidFill>
                  <a:srgbClr val="00AEEF"/>
                </a:solidFill>
                <a:latin typeface="Times New Roman"/>
                <a:cs typeface="Times New Roman"/>
              </a:rPr>
              <a:t>auxElem*</a:t>
            </a:r>
            <a:r>
              <a:rPr lang="pt-BR" sz="1350" spc="100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100" dirty="0">
                <a:solidFill>
                  <a:srgbClr val="FFFF00"/>
                </a:solidFill>
                <a:latin typeface="Times New Roman"/>
                <a:cs typeface="Times New Roman"/>
              </a:rPr>
              <a:t>ant</a:t>
            </a:r>
            <a:r>
              <a:rPr sz="1350" spc="100" dirty="0">
                <a:solidFill>
                  <a:srgbClr val="00AEEF"/>
                </a:solidFill>
                <a:latin typeface="Times New Roman"/>
                <a:cs typeface="Times New Roman"/>
              </a:rPr>
              <a:t>;  </a:t>
            </a: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</a:t>
            </a:r>
            <a:r>
              <a:rPr sz="1350" spc="34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00AEEF"/>
                </a:solidFill>
                <a:latin typeface="Times New Roman"/>
                <a:cs typeface="Times New Roman"/>
              </a:rPr>
              <a:t>auxElem*</a:t>
            </a:r>
            <a:r>
              <a:rPr lang="pt-BR" sz="1350" spc="8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FFFF00"/>
                </a:solidFill>
                <a:latin typeface="Times New Roman"/>
                <a:cs typeface="Times New Roman"/>
              </a:rPr>
              <a:t>prox</a:t>
            </a:r>
            <a:r>
              <a:rPr sz="1350" spc="85" dirty="0">
                <a:solidFill>
                  <a:srgbClr val="00AEEF"/>
                </a:solidFill>
                <a:latin typeface="Times New Roman"/>
                <a:cs typeface="Times New Roman"/>
              </a:rPr>
              <a:t>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00AEEF"/>
                </a:solidFill>
                <a:latin typeface="Times New Roman"/>
                <a:cs typeface="Times New Roman"/>
              </a:rPr>
              <a:t>}</a:t>
            </a:r>
            <a:r>
              <a:rPr sz="1350" spc="380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-125" dirty="0">
                <a:solidFill>
                  <a:srgbClr val="00AEEF"/>
                </a:solidFill>
                <a:latin typeface="Times New Roman"/>
                <a:cs typeface="Times New Roman"/>
              </a:rPr>
              <a:t>ELEMENTO;</a:t>
            </a:r>
            <a:endParaRPr sz="1350" dirty="0">
              <a:latin typeface="Times New Roman"/>
              <a:cs typeface="Times New Roman"/>
            </a:endParaRPr>
          </a:p>
          <a:p>
            <a:pPr marL="12700" marR="97155">
              <a:lnSpc>
                <a:spcPct val="209100"/>
              </a:lnSpc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ELEMENTO* </a:t>
            </a:r>
            <a:r>
              <a:rPr lang="pt-BR"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1350" spc="-55" dirty="0">
                <a:solidFill>
                  <a:srgbClr val="FFFFFF"/>
                </a:solidFill>
                <a:latin typeface="Times New Roman"/>
                <a:cs typeface="Times New Roman"/>
              </a:rPr>
              <a:t>PONT;  </a:t>
            </a: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struct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</a:t>
            </a:r>
            <a:r>
              <a:rPr sz="13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67068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a</a:t>
            </a:r>
            <a:r>
              <a:rPr spc="20" dirty="0"/>
              <a:t>g</a:t>
            </a:r>
            <a:r>
              <a:rPr dirty="0"/>
              <a:t>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3141" y="2733934"/>
            <a:ext cx="765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DEQUE;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2575">
              <a:lnSpc>
                <a:spcPct val="104500"/>
              </a:lnSpc>
              <a:spcBef>
                <a:spcPts val="100"/>
              </a:spcBef>
            </a:pPr>
            <a:r>
              <a:rPr spc="145" dirty="0"/>
              <a:t>#include </a:t>
            </a:r>
            <a:r>
              <a:rPr spc="150" dirty="0"/>
              <a:t>&lt;stdio.h&gt;  </a:t>
            </a:r>
            <a:r>
              <a:rPr spc="145" dirty="0"/>
              <a:t>#include</a:t>
            </a:r>
            <a:r>
              <a:rPr spc="325" dirty="0"/>
              <a:t> </a:t>
            </a:r>
            <a:r>
              <a:rPr spc="105" dirty="0"/>
              <a:t>&lt;malloc.h&gt;</a:t>
            </a:r>
          </a:p>
          <a:p>
            <a:pPr marL="12700" marR="5080">
              <a:lnSpc>
                <a:spcPct val="209100"/>
              </a:lnSpc>
            </a:pPr>
            <a:r>
              <a:rPr spc="145" dirty="0"/>
              <a:t>typedef </a:t>
            </a:r>
            <a:r>
              <a:rPr spc="250" dirty="0"/>
              <a:t>int </a:t>
            </a:r>
            <a:r>
              <a:rPr spc="-75" dirty="0"/>
              <a:t>TIPOCHAVE;  </a:t>
            </a:r>
            <a:r>
              <a:rPr spc="145" dirty="0"/>
              <a:t>typedef </a:t>
            </a:r>
            <a:r>
              <a:rPr spc="225" dirty="0"/>
              <a:t>struct</a:t>
            </a:r>
            <a:r>
              <a:rPr spc="135" dirty="0"/>
              <a:t> </a:t>
            </a:r>
            <a:r>
              <a:rPr spc="80" dirty="0"/>
              <a:t>{</a:t>
            </a:r>
          </a:p>
          <a:p>
            <a:pPr marR="177165" algn="ctr">
              <a:lnSpc>
                <a:spcPct val="100000"/>
              </a:lnSpc>
              <a:spcBef>
                <a:spcPts val="75"/>
              </a:spcBef>
            </a:pPr>
            <a:r>
              <a:rPr spc="-125" dirty="0"/>
              <a:t>TIPOCHAVE</a:t>
            </a:r>
            <a:r>
              <a:rPr spc="-60" dirty="0"/>
              <a:t> </a:t>
            </a:r>
            <a:r>
              <a:rPr spc="140" dirty="0"/>
              <a:t>chave;</a:t>
            </a: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pc="350" dirty="0"/>
              <a:t>// </a:t>
            </a:r>
            <a:r>
              <a:rPr spc="160" dirty="0"/>
              <a:t>outros</a:t>
            </a:r>
            <a:r>
              <a:rPr spc="395" dirty="0"/>
              <a:t> </a:t>
            </a:r>
            <a:r>
              <a:rPr spc="155" dirty="0"/>
              <a:t>campos...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80" dirty="0"/>
              <a:t>}</a:t>
            </a:r>
            <a:r>
              <a:rPr spc="380" dirty="0"/>
              <a:t> </a:t>
            </a:r>
            <a:r>
              <a:rPr spc="-50" dirty="0"/>
              <a:t>REGISTRO;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3141" y="528441"/>
            <a:ext cx="2244725" cy="217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45" dirty="0">
                <a:solidFill>
                  <a:srgbClr val="00AEEF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 </a:t>
            </a:r>
            <a:r>
              <a:rPr sz="1350" spc="40" dirty="0">
                <a:solidFill>
                  <a:srgbClr val="00AEEF"/>
                </a:solidFill>
                <a:latin typeface="Times New Roman"/>
                <a:cs typeface="Times New Roman"/>
              </a:rPr>
              <a:t>auxElem </a:t>
            </a:r>
            <a:r>
              <a:rPr sz="1350" spc="80" dirty="0">
                <a:solidFill>
                  <a:srgbClr val="00AEEF"/>
                </a:solidFill>
                <a:latin typeface="Times New Roman"/>
                <a:cs typeface="Times New Roman"/>
              </a:rPr>
              <a:t>{  </a:t>
            </a:r>
            <a:r>
              <a:rPr sz="1350" spc="-100" dirty="0">
                <a:solidFill>
                  <a:srgbClr val="00AEEF"/>
                </a:solidFill>
                <a:latin typeface="Times New Roman"/>
                <a:cs typeface="Times New Roman"/>
              </a:rPr>
              <a:t>REGISTRO</a:t>
            </a:r>
            <a:r>
              <a:rPr sz="1350" spc="-9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00AEE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89865">
              <a:lnSpc>
                <a:spcPct val="104500"/>
              </a:lnSpc>
            </a:pP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 </a:t>
            </a:r>
            <a:r>
              <a:rPr sz="1350" spc="100" dirty="0">
                <a:solidFill>
                  <a:srgbClr val="00AEEF"/>
                </a:solidFill>
                <a:latin typeface="Times New Roman"/>
                <a:cs typeface="Times New Roman"/>
              </a:rPr>
              <a:t>auxElem*</a:t>
            </a:r>
            <a:r>
              <a:rPr sz="1350" spc="100" dirty="0">
                <a:solidFill>
                  <a:srgbClr val="FFFF00"/>
                </a:solidFill>
                <a:latin typeface="Times New Roman"/>
                <a:cs typeface="Times New Roman"/>
              </a:rPr>
              <a:t>ant</a:t>
            </a:r>
            <a:r>
              <a:rPr sz="1350" spc="100" dirty="0">
                <a:solidFill>
                  <a:srgbClr val="00AEEF"/>
                </a:solidFill>
                <a:latin typeface="Times New Roman"/>
                <a:cs typeface="Times New Roman"/>
              </a:rPr>
              <a:t>;  </a:t>
            </a:r>
            <a:r>
              <a:rPr sz="1350" spc="225" dirty="0">
                <a:solidFill>
                  <a:srgbClr val="00AEEF"/>
                </a:solidFill>
                <a:latin typeface="Times New Roman"/>
                <a:cs typeface="Times New Roman"/>
              </a:rPr>
              <a:t>struct</a:t>
            </a:r>
            <a:r>
              <a:rPr sz="1350" spc="34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00AEEF"/>
                </a:solidFill>
                <a:latin typeface="Times New Roman"/>
                <a:cs typeface="Times New Roman"/>
              </a:rPr>
              <a:t>auxElem*</a:t>
            </a:r>
            <a:r>
              <a:rPr sz="1350" spc="85" dirty="0">
                <a:solidFill>
                  <a:srgbClr val="FFFF00"/>
                </a:solidFill>
                <a:latin typeface="Times New Roman"/>
                <a:cs typeface="Times New Roman"/>
              </a:rPr>
              <a:t>prox</a:t>
            </a:r>
            <a:r>
              <a:rPr sz="1350" spc="85" dirty="0">
                <a:solidFill>
                  <a:srgbClr val="00AEEF"/>
                </a:solidFill>
                <a:latin typeface="Times New Roman"/>
                <a:cs typeface="Times New Roman"/>
              </a:rPr>
              <a:t>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00AEEF"/>
                </a:solidFill>
                <a:latin typeface="Times New Roman"/>
                <a:cs typeface="Times New Roman"/>
              </a:rPr>
              <a:t>}</a:t>
            </a:r>
            <a:r>
              <a:rPr sz="1350" spc="380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-125" dirty="0">
                <a:solidFill>
                  <a:srgbClr val="00AEEF"/>
                </a:solidFill>
                <a:latin typeface="Times New Roman"/>
                <a:cs typeface="Times New Roman"/>
              </a:rPr>
              <a:t>ELEMENTO;</a:t>
            </a:r>
            <a:endParaRPr sz="1350" dirty="0">
              <a:latin typeface="Times New Roman"/>
              <a:cs typeface="Times New Roman"/>
            </a:endParaRPr>
          </a:p>
          <a:p>
            <a:pPr marL="12700" marR="97155">
              <a:lnSpc>
                <a:spcPct val="209100"/>
              </a:lnSpc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typedef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ELEMENTO*</a:t>
            </a:r>
            <a:r>
              <a:rPr lang="pt-BR"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Times New Roman"/>
                <a:cs typeface="Times New Roman"/>
              </a:rPr>
              <a:t>PONT;  </a:t>
            </a:r>
            <a:r>
              <a:rPr sz="1350" spc="145" dirty="0">
                <a:solidFill>
                  <a:srgbClr val="FFFF00"/>
                </a:solidFill>
                <a:latin typeface="Times New Roman"/>
                <a:cs typeface="Times New Roman"/>
              </a:rPr>
              <a:t>typedef </a:t>
            </a:r>
            <a:r>
              <a:rPr sz="1350" spc="225" dirty="0">
                <a:solidFill>
                  <a:srgbClr val="FFFF00"/>
                </a:solidFill>
                <a:latin typeface="Times New Roman"/>
                <a:cs typeface="Times New Roman"/>
              </a:rPr>
              <a:t>struct</a:t>
            </a:r>
            <a:r>
              <a:rPr sz="1350" spc="1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00"/>
                </a:solidFill>
                <a:latin typeface="Times New Roman"/>
                <a:cs typeface="Times New Roman"/>
              </a:rPr>
              <a:t>PONT</a:t>
            </a:r>
            <a:r>
              <a:rPr sz="135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00"/>
                </a:solidFill>
                <a:latin typeface="Times New Roman"/>
                <a:cs typeface="Times New Roman"/>
              </a:rPr>
              <a:t>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900804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Funções de</a:t>
            </a:r>
            <a:r>
              <a:rPr spc="-20" dirty="0"/>
              <a:t> </a:t>
            </a:r>
            <a:r>
              <a:rPr dirty="0"/>
              <a:t>gerenciamento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785023"/>
            <a:ext cx="4969803" cy="1974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1522095" indent="-205740" algn="just">
              <a:lnSpc>
                <a:spcPct val="114199"/>
              </a:lnSpc>
              <a:spcBef>
                <a:spcPts val="9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Implementaremos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funções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para: 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Inicializar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endParaRPr sz="1600" dirty="0">
              <a:latin typeface="Arial"/>
              <a:cs typeface="Arial"/>
            </a:endParaRPr>
          </a:p>
          <a:p>
            <a:pPr marL="217804" marR="150495" algn="just">
              <a:lnSpc>
                <a:spcPct val="114199"/>
              </a:lnSpc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Retornar a quantidade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válidos  Exibir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endParaRPr sz="1600" dirty="0">
              <a:latin typeface="Arial"/>
              <a:cs typeface="Arial"/>
            </a:endParaRPr>
          </a:p>
          <a:p>
            <a:pPr marL="217804" marR="5080" algn="just">
              <a:lnSpc>
                <a:spcPct val="114199"/>
              </a:lnSpc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Inserir elementos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(duas funções) 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Excluir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(duas funções) 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Reinicializar a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Inicialização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6" y="1020665"/>
            <a:ext cx="5046003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inicializarmos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nosso deque,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nós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precisamos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991551"/>
            <a:ext cx="5046003" cy="582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inicializarmos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nosso deque,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nós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precisamos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270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Criar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 nó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991551"/>
            <a:ext cx="5198403" cy="86241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lang="pt-BR"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inicializarmos </a:t>
            </a:r>
            <a:r>
              <a:rPr lang="pt-BR" sz="1600" b="1" spc="20" dirty="0">
                <a:solidFill>
                  <a:srgbClr val="FFFFFF"/>
                </a:solidFill>
                <a:latin typeface="Arial"/>
                <a:cs typeface="Arial"/>
              </a:rPr>
              <a:t>nosso deque,</a:t>
            </a:r>
            <a:r>
              <a:rPr lang="pt-BR"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nós </a:t>
            </a:r>
            <a:r>
              <a:rPr lang="pt-BR" sz="1600" b="1" spc="15" dirty="0">
                <a:solidFill>
                  <a:srgbClr val="00AEEF"/>
                </a:solidFill>
                <a:latin typeface="Arial"/>
                <a:cs typeface="Arial"/>
              </a:rPr>
              <a:t>precisamos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lang="pt-BR"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270"/>
              </a:spcBef>
            </a:pP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Criar </a:t>
            </a:r>
            <a:r>
              <a:rPr lang="pt-BR" sz="1600" b="1" spc="20" dirty="0">
                <a:solidFill>
                  <a:srgbClr val="FFFF00"/>
                </a:solidFill>
                <a:latin typeface="Arial"/>
                <a:cs typeface="Arial"/>
              </a:rPr>
              <a:t>o nó</a:t>
            </a:r>
            <a:r>
              <a:rPr lang="pt-BR" sz="1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lang="pt-BR" sz="1600" dirty="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270"/>
              </a:spcBef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variável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cabeca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precisa apontar para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ele;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991551"/>
            <a:ext cx="5122203" cy="1417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inicializarmos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nosso deque,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nós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precisamos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270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Criar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 nó</a:t>
            </a:r>
            <a:r>
              <a:rPr sz="1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600" dirty="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270"/>
              </a:spcBef>
              <a:buChar char="-"/>
              <a:tabLst>
                <a:tab pos="345440" algn="l"/>
              </a:tabLst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variável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cabeca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precisa apontar para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ele;</a:t>
            </a:r>
            <a:endParaRPr sz="1600" dirty="0">
              <a:latin typeface="Arial"/>
              <a:cs typeface="Arial"/>
            </a:endParaRPr>
          </a:p>
          <a:p>
            <a:pPr marL="217804" marR="26034">
              <a:lnSpc>
                <a:spcPct val="114199"/>
              </a:lnSpc>
              <a:buChar char="-"/>
              <a:tabLst>
                <a:tab pos="345440" algn="l"/>
              </a:tabLst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E o nó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cabeça apontará para ele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mesmo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600" b="1" spc="2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anterior e</a:t>
            </a:r>
            <a:r>
              <a:rPr sz="1600" b="1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próximo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91254"/>
            <a:ext cx="4279265" cy="11010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90" dirty="0">
                <a:solidFill>
                  <a:srgbClr val="FFFFFF"/>
                </a:solidFill>
                <a:latin typeface="Times New Roman"/>
                <a:cs typeface="Times New Roman"/>
              </a:rPr>
              <a:t>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005" y="1827877"/>
            <a:ext cx="3240192" cy="112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91254"/>
            <a:ext cx="4279265" cy="11010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90" dirty="0">
                <a:solidFill>
                  <a:srgbClr val="FFFFFF"/>
                </a:solidFill>
                <a:latin typeface="Times New Roman"/>
                <a:cs typeface="Times New Roman"/>
              </a:rPr>
              <a:t>inicializarDeque(</a:t>
            </a:r>
            <a:r>
              <a:rPr sz="1350" spc="90" dirty="0">
                <a:solidFill>
                  <a:srgbClr val="FFFF00"/>
                </a:solidFill>
                <a:latin typeface="Times New Roman"/>
                <a:cs typeface="Times New Roman"/>
              </a:rPr>
              <a:t>DEQUE* </a:t>
            </a:r>
            <a:r>
              <a:rPr sz="1350" spc="165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005" y="1827877"/>
            <a:ext cx="3240192" cy="112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39360"/>
            <a:ext cx="4981575" cy="7048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38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É uma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 dados na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podem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inseridos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ou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excluídos</a:t>
            </a:r>
            <a:r>
              <a:rPr lang="pt-BR" sz="1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qualquer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uma  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suas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extremidades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(do início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do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fim).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91254"/>
            <a:ext cx="4279265" cy="11010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90" dirty="0">
                <a:solidFill>
                  <a:srgbClr val="FFFFFF"/>
                </a:solidFill>
                <a:latin typeface="Times New Roman"/>
                <a:cs typeface="Times New Roman"/>
              </a:rPr>
              <a:t>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d-&gt;cabeca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1350" spc="-10" dirty="0">
                <a:solidFill>
                  <a:srgbClr val="FFFF00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00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005" y="1827877"/>
            <a:ext cx="3240192" cy="112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1787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Inicialização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91254"/>
            <a:ext cx="4279265" cy="11010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90" dirty="0">
                <a:solidFill>
                  <a:srgbClr val="FFFFFF"/>
                </a:solidFill>
                <a:latin typeface="Times New Roman"/>
                <a:cs typeface="Times New Roman"/>
              </a:rPr>
              <a:t>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sz="1350" spc="2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00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sz="1350" spc="1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00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005" y="1827877"/>
            <a:ext cx="3240192" cy="112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Retornar </a:t>
            </a:r>
            <a:r>
              <a:rPr sz="2350" b="1" spc="-10" dirty="0">
                <a:solidFill>
                  <a:srgbClr val="FFFFFF"/>
                </a:solidFill>
                <a:latin typeface="Arial"/>
                <a:cs typeface="Arial"/>
              </a:rPr>
              <a:t>número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3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elementos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1287893"/>
            <a:ext cx="5427003" cy="5495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99"/>
              </a:lnSpc>
              <a:spcBef>
                <a:spcPts val="90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Precisaremos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percorrer todos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os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 elementos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para  contar quantos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são.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Retornar </a:t>
            </a:r>
            <a:r>
              <a:rPr sz="2350" b="1" spc="-10" dirty="0">
                <a:solidFill>
                  <a:srgbClr val="FFFFFF"/>
                </a:solidFill>
                <a:latin typeface="Arial"/>
                <a:cs typeface="Arial"/>
              </a:rPr>
              <a:t>número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3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elementos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98415"/>
            <a:ext cx="215265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Retornar </a:t>
            </a:r>
            <a:r>
              <a:rPr spc="-10" dirty="0"/>
              <a:t>número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2707005" cy="4559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0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Retornar </a:t>
            </a:r>
            <a:r>
              <a:rPr spc="-10" dirty="0"/>
              <a:t>número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2707005" cy="6711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lang="en-US"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lang="en-US"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lang="en-US"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lang="en-US" sz="135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</a:t>
            </a:r>
            <a:r>
              <a:rPr lang="en-US" sz="1350" spc="125" dirty="0" err="1">
                <a:solidFill>
                  <a:srgbClr val="FFFFFF"/>
                </a:solidFill>
                <a:latin typeface="Times New Roman"/>
                <a:cs typeface="Times New Roman"/>
              </a:rPr>
              <a:t>cabeca</a:t>
            </a:r>
            <a:r>
              <a:rPr lang="en-US"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-&gt;prox;</a:t>
            </a:r>
            <a:endParaRPr lang="en-US"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tam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Retornar </a:t>
            </a:r>
            <a:r>
              <a:rPr spc="-10" dirty="0"/>
              <a:t>número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2707005" cy="1531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pt-BR"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  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tam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1350" dirty="0">
              <a:latin typeface="Times New Roman"/>
              <a:cs typeface="Times New Roman"/>
            </a:endParaRPr>
          </a:p>
          <a:p>
            <a:pPr marL="382270" marR="97155" indent="-185420">
              <a:lnSpc>
                <a:spcPct val="104500"/>
              </a:lnSpc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while (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end </a:t>
            </a:r>
            <a:r>
              <a:rPr sz="1350" spc="120" dirty="0">
                <a:solidFill>
                  <a:srgbClr val="FFFF00"/>
                </a:solidFill>
                <a:latin typeface="Times New Roman"/>
                <a:cs typeface="Times New Roman"/>
              </a:rPr>
              <a:t>!=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tam++;</a:t>
            </a:r>
            <a:endParaRPr sz="1350" dirty="0">
              <a:latin typeface="Times New Roman"/>
              <a:cs typeface="Times New Roman"/>
            </a:endParaRPr>
          </a:p>
          <a:p>
            <a:pPr marR="455295" algn="ctr">
              <a:lnSpc>
                <a:spcPct val="100000"/>
              </a:lnSpc>
              <a:spcBef>
                <a:spcPts val="75"/>
              </a:spcBef>
            </a:pP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</a:t>
            </a:r>
            <a:r>
              <a:rPr sz="1350" spc="26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Retornar </a:t>
            </a:r>
            <a:r>
              <a:rPr spc="-10" dirty="0"/>
              <a:t>número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2707005" cy="176445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pt-BR"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  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tam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1350" dirty="0">
              <a:latin typeface="Times New Roman"/>
              <a:cs typeface="Times New Roman"/>
            </a:endParaRPr>
          </a:p>
          <a:p>
            <a:pPr marL="382270" marR="97155" indent="-185420">
              <a:lnSpc>
                <a:spcPct val="104500"/>
              </a:lnSpc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while (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end </a:t>
            </a:r>
            <a:r>
              <a:rPr sz="1350" spc="120" dirty="0">
                <a:solidFill>
                  <a:srgbClr val="FFFF00"/>
                </a:solidFill>
                <a:latin typeface="Times New Roman"/>
                <a:cs typeface="Times New Roman"/>
              </a:rPr>
              <a:t>!=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tam++;</a:t>
            </a:r>
            <a:endParaRPr sz="1350" dirty="0">
              <a:latin typeface="Times New Roman"/>
              <a:cs typeface="Times New Roman"/>
            </a:endParaRPr>
          </a:p>
          <a:p>
            <a:pPr marR="455295" algn="ctr">
              <a:lnSpc>
                <a:spcPct val="100000"/>
              </a:lnSpc>
              <a:spcBef>
                <a:spcPts val="75"/>
              </a:spcBef>
            </a:pP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</a:t>
            </a:r>
            <a:r>
              <a:rPr sz="1350" spc="26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0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tam;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44399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Retornar </a:t>
            </a:r>
            <a:r>
              <a:rPr spc="-10" dirty="0"/>
              <a:t>número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elementos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437" y="1118258"/>
            <a:ext cx="1951355" cy="1278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204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tamanho(DEQUE* </a:t>
            </a:r>
            <a:r>
              <a:rPr sz="900" spc="14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9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900" dirty="0">
              <a:latin typeface="Times New Roman"/>
              <a:cs typeface="Times New Roman"/>
            </a:endParaRPr>
          </a:p>
          <a:p>
            <a:pPr marL="145415" marR="5080">
              <a:lnSpc>
                <a:spcPct val="101499"/>
              </a:lnSpc>
            </a:pPr>
            <a:r>
              <a:rPr sz="900" spc="-6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</a:t>
            </a:r>
            <a:r>
              <a:rPr sz="900" spc="120" dirty="0">
                <a:solidFill>
                  <a:srgbClr val="FFFF00"/>
                </a:solidFill>
                <a:latin typeface="Times New Roman"/>
                <a:cs typeface="Times New Roman"/>
              </a:rPr>
              <a:t>prox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;  </a:t>
            </a:r>
            <a:r>
              <a:rPr sz="900" spc="204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900" spc="70" dirty="0">
                <a:solidFill>
                  <a:srgbClr val="FFFFFF"/>
                </a:solidFill>
                <a:latin typeface="Times New Roman"/>
                <a:cs typeface="Times New Roman"/>
              </a:rPr>
              <a:t>tam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900" dirty="0">
              <a:latin typeface="Times New Roman"/>
              <a:cs typeface="Times New Roman"/>
            </a:endParaRPr>
          </a:p>
          <a:p>
            <a:pPr marL="278130" marR="71120" indent="-133350">
              <a:lnSpc>
                <a:spcPct val="101499"/>
              </a:lnSpc>
            </a:pP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while (end </a:t>
            </a:r>
            <a:r>
              <a:rPr sz="900" spc="114" dirty="0">
                <a:solidFill>
                  <a:srgbClr val="FFFFFF"/>
                </a:solidFill>
                <a:latin typeface="Times New Roman"/>
                <a:cs typeface="Times New Roman"/>
              </a:rPr>
              <a:t>!=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tam++;</a:t>
            </a:r>
            <a:endParaRPr sz="900" dirty="0">
              <a:latin typeface="Times New Roman"/>
              <a:cs typeface="Times New Roman"/>
            </a:endParaRPr>
          </a:p>
          <a:p>
            <a:pPr marR="324485" algn="ctr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end-&gt;</a:t>
            </a:r>
            <a:r>
              <a:rPr sz="900" spc="120" dirty="0">
                <a:solidFill>
                  <a:srgbClr val="FFFF00"/>
                </a:solidFill>
                <a:latin typeface="Times New Roman"/>
                <a:cs typeface="Times New Roman"/>
              </a:rPr>
              <a:t>prox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5"/>
              </a:spcBef>
            </a:pPr>
            <a:r>
              <a:rPr sz="900" spc="16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9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tam;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873" y="1118258"/>
            <a:ext cx="1885314" cy="1278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 marR="5080" indent="-133350">
              <a:lnSpc>
                <a:spcPct val="101499"/>
              </a:lnSpc>
              <a:spcBef>
                <a:spcPts val="95"/>
              </a:spcBef>
            </a:pPr>
            <a:r>
              <a:rPr sz="900" spc="204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tamanho2(DEQUE* </a:t>
            </a:r>
            <a:r>
              <a:rPr sz="900" spc="14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900" spc="-6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90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</a:t>
            </a:r>
            <a:r>
              <a:rPr sz="900" spc="130" dirty="0">
                <a:solidFill>
                  <a:srgbClr val="FFFF00"/>
                </a:solidFill>
                <a:latin typeface="Times New Roman"/>
                <a:cs typeface="Times New Roman"/>
              </a:rPr>
              <a:t>ant</a:t>
            </a:r>
            <a:r>
              <a:rPr sz="900" spc="130" dirty="0">
                <a:solidFill>
                  <a:srgbClr val="FFFFFF"/>
                </a:solidFill>
                <a:latin typeface="Times New Roman"/>
                <a:cs typeface="Times New Roman"/>
              </a:rPr>
              <a:t>;  </a:t>
            </a:r>
            <a:r>
              <a:rPr sz="900" spc="204" dirty="0">
                <a:solidFill>
                  <a:srgbClr val="FFFFFF"/>
                </a:solidFill>
                <a:latin typeface="Times New Roman"/>
                <a:cs typeface="Times New Roman"/>
              </a:rPr>
              <a:t>int </a:t>
            </a:r>
            <a:r>
              <a:rPr sz="900" spc="70" dirty="0">
                <a:solidFill>
                  <a:srgbClr val="FFFFFF"/>
                </a:solidFill>
                <a:latin typeface="Times New Roman"/>
                <a:cs typeface="Times New Roman"/>
              </a:rPr>
              <a:t>tam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Times New Roman"/>
                <a:cs typeface="Times New Roman"/>
              </a:rPr>
              <a:t>0;</a:t>
            </a:r>
            <a:endParaRPr sz="900" dirty="0">
              <a:latin typeface="Times New Roman"/>
              <a:cs typeface="Times New Roman"/>
            </a:endParaRPr>
          </a:p>
          <a:p>
            <a:pPr marL="278130" marR="5080" indent="-133350">
              <a:lnSpc>
                <a:spcPct val="101499"/>
              </a:lnSpc>
            </a:pP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while (end </a:t>
            </a:r>
            <a:r>
              <a:rPr sz="900" spc="114" dirty="0">
                <a:solidFill>
                  <a:srgbClr val="FFFFFF"/>
                </a:solidFill>
                <a:latin typeface="Times New Roman"/>
                <a:cs typeface="Times New Roman"/>
              </a:rPr>
              <a:t>!=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tam++;</a:t>
            </a:r>
            <a:endParaRPr sz="900" dirty="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900" spc="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35" dirty="0">
                <a:solidFill>
                  <a:srgbClr val="FFFFFF"/>
                </a:solidFill>
                <a:latin typeface="Times New Roman"/>
                <a:cs typeface="Times New Roman"/>
              </a:rPr>
              <a:t>end-&gt;</a:t>
            </a:r>
            <a:r>
              <a:rPr sz="900" spc="135" dirty="0">
                <a:solidFill>
                  <a:srgbClr val="FFFF00"/>
                </a:solidFill>
                <a:latin typeface="Times New Roman"/>
                <a:cs typeface="Times New Roman"/>
              </a:rPr>
              <a:t>ant</a:t>
            </a:r>
            <a:r>
              <a:rPr sz="900" spc="13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9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5"/>
              </a:spcBef>
            </a:pPr>
            <a:r>
              <a:rPr sz="900" spc="16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9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120" dirty="0">
                <a:solidFill>
                  <a:srgbClr val="FFFFFF"/>
                </a:solidFill>
                <a:latin typeface="Times New Roman"/>
                <a:cs typeface="Times New Roman"/>
              </a:rPr>
              <a:t>tam;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Exibição/Impressão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738516"/>
            <a:ext cx="5274603" cy="20504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99"/>
              </a:lnSpc>
              <a:spcBef>
                <a:spcPts val="9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exibir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 precisaremos 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percorrer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elementos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válidos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e,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por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exemplo, 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imprimir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suas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chaves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41910" algn="just">
              <a:lnSpc>
                <a:spcPct val="114199"/>
              </a:lnSpc>
              <a:spcBef>
                <a:spcPts val="300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Precisamos lembrar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o nó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cabeça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não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dos 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válidos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nosso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deque.</a:t>
            </a:r>
            <a:endParaRPr sz="1600" dirty="0">
              <a:latin typeface="Arial"/>
              <a:cs typeface="Arial"/>
            </a:endParaRPr>
          </a:p>
          <a:p>
            <a:pPr marL="12700" marR="250825" algn="just">
              <a:lnSpc>
                <a:spcPct val="114199"/>
              </a:lnSpc>
              <a:spcBef>
                <a:spcPts val="295"/>
              </a:spcBef>
            </a:pP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Podemos percorrer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início para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do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  para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início.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839360"/>
            <a:ext cx="5350803" cy="1343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38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É uma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 dados na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podem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inseridos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ou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excluídos</a:t>
            </a:r>
            <a:r>
              <a:rPr lang="pt-BR" sz="1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qualquer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uma  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suas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extremidades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(do início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do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fim).</a:t>
            </a:r>
            <a:endParaRPr sz="1600" dirty="0">
              <a:latin typeface="Arial"/>
              <a:cs typeface="Arial"/>
            </a:endParaRPr>
          </a:p>
          <a:p>
            <a:pPr marL="217804" marR="71120" algn="just">
              <a:lnSpc>
                <a:spcPts val="1689"/>
              </a:lnSpc>
              <a:spcBef>
                <a:spcPts val="1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Utilizaremos uma implementação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00AEEF"/>
                </a:solidFill>
                <a:latin typeface="Arial"/>
                <a:cs typeface="Arial"/>
              </a:rPr>
              <a:t>duplamente ligada</a:t>
            </a:r>
            <a:r>
              <a:rPr lang="pt-BR" sz="1350" b="1" spc="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(ou  duplamente encadeada), na qual cada elemento possui</a:t>
            </a:r>
            <a:r>
              <a:rPr sz="13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o  endereço de seu antecessor e de seu</a:t>
            </a:r>
            <a:r>
              <a:rPr sz="13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sucessor.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Exibição/Impressão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601003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36096"/>
            <a:ext cx="28924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35" dirty="0">
                <a:solidFill>
                  <a:srgbClr val="FFFFFF"/>
                </a:solidFill>
                <a:latin typeface="Times New Roman"/>
                <a:cs typeface="Times New Roman"/>
              </a:rPr>
              <a:t>exibirDequeFim(DEQUE*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Exibição/Impressão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601003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25722"/>
            <a:ext cx="2892425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35" dirty="0">
                <a:solidFill>
                  <a:srgbClr val="FFFFFF"/>
                </a:solidFill>
                <a:latin typeface="Times New Roman"/>
                <a:cs typeface="Times New Roman"/>
              </a:rPr>
              <a:t>exibirDequeFim(DEQUE*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Exibição/Impressão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601003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25722"/>
            <a:ext cx="363220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74422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35" dirty="0">
                <a:solidFill>
                  <a:srgbClr val="FFFFFF"/>
                </a:solidFill>
                <a:latin typeface="Times New Roman"/>
                <a:cs typeface="Times New Roman"/>
              </a:rPr>
              <a:t>exibirDequeFim(DEQUE*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printf("Deque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partindo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fim: </a:t>
            </a:r>
            <a:r>
              <a:rPr sz="1350" spc="265" dirty="0">
                <a:solidFill>
                  <a:srgbClr val="FFFFFF"/>
                </a:solidFill>
                <a:latin typeface="Times New Roman"/>
                <a:cs typeface="Times New Roman"/>
              </a:rPr>
              <a:t>\"</a:t>
            </a:r>
            <a:r>
              <a:rPr sz="1350" spc="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65" dirty="0">
                <a:solidFill>
                  <a:srgbClr val="FFFFFF"/>
                </a:solidFill>
                <a:latin typeface="Times New Roman"/>
                <a:cs typeface="Times New Roman"/>
              </a:rPr>
              <a:t>");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Exibição/Impressão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601003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25722"/>
            <a:ext cx="363220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74422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35" dirty="0">
                <a:solidFill>
                  <a:srgbClr val="FFFFFF"/>
                </a:solidFill>
                <a:latin typeface="Times New Roman"/>
                <a:cs typeface="Times New Roman"/>
              </a:rPr>
              <a:t>exibirDequeFim(DEQUE*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printf("Deque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partindo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fim: </a:t>
            </a:r>
            <a:r>
              <a:rPr sz="1350" spc="265" dirty="0">
                <a:solidFill>
                  <a:srgbClr val="FFFFFF"/>
                </a:solidFill>
                <a:latin typeface="Times New Roman"/>
                <a:cs typeface="Times New Roman"/>
              </a:rPr>
              <a:t>\" "); 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while</a:t>
            </a:r>
            <a:r>
              <a:rPr sz="1350" spc="3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</a:t>
            </a:r>
            <a:r>
              <a:rPr sz="1350" spc="38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FF7F00"/>
                </a:solidFill>
                <a:latin typeface="Times New Roman"/>
                <a:cs typeface="Times New Roman"/>
              </a:rPr>
              <a:t>!=</a:t>
            </a:r>
            <a:r>
              <a:rPr sz="1350" spc="38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sz="1350" spc="3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382270" marR="466725">
              <a:lnSpc>
                <a:spcPct val="104500"/>
              </a:lnSpc>
            </a:pPr>
            <a:r>
              <a:rPr sz="1350" spc="175" dirty="0">
                <a:solidFill>
                  <a:srgbClr val="FFFF00"/>
                </a:solidFill>
                <a:latin typeface="Times New Roman"/>
                <a:cs typeface="Times New Roman"/>
              </a:rPr>
              <a:t>printf("%i </a:t>
            </a:r>
            <a:r>
              <a:rPr sz="1350" spc="280" dirty="0">
                <a:solidFill>
                  <a:srgbClr val="FFFF00"/>
                </a:solidFill>
                <a:latin typeface="Times New Roman"/>
                <a:cs typeface="Times New Roman"/>
              </a:rPr>
              <a:t>", </a:t>
            </a:r>
            <a:r>
              <a:rPr sz="1350" spc="150" dirty="0">
                <a:solidFill>
                  <a:srgbClr val="FFFF00"/>
                </a:solidFill>
                <a:latin typeface="Times New Roman"/>
                <a:cs typeface="Times New Roman"/>
              </a:rPr>
              <a:t>end-&gt;reg.chave);  </a:t>
            </a: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</a:t>
            </a:r>
            <a:r>
              <a:rPr sz="1350" spc="-2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7F00"/>
                </a:solidFill>
                <a:latin typeface="Times New Roman"/>
                <a:cs typeface="Times New Roman"/>
              </a:rPr>
              <a:t>end-&gt;ant</a:t>
            </a:r>
            <a:r>
              <a:rPr sz="1350" spc="150" dirty="0">
                <a:solidFill>
                  <a:srgbClr val="FFFF00"/>
                </a:solidFill>
                <a:latin typeface="Times New Roman"/>
                <a:cs typeface="Times New Roman"/>
              </a:rPr>
              <a:t>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8346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Exibição/Impressão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601003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825722"/>
            <a:ext cx="3632200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74422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35" dirty="0">
                <a:solidFill>
                  <a:srgbClr val="FFFFFF"/>
                </a:solidFill>
                <a:latin typeface="Times New Roman"/>
                <a:cs typeface="Times New Roman"/>
              </a:rPr>
              <a:t>exibirDequeFim(DEQUE*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</a:t>
            </a:r>
            <a:endParaRPr sz="1350" dirty="0">
              <a:latin typeface="Times New Roman"/>
              <a:cs typeface="Times New Roman"/>
            </a:endParaRPr>
          </a:p>
          <a:p>
            <a:pPr marL="197485" marR="5080">
              <a:lnSpc>
                <a:spcPct val="104500"/>
              </a:lnSpc>
            </a:pPr>
            <a:r>
              <a:rPr sz="1350" spc="145" dirty="0">
                <a:solidFill>
                  <a:srgbClr val="FFFFFF"/>
                </a:solidFill>
                <a:latin typeface="Times New Roman"/>
                <a:cs typeface="Times New Roman"/>
              </a:rPr>
              <a:t>printf("Deque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partindo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fim: </a:t>
            </a:r>
            <a:r>
              <a:rPr sz="1350" spc="265" dirty="0">
                <a:solidFill>
                  <a:srgbClr val="FFFFFF"/>
                </a:solidFill>
                <a:latin typeface="Times New Roman"/>
                <a:cs typeface="Times New Roman"/>
              </a:rPr>
              <a:t>\" "); 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while</a:t>
            </a:r>
            <a:r>
              <a:rPr sz="1350" spc="3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</a:t>
            </a:r>
            <a:r>
              <a:rPr sz="1350" spc="38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0" dirty="0">
                <a:solidFill>
                  <a:srgbClr val="FF7F00"/>
                </a:solidFill>
                <a:latin typeface="Times New Roman"/>
                <a:cs typeface="Times New Roman"/>
              </a:rPr>
              <a:t>!=</a:t>
            </a:r>
            <a:r>
              <a:rPr sz="1350" spc="38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sz="1350" spc="3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  <a:p>
            <a:pPr marL="382270" marR="466725">
              <a:lnSpc>
                <a:spcPct val="104500"/>
              </a:lnSpc>
            </a:pPr>
            <a:r>
              <a:rPr sz="1350" spc="175" dirty="0">
                <a:solidFill>
                  <a:srgbClr val="FFFF00"/>
                </a:solidFill>
                <a:latin typeface="Times New Roman"/>
                <a:cs typeface="Times New Roman"/>
              </a:rPr>
              <a:t>printf("%i </a:t>
            </a:r>
            <a:r>
              <a:rPr sz="1350" spc="280" dirty="0">
                <a:solidFill>
                  <a:srgbClr val="FFFF00"/>
                </a:solidFill>
                <a:latin typeface="Times New Roman"/>
                <a:cs typeface="Times New Roman"/>
              </a:rPr>
              <a:t>", </a:t>
            </a:r>
            <a:r>
              <a:rPr sz="1350" spc="150" dirty="0">
                <a:solidFill>
                  <a:srgbClr val="FFFF00"/>
                </a:solidFill>
                <a:latin typeface="Times New Roman"/>
                <a:cs typeface="Times New Roman"/>
              </a:rPr>
              <a:t>end-&gt;reg.chave);  </a:t>
            </a: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</a:t>
            </a:r>
            <a:r>
              <a:rPr sz="1350" spc="-25" dirty="0">
                <a:solidFill>
                  <a:srgbClr val="FF7F00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7F00"/>
                </a:solidFill>
                <a:latin typeface="Times New Roman"/>
                <a:cs typeface="Times New Roman"/>
              </a:rPr>
              <a:t>end-&gt;ant</a:t>
            </a:r>
            <a:r>
              <a:rPr sz="1350" spc="150" dirty="0">
                <a:solidFill>
                  <a:srgbClr val="FFFF00"/>
                </a:solidFill>
                <a:latin typeface="Times New Roman"/>
                <a:cs typeface="Times New Roman"/>
              </a:rPr>
              <a:t>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235" dirty="0">
                <a:solidFill>
                  <a:srgbClr val="FFFFFF"/>
                </a:solidFill>
                <a:latin typeface="Times New Roman"/>
                <a:cs typeface="Times New Roman"/>
              </a:rPr>
              <a:t>printf("\"\n");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6093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spc="-5" dirty="0">
                <a:solidFill>
                  <a:srgbClr val="FFFFFF"/>
                </a:solidFill>
                <a:latin typeface="Arial"/>
                <a:cs typeface="Arial"/>
              </a:rPr>
              <a:t>Inserção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 um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6" y="914722"/>
            <a:ext cx="5490504" cy="48474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380"/>
              </a:spcBef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usuário escolhe a função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insere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início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 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 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passa como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parâmetro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registro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 ser  inserido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093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914722"/>
            <a:ext cx="5490504" cy="69249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380"/>
              </a:spcBef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usuário escolhe a função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insere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início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 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 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passa como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parâmetro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registro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 ser  inserido</a:t>
            </a:r>
            <a:endParaRPr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15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 função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aloca memória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novo</a:t>
            </a:r>
            <a:r>
              <a:rPr sz="13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elemento;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093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914722"/>
            <a:ext cx="5490504" cy="154991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1689"/>
              </a:lnSpc>
              <a:spcBef>
                <a:spcPts val="380"/>
              </a:spcBef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usuário escolhe a função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insere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início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 no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 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passa como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parâmetro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registro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 ser  inserido</a:t>
            </a:r>
            <a:endParaRPr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15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 função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aloca memória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novo</a:t>
            </a:r>
            <a:r>
              <a:rPr sz="13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elemento;</a:t>
            </a:r>
            <a:endParaRPr sz="1350" dirty="0">
              <a:latin typeface="Arial"/>
              <a:cs typeface="Arial"/>
            </a:endParaRPr>
          </a:p>
          <a:p>
            <a:pPr marL="217804" marR="160020" algn="just">
              <a:lnSpc>
                <a:spcPct val="104500"/>
              </a:lnSpc>
            </a:pPr>
            <a:r>
              <a:rPr sz="1350" b="1" spc="10" dirty="0">
                <a:solidFill>
                  <a:srgbClr val="FFFF00"/>
                </a:solidFill>
                <a:latin typeface="Arial"/>
                <a:cs typeface="Arial"/>
              </a:rPr>
              <a:t>Acerta </a:t>
            </a:r>
            <a:r>
              <a:rPr sz="1350" b="1" dirty="0">
                <a:solidFill>
                  <a:srgbClr val="FFFF00"/>
                </a:solidFill>
                <a:latin typeface="Arial"/>
                <a:cs typeface="Arial"/>
              </a:rPr>
              <a:t>quatro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endereços/ponteiros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endParaRPr lang="pt-BR" sz="135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17804" marR="160020" algn="just">
              <a:lnSpc>
                <a:spcPct val="104500"/>
              </a:lnSpc>
            </a:pP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os dois do elemento 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novo </a:t>
            </a:r>
            <a:endParaRPr lang="pt-BR" sz="1350" b="1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17804" marR="160020" algn="just">
              <a:lnSpc>
                <a:spcPct val="104500"/>
              </a:lnSpc>
            </a:pP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e o campo </a:t>
            </a:r>
            <a:r>
              <a:rPr sz="1350" b="1" i="1" spc="5" dirty="0">
                <a:solidFill>
                  <a:srgbClr val="FFFFFF"/>
                </a:solidFill>
                <a:latin typeface="Arial"/>
                <a:cs typeface="Arial"/>
              </a:rPr>
              <a:t>ant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do elemento que será o posterior do  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novo </a:t>
            </a:r>
            <a:endParaRPr lang="pt-BR" sz="1350" b="1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17804" marR="160020" algn="just">
              <a:lnSpc>
                <a:spcPct val="104500"/>
              </a:lnSpc>
            </a:pPr>
            <a:r>
              <a:rPr lang="pt-BR" sz="1350" b="1" spc="-15" dirty="0">
                <a:solidFill>
                  <a:srgbClr val="FFFFFF"/>
                </a:solidFill>
                <a:latin typeface="Arial"/>
                <a:cs typeface="Arial"/>
              </a:rPr>
              <a:t>     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50" b="1" i="1" spc="5" dirty="0">
                <a:solidFill>
                  <a:srgbClr val="FFFFFF"/>
                </a:solidFill>
                <a:latin typeface="Arial"/>
                <a:cs typeface="Arial"/>
              </a:rPr>
              <a:t>pos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do elemento que será o anterior do </a:t>
            </a: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novo.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</a:t>
            </a:r>
            <a:r>
              <a:rPr sz="1350" spc="50" dirty="0">
                <a:solidFill>
                  <a:srgbClr val="FFFF00"/>
                </a:solidFill>
                <a:latin typeface="Times New Roman"/>
                <a:cs typeface="Times New Roman"/>
              </a:rPr>
              <a:t>DEQUE* </a:t>
            </a:r>
            <a:r>
              <a:rPr sz="1350" spc="220" dirty="0">
                <a:solidFill>
                  <a:srgbClr val="FFFF00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00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00"/>
                </a:solidFill>
                <a:latin typeface="Times New Roman"/>
                <a:cs typeface="Times New Roman"/>
              </a:rPr>
              <a:t>reg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6" y="839360"/>
            <a:ext cx="5350803" cy="17735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7620" algn="just">
              <a:lnSpc>
                <a:spcPts val="1689"/>
              </a:lnSpc>
              <a:spcBef>
                <a:spcPts val="38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É uma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estrutura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 dados na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elementos 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podem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inseridos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ou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excluídos</a:t>
            </a:r>
            <a:r>
              <a:rPr lang="pt-BR" sz="1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qualquer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uma  de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suas</a:t>
            </a:r>
            <a:r>
              <a:rPr lang="pt-BR"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extremidades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(do início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ou do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fim).</a:t>
            </a:r>
            <a:endParaRPr sz="1600" dirty="0">
              <a:latin typeface="Arial"/>
              <a:cs typeface="Arial"/>
            </a:endParaRPr>
          </a:p>
          <a:p>
            <a:pPr marL="217804" marR="73660" algn="just">
              <a:lnSpc>
                <a:spcPts val="1689"/>
              </a:lnSpc>
              <a:spcBef>
                <a:spcPts val="15"/>
              </a:spcBef>
              <a:buChar char="-"/>
              <a:tabLst>
                <a:tab pos="324485" algn="l"/>
              </a:tabLst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Utilizaremos uma implementação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00AEEF"/>
                </a:solidFill>
                <a:latin typeface="Arial"/>
                <a:cs typeface="Arial"/>
              </a:rPr>
              <a:t>duplamente ligada</a:t>
            </a:r>
            <a:r>
              <a:rPr lang="pt-BR" sz="1350" b="1" spc="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(ou  duplamente encadeada), na qual cada elemento possui</a:t>
            </a:r>
            <a:r>
              <a:rPr sz="13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o  endereço de seu antecessor e de seu</a:t>
            </a:r>
            <a:r>
              <a:rPr sz="13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sucessor.</a:t>
            </a:r>
            <a:endParaRPr sz="1350" dirty="0">
              <a:latin typeface="Arial"/>
              <a:cs typeface="Arial"/>
            </a:endParaRPr>
          </a:p>
          <a:p>
            <a:pPr marL="217804" marR="5080" algn="just">
              <a:lnSpc>
                <a:spcPts val="1689"/>
              </a:lnSpc>
              <a:spcBef>
                <a:spcPts val="10"/>
              </a:spcBef>
              <a:buChar char="-"/>
              <a:tabLst>
                <a:tab pos="324485" algn="l"/>
              </a:tabLst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Utilizaremos um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00AEEF"/>
                </a:solidFill>
                <a:latin typeface="Arial"/>
                <a:cs typeface="Arial"/>
              </a:rPr>
              <a:t>nó cabeça</a:t>
            </a:r>
            <a:r>
              <a:rPr lang="pt-BR" sz="1350" b="1" spc="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facilitar o</a:t>
            </a:r>
            <a:r>
              <a:rPr sz="1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gerenciamento  da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estrutura.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00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00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00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00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00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00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00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00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00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00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00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27285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Inserção </a:t>
            </a:r>
            <a:r>
              <a:rPr dirty="0"/>
              <a:t>em</a:t>
            </a:r>
            <a:r>
              <a:rPr spc="-60" dirty="0"/>
              <a:t> </a:t>
            </a: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46169"/>
            <a:ext cx="427926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 algn="just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inserirDequeFim(DEQUE*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100" dirty="0">
                <a:solidFill>
                  <a:srgbClr val="FFFFFF"/>
                </a:solidFill>
                <a:latin typeface="Times New Roman"/>
                <a:cs typeface="Times New Roman"/>
              </a:rPr>
              <a:t>REGISTRO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50" dirty="0">
                <a:solidFill>
                  <a:srgbClr val="FFFFFF"/>
                </a:solidFill>
                <a:latin typeface="Times New Roman"/>
                <a:cs typeface="Times New Roman"/>
              </a:rPr>
              <a:t>novo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(PONT)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malloc(sizeof(ELEMENTO)); 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novo-&gt;reg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00" dirty="0">
                <a:solidFill>
                  <a:srgbClr val="FFFFFF"/>
                </a:solidFill>
                <a:latin typeface="Times New Roman"/>
                <a:cs typeface="Times New Roman"/>
              </a:rPr>
              <a:t>reg;</a:t>
            </a:r>
            <a:endParaRPr sz="1350" dirty="0">
              <a:latin typeface="Times New Roman"/>
              <a:cs typeface="Times New Roman"/>
            </a:endParaRPr>
          </a:p>
          <a:p>
            <a:pPr marL="197485" marR="1576705">
              <a:lnSpc>
                <a:spcPct val="104500"/>
              </a:lnSpc>
            </a:pPr>
            <a:r>
              <a:rPr sz="1350" spc="85" dirty="0">
                <a:solidFill>
                  <a:srgbClr val="FFFFFF"/>
                </a:solidFill>
                <a:latin typeface="Times New Roman"/>
                <a:cs typeface="Times New Roman"/>
              </a:rPr>
              <a:t>novo-&gt;prox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4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</a:t>
            </a:r>
            <a:endParaRPr sz="1350" dirty="0">
              <a:latin typeface="Times New Roman"/>
              <a:cs typeface="Times New Roman"/>
            </a:endParaRPr>
          </a:p>
          <a:p>
            <a:pPr marL="197485" marR="1946910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novo-&gt;ant-&gt;prox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novo;  </a:t>
            </a:r>
            <a:r>
              <a:rPr sz="1350" spc="190" dirty="0">
                <a:solidFill>
                  <a:srgbClr val="FFFF00"/>
                </a:solidFill>
                <a:latin typeface="Times New Roman"/>
                <a:cs typeface="Times New Roman"/>
              </a:rPr>
              <a:t>return</a:t>
            </a:r>
            <a:r>
              <a:rPr sz="1350" spc="3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00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1992" y="2179067"/>
            <a:ext cx="3600005" cy="82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19835"/>
            <a:ext cx="5209540" cy="1696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5580" algn="just">
              <a:lnSpc>
                <a:spcPct val="114199"/>
              </a:lnSpc>
              <a:spcBef>
                <a:spcPts val="90"/>
              </a:spcBef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usuário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passa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quer 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excluir</a:t>
            </a:r>
            <a:endParaRPr sz="1600" dirty="0">
              <a:latin typeface="Arial"/>
              <a:cs typeface="Arial"/>
            </a:endParaRPr>
          </a:p>
          <a:p>
            <a:pPr marL="217804" marR="5080" algn="just">
              <a:lnSpc>
                <a:spcPct val="114199"/>
              </a:lnSpc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houver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deque,  </a:t>
            </a:r>
            <a:r>
              <a:rPr sz="1600" b="1" spc="5" dirty="0">
                <a:solidFill>
                  <a:srgbClr val="00AEEF"/>
                </a:solidFill>
                <a:latin typeface="Arial"/>
                <a:cs typeface="Arial"/>
              </a:rPr>
              <a:t>exclui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este elemento</a:t>
            </a:r>
            <a:r>
              <a:rPr lang="pt-BR" sz="1600" b="1" spc="1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deque,</a:t>
            </a:r>
            <a:r>
              <a:rPr lang="pt-BR"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acerta os 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ponteiros</a:t>
            </a:r>
            <a:r>
              <a:rPr lang="pt-BR" sz="1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envolvidos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 retorna</a:t>
            </a:r>
            <a:r>
              <a:rPr sz="1600" b="1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27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Caso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contrário, retorna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619835"/>
            <a:ext cx="5209540" cy="2252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5580" algn="just">
              <a:lnSpc>
                <a:spcPct val="114199"/>
              </a:lnSpc>
              <a:spcBef>
                <a:spcPts val="90"/>
              </a:spcBef>
            </a:pP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usuário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passa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quer 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excluir</a:t>
            </a:r>
            <a:endParaRPr sz="1600" dirty="0">
              <a:latin typeface="Arial"/>
              <a:cs typeface="Arial"/>
            </a:endParaRPr>
          </a:p>
          <a:p>
            <a:pPr marL="217804" marR="5080" algn="just">
              <a:lnSpc>
                <a:spcPct val="114199"/>
              </a:lnSpc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houver </a:t>
            </a:r>
            <a:r>
              <a:rPr sz="1600" b="1" spc="2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elemento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esta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chave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deque,  </a:t>
            </a:r>
            <a:r>
              <a:rPr sz="1600" b="1" spc="5" dirty="0">
                <a:solidFill>
                  <a:srgbClr val="00AEEF"/>
                </a:solidFill>
                <a:latin typeface="Arial"/>
                <a:cs typeface="Arial"/>
              </a:rPr>
              <a:t>exclui </a:t>
            </a:r>
            <a:r>
              <a:rPr sz="1600" b="1" spc="15" dirty="0">
                <a:solidFill>
                  <a:srgbClr val="00AEEF"/>
                </a:solidFill>
                <a:latin typeface="Arial"/>
                <a:cs typeface="Arial"/>
              </a:rPr>
              <a:t>este elemento</a:t>
            </a:r>
            <a:r>
              <a:rPr lang="pt-BR" sz="1600" b="1" spc="1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deque,</a:t>
            </a:r>
            <a:r>
              <a:rPr lang="pt-BR"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acerta os 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ponteiros</a:t>
            </a:r>
            <a:r>
              <a:rPr lang="pt-BR" sz="1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envolvidos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 retorna</a:t>
            </a:r>
            <a:r>
              <a:rPr sz="1600" b="1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217804" algn="just">
              <a:lnSpc>
                <a:spcPct val="100000"/>
              </a:lnSpc>
              <a:spcBef>
                <a:spcPts val="270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Caso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contrário, retorna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1600" dirty="0">
              <a:latin typeface="Arial"/>
              <a:cs typeface="Arial"/>
            </a:endParaRPr>
          </a:p>
          <a:p>
            <a:pPr marL="217804" marR="533400" algn="just">
              <a:lnSpc>
                <a:spcPct val="114199"/>
              </a:lnSpc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esta função precisamos saber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quem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1600" b="1" spc="15" dirty="0">
                <a:solidFill>
                  <a:srgbClr val="FF7F00"/>
                </a:solidFill>
                <a:latin typeface="Arial"/>
                <a:cs typeface="Arial"/>
              </a:rPr>
              <a:t>predecessor</a:t>
            </a:r>
            <a:r>
              <a:rPr lang="pt-BR" sz="1600" b="1" spc="1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do elemento a ser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excluído.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spc="-5" dirty="0">
                <a:solidFill>
                  <a:srgbClr val="FFFFFF"/>
                </a:solidFill>
                <a:latin typeface="Arial"/>
                <a:cs typeface="Arial"/>
              </a:rPr>
              <a:t>Exclusão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 um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98415"/>
            <a:ext cx="501904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</a:t>
            </a:r>
            <a:r>
              <a:rPr sz="135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spc="-5" dirty="0">
                <a:solidFill>
                  <a:srgbClr val="FFFFFF"/>
                </a:solidFill>
                <a:latin typeface="Arial"/>
                <a:cs typeface="Arial"/>
              </a:rPr>
              <a:t>Exclusão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 um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720001" y="629431"/>
            <a:ext cx="4320111" cy="96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7" y="1642335"/>
            <a:ext cx="5095240" cy="9086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Temos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ponteiro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nó</a:t>
            </a:r>
            <a:r>
              <a:rPr sz="135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4500"/>
              </a:lnSpc>
              <a:spcBef>
                <a:spcPts val="9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Cada elemento indica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seu antecessor e seu sucessor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</a:t>
            </a:r>
            <a:r>
              <a:rPr sz="1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último  tem o nó cabeça como sucessor e o nó cabeça tem o último  como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antecessor).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*reg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apagar-&gt;reg;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110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*reg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apagar-&gt;reg;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0"/>
              </a:spcBef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*reg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apagar-&gt;reg;</a:t>
            </a:r>
            <a:endParaRPr sz="1350" dirty="0">
              <a:latin typeface="Times New Roman"/>
              <a:cs typeface="Times New Roman"/>
            </a:endParaRPr>
          </a:p>
          <a:p>
            <a:pPr marL="197485" marR="1946275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apagar-&gt;prox; 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*reg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apagar-&gt;reg;</a:t>
            </a:r>
            <a:endParaRPr sz="1350" dirty="0">
              <a:latin typeface="Times New Roman"/>
              <a:cs typeface="Times New Roman"/>
            </a:endParaRPr>
          </a:p>
          <a:p>
            <a:pPr marL="197485" marR="1946275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apagar-&gt;prox; 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free(apagar);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6925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Exclusão </a:t>
            </a:r>
            <a:r>
              <a:rPr dirty="0"/>
              <a:t>de um</a:t>
            </a:r>
            <a:r>
              <a:rPr spc="-50" dirty="0"/>
              <a:t> </a:t>
            </a:r>
            <a:r>
              <a:rPr dirty="0"/>
              <a:t>elemento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563335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88041"/>
            <a:ext cx="5019040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bool </a:t>
            </a:r>
            <a:r>
              <a:rPr sz="1350" spc="70" dirty="0">
                <a:solidFill>
                  <a:srgbClr val="FFFFFF"/>
                </a:solidFill>
                <a:latin typeface="Times New Roman"/>
                <a:cs typeface="Times New Roman"/>
              </a:rPr>
              <a:t>excluirElemDequeInicio(DEQUE* </a:t>
            </a:r>
            <a:r>
              <a:rPr sz="1350" spc="220" dirty="0">
                <a:solidFill>
                  <a:srgbClr val="FFFFFF"/>
                </a:solidFill>
                <a:latin typeface="Times New Roman"/>
                <a:cs typeface="Times New Roman"/>
              </a:rPr>
              <a:t>d, </a:t>
            </a:r>
            <a:r>
              <a:rPr sz="1350" spc="-85" dirty="0">
                <a:solidFill>
                  <a:srgbClr val="FFFFFF"/>
                </a:solidFill>
                <a:latin typeface="Times New Roman"/>
                <a:cs typeface="Times New Roman"/>
              </a:rPr>
              <a:t>REGISTRO* 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reg)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31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350" spc="120" dirty="0">
                <a:solidFill>
                  <a:srgbClr val="FFFFFF"/>
                </a:solidFill>
                <a:latin typeface="Times New Roman"/>
                <a:cs typeface="Times New Roman"/>
              </a:rPr>
              <a:t>(d-&gt;cabeca-&gt;prox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d-&gt;cabeca)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40" dirty="0">
                <a:solidFill>
                  <a:srgbClr val="FFFFFF"/>
                </a:solidFill>
                <a:latin typeface="Times New Roman"/>
                <a:cs typeface="Times New Roman"/>
              </a:rPr>
              <a:t>false;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*reg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50" dirty="0">
                <a:solidFill>
                  <a:srgbClr val="FFFFFF"/>
                </a:solidFill>
                <a:latin typeface="Times New Roman"/>
                <a:cs typeface="Times New Roman"/>
              </a:rPr>
              <a:t>apagar-&gt;reg;</a:t>
            </a:r>
            <a:endParaRPr sz="1350" dirty="0">
              <a:latin typeface="Times New Roman"/>
              <a:cs typeface="Times New Roman"/>
            </a:endParaRPr>
          </a:p>
          <a:p>
            <a:pPr marL="197485" marR="1946275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5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apagar-&gt;prox; 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apagar-&gt;prox-&gt;ant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free(apagar);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0"/>
              </a:spcBef>
            </a:pPr>
            <a:r>
              <a:rPr sz="1350" spc="190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35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Times New Roman"/>
                <a:cs typeface="Times New Roman"/>
              </a:rPr>
              <a:t>true;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5661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Reinicialização de</a:t>
            </a:r>
            <a:r>
              <a:rPr spc="-45" dirty="0"/>
              <a:t> </a:t>
            </a:r>
            <a:r>
              <a:rPr dirty="0"/>
              <a:t>deque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5661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Reinicialização de</a:t>
            </a:r>
            <a:r>
              <a:rPr sz="23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6" y="1212963"/>
            <a:ext cx="5274603" cy="861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99"/>
              </a:lnSpc>
              <a:spcBef>
                <a:spcPts val="9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reinicializar a estrutura,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precisamos</a:t>
            </a:r>
            <a:r>
              <a:rPr lang="pt-BR" sz="1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00"/>
                </a:solidFill>
                <a:latin typeface="Arial"/>
                <a:cs typeface="Arial"/>
              </a:rPr>
              <a:t>excluir 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todos </a:t>
            </a: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os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elementos válidos</a:t>
            </a:r>
            <a:r>
              <a:rPr lang="pt-BR" sz="1600" b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 atualizar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campos 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prox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prox 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do nó</a:t>
            </a:r>
            <a:r>
              <a:rPr sz="16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cabeça.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58267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Reinicialização do</a:t>
            </a:r>
            <a:r>
              <a:rPr sz="23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730061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50053"/>
            <a:ext cx="326199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reinicializarDeque(DEQUE*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94340"/>
            <a:ext cx="358267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Reinicialização do</a:t>
            </a:r>
            <a:r>
              <a:rPr sz="23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2730061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39679"/>
            <a:ext cx="3261995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reinicializarDeque(DEQUE*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720001" y="629431"/>
            <a:ext cx="4320111" cy="96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7" y="1642335"/>
            <a:ext cx="5095240" cy="1135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Temos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ponteiro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nó</a:t>
            </a:r>
            <a:r>
              <a:rPr sz="135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4500"/>
              </a:lnSpc>
              <a:spcBef>
                <a:spcPts val="9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Cada elemento indica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seu antecessor e seu sucessor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</a:t>
            </a:r>
            <a:r>
              <a:rPr sz="1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último  tem o nó cabeça como sucessor e o nó cabeça tem o último  como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antecessor).</a:t>
            </a:r>
            <a:endParaRPr sz="13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excluímos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elemento do</a:t>
            </a:r>
            <a:r>
              <a:rPr sz="1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início?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58267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Reinicialização do</a:t>
            </a:r>
            <a:r>
              <a:rPr spc="-45" dirty="0"/>
              <a:t> </a:t>
            </a:r>
            <a:r>
              <a:rPr dirty="0"/>
              <a:t>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730061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39679"/>
            <a:ext cx="326199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reinicializarDeque(DEQUE*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382270" marR="651510" indent="-185420">
              <a:lnSpc>
                <a:spcPct val="104500"/>
              </a:lnSpc>
            </a:pP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while (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120" dirty="0">
                <a:solidFill>
                  <a:srgbClr val="FF7F00"/>
                </a:solidFill>
                <a:latin typeface="Times New Roman"/>
                <a:cs typeface="Times New Roman"/>
              </a:rPr>
              <a:t>!=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00AEE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00AEE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00AEEF"/>
                </a:solidFill>
                <a:latin typeface="Times New Roman"/>
                <a:cs typeface="Times New Roman"/>
              </a:rPr>
              <a:t>=</a:t>
            </a:r>
            <a:r>
              <a:rPr sz="1350" spc="15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AEEF"/>
                </a:solidFill>
                <a:latin typeface="Times New Roman"/>
                <a:cs typeface="Times New Roman"/>
              </a:rPr>
              <a:t>end;</a:t>
            </a:r>
            <a:endParaRPr sz="1350" dirty="0">
              <a:latin typeface="Times New Roman"/>
              <a:cs typeface="Times New Roman"/>
            </a:endParaRPr>
          </a:p>
          <a:p>
            <a:pPr marL="382270" marR="1391920">
              <a:lnSpc>
                <a:spcPct val="104500"/>
              </a:lnSpc>
            </a:pP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end-&gt;prox;  </a:t>
            </a:r>
            <a:r>
              <a:rPr sz="1350" spc="190" dirty="0">
                <a:solidFill>
                  <a:srgbClr val="00AEEF"/>
                </a:solidFill>
                <a:latin typeface="Times New Roman"/>
                <a:cs typeface="Times New Roman"/>
              </a:rPr>
              <a:t>free(apagar);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58267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Reinicialização do</a:t>
            </a:r>
            <a:r>
              <a:rPr spc="-45" dirty="0"/>
              <a:t> </a:t>
            </a:r>
            <a:r>
              <a:rPr dirty="0"/>
              <a:t>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730061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39679"/>
            <a:ext cx="3261995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reinicializarDeque(DEQUE*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382270" marR="651510" indent="-185420">
              <a:lnSpc>
                <a:spcPct val="104500"/>
              </a:lnSpc>
            </a:pP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while (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120" dirty="0">
                <a:solidFill>
                  <a:srgbClr val="FF7F00"/>
                </a:solidFill>
                <a:latin typeface="Times New Roman"/>
                <a:cs typeface="Times New Roman"/>
              </a:rPr>
              <a:t>!=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00AEE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00AEE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00AEEF"/>
                </a:solidFill>
                <a:latin typeface="Times New Roman"/>
                <a:cs typeface="Times New Roman"/>
              </a:rPr>
              <a:t>=</a:t>
            </a:r>
            <a:r>
              <a:rPr sz="1350" spc="15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AEEF"/>
                </a:solidFill>
                <a:latin typeface="Times New Roman"/>
                <a:cs typeface="Times New Roman"/>
              </a:rPr>
              <a:t>end;</a:t>
            </a:r>
            <a:endParaRPr sz="1350" dirty="0">
              <a:latin typeface="Times New Roman"/>
              <a:cs typeface="Times New Roman"/>
            </a:endParaRPr>
          </a:p>
          <a:p>
            <a:pPr marL="382270" marR="1391920">
              <a:lnSpc>
                <a:spcPct val="104500"/>
              </a:lnSpc>
            </a:pP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end-&gt;prox;  </a:t>
            </a:r>
            <a:r>
              <a:rPr sz="1350" spc="190" dirty="0">
                <a:solidFill>
                  <a:srgbClr val="00AEEF"/>
                </a:solidFill>
                <a:latin typeface="Times New Roman"/>
                <a:cs typeface="Times New Roman"/>
              </a:rPr>
              <a:t>free(apagar);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358267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Reinicialização do</a:t>
            </a:r>
            <a:r>
              <a:rPr spc="-45" dirty="0"/>
              <a:t> </a:t>
            </a:r>
            <a:r>
              <a:rPr dirty="0"/>
              <a:t>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7" y="2730061"/>
            <a:ext cx="1181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97" y="739679"/>
            <a:ext cx="326199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5420">
              <a:lnSpc>
                <a:spcPct val="104500"/>
              </a:lnSpc>
              <a:spcBef>
                <a:spcPts val="100"/>
              </a:spcBef>
            </a:pP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void </a:t>
            </a:r>
            <a:r>
              <a:rPr sz="1350" spc="100" dirty="0">
                <a:solidFill>
                  <a:srgbClr val="FFFFFF"/>
                </a:solidFill>
                <a:latin typeface="Times New Roman"/>
                <a:cs typeface="Times New Roman"/>
              </a:rPr>
              <a:t>reinicializarDeque(DEQUE* </a:t>
            </a:r>
            <a:r>
              <a:rPr sz="1350" spc="165" dirty="0">
                <a:solidFill>
                  <a:srgbClr val="FFFFFF"/>
                </a:solidFill>
                <a:latin typeface="Times New Roman"/>
                <a:cs typeface="Times New Roman"/>
              </a:rPr>
              <a:t>d) </a:t>
            </a:r>
            <a:r>
              <a:rPr sz="1350" spc="80" dirty="0">
                <a:solidFill>
                  <a:srgbClr val="FFFFFF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FFFFFF"/>
                </a:solidFill>
                <a:latin typeface="Times New Roman"/>
                <a:cs typeface="Times New Roman"/>
              </a:rPr>
              <a:t>PONT </a:t>
            </a:r>
            <a:r>
              <a:rPr sz="1350" spc="7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d-&gt;cabeca-&gt;prox;</a:t>
            </a:r>
            <a:endParaRPr sz="1350" dirty="0">
              <a:latin typeface="Times New Roman"/>
              <a:cs typeface="Times New Roman"/>
            </a:endParaRPr>
          </a:p>
          <a:p>
            <a:pPr marL="382270" marR="651510" indent="-185420">
              <a:lnSpc>
                <a:spcPct val="104500"/>
              </a:lnSpc>
            </a:pP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while (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120" dirty="0">
                <a:solidFill>
                  <a:srgbClr val="FF7F00"/>
                </a:solidFill>
                <a:latin typeface="Times New Roman"/>
                <a:cs typeface="Times New Roman"/>
              </a:rPr>
              <a:t>!=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d-&gt;cabeca</a:t>
            </a:r>
            <a:r>
              <a:rPr sz="1350" spc="125" dirty="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{  </a:t>
            </a:r>
            <a:r>
              <a:rPr sz="1350" spc="-155" dirty="0">
                <a:solidFill>
                  <a:srgbClr val="00AEEF"/>
                </a:solidFill>
                <a:latin typeface="Times New Roman"/>
                <a:cs typeface="Times New Roman"/>
              </a:rPr>
              <a:t>PONT </a:t>
            </a:r>
            <a:r>
              <a:rPr sz="1350" spc="125" dirty="0">
                <a:solidFill>
                  <a:srgbClr val="00AEEF"/>
                </a:solidFill>
                <a:latin typeface="Times New Roman"/>
                <a:cs typeface="Times New Roman"/>
              </a:rPr>
              <a:t>apagar </a:t>
            </a:r>
            <a:r>
              <a:rPr sz="1350" spc="-35" dirty="0">
                <a:solidFill>
                  <a:srgbClr val="00AEEF"/>
                </a:solidFill>
                <a:latin typeface="Times New Roman"/>
                <a:cs typeface="Times New Roman"/>
              </a:rPr>
              <a:t>=</a:t>
            </a:r>
            <a:r>
              <a:rPr sz="1350" spc="155" dirty="0">
                <a:solidFill>
                  <a:srgbClr val="00AEEF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00AEEF"/>
                </a:solidFill>
                <a:latin typeface="Times New Roman"/>
                <a:cs typeface="Times New Roman"/>
              </a:rPr>
              <a:t>end;</a:t>
            </a:r>
            <a:endParaRPr sz="1350" dirty="0">
              <a:latin typeface="Times New Roman"/>
              <a:cs typeface="Times New Roman"/>
            </a:endParaRPr>
          </a:p>
          <a:p>
            <a:pPr marL="382270" marR="1391920">
              <a:lnSpc>
                <a:spcPct val="104500"/>
              </a:lnSpc>
            </a:pPr>
            <a:r>
              <a:rPr sz="1350" spc="75" dirty="0">
                <a:solidFill>
                  <a:srgbClr val="FF7F00"/>
                </a:solidFill>
                <a:latin typeface="Times New Roman"/>
                <a:cs typeface="Times New Roman"/>
              </a:rPr>
              <a:t>end </a:t>
            </a:r>
            <a:r>
              <a:rPr sz="1350" spc="-35" dirty="0">
                <a:solidFill>
                  <a:srgbClr val="FF7F00"/>
                </a:solidFill>
                <a:latin typeface="Times New Roman"/>
                <a:cs typeface="Times New Roman"/>
              </a:rPr>
              <a:t>= </a:t>
            </a:r>
            <a:r>
              <a:rPr sz="1350" spc="125" dirty="0">
                <a:solidFill>
                  <a:srgbClr val="FF7F00"/>
                </a:solidFill>
                <a:latin typeface="Times New Roman"/>
                <a:cs typeface="Times New Roman"/>
              </a:rPr>
              <a:t>end-&gt;prox;  </a:t>
            </a:r>
            <a:r>
              <a:rPr sz="1350" spc="190" dirty="0">
                <a:solidFill>
                  <a:srgbClr val="00AEEF"/>
                </a:solidFill>
                <a:latin typeface="Times New Roman"/>
                <a:cs typeface="Times New Roman"/>
              </a:rPr>
              <a:t>free(apagar);</a:t>
            </a:r>
            <a:endParaRPr sz="1350" dirty="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75"/>
              </a:spcBef>
            </a:pPr>
            <a:r>
              <a:rPr sz="1350" spc="80" dirty="0">
                <a:solidFill>
                  <a:srgbClr val="FFFF00"/>
                </a:solidFill>
                <a:latin typeface="Times New Roman"/>
                <a:cs typeface="Times New Roman"/>
              </a:rPr>
              <a:t>}</a:t>
            </a:r>
            <a:endParaRPr sz="1350" dirty="0">
              <a:latin typeface="Times New Roman"/>
              <a:cs typeface="Times New Roman"/>
            </a:endParaRPr>
          </a:p>
          <a:p>
            <a:pPr marL="197485" marR="466725">
              <a:lnSpc>
                <a:spcPct val="104500"/>
              </a:lnSpc>
            </a:pPr>
            <a:r>
              <a:rPr sz="1350" spc="110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d-&gt;cabeca-&gt;prox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  </a:t>
            </a:r>
            <a:r>
              <a:rPr sz="1350" spc="125" dirty="0">
                <a:solidFill>
                  <a:srgbClr val="FFFFFF"/>
                </a:solidFill>
                <a:latin typeface="Times New Roman"/>
                <a:cs typeface="Times New Roman"/>
              </a:rPr>
              <a:t>d-&gt;cabeca-&gt;ant 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5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130" dirty="0">
                <a:solidFill>
                  <a:srgbClr val="FFFFFF"/>
                </a:solidFill>
                <a:latin typeface="Times New Roman"/>
                <a:cs typeface="Times New Roman"/>
              </a:rPr>
              <a:t>d-&gt;cabeca;</a:t>
            </a: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93741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59996" y="0"/>
                </a:lnTo>
              </a:path>
            </a:pathLst>
          </a:custGeom>
          <a:ln w="31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3355" y="1667515"/>
            <a:ext cx="3573779" cy="673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Deque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Norton </a:t>
            </a:r>
            <a:r>
              <a:rPr sz="1350" b="1" spc="-50" dirty="0">
                <a:solidFill>
                  <a:srgbClr val="FFFFFF"/>
                </a:solidFill>
                <a:latin typeface="Arial"/>
                <a:cs typeface="Arial"/>
              </a:rPr>
              <a:t>T.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Roman &amp; Luciano A.</a:t>
            </a: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Digiampietri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8B96EA-8F08-4A12-8B3B-9628E17BED1B}"/>
              </a:ext>
            </a:extLst>
          </p:cNvPr>
          <p:cNvSpPr txBox="1">
            <a:spLocks/>
          </p:cNvSpPr>
          <p:nvPr/>
        </p:nvSpPr>
        <p:spPr>
          <a:xfrm>
            <a:off x="1123518" y="619156"/>
            <a:ext cx="3518763" cy="368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350" b="1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-12700" algn="ctr">
              <a:lnSpc>
                <a:spcPct val="106000"/>
              </a:lnSpc>
              <a:spcBef>
                <a:spcPts val="95"/>
              </a:spcBef>
            </a:pPr>
            <a:r>
              <a:rPr lang="pt-BR" kern="0" spc="-5"/>
              <a:t>ESTRUTURA </a:t>
            </a:r>
            <a:r>
              <a:rPr lang="pt-BR" kern="0"/>
              <a:t>DE</a:t>
            </a:r>
            <a:r>
              <a:rPr lang="pt-BR" kern="0" spc="-45"/>
              <a:t> </a:t>
            </a:r>
            <a:r>
              <a:rPr lang="pt-BR" kern="0" spc="-20"/>
              <a:t>DADOS</a:t>
            </a:r>
            <a:endParaRPr lang="pt-BR" kern="0"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720001" y="629431"/>
            <a:ext cx="4320111" cy="96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7" y="1642335"/>
            <a:ext cx="5095240" cy="1135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Temos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ponteiro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nó</a:t>
            </a:r>
            <a:r>
              <a:rPr sz="135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4500"/>
              </a:lnSpc>
              <a:spcBef>
                <a:spcPts val="9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Cada elemento indica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seu antecessor e seu sucessor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</a:t>
            </a:r>
            <a:r>
              <a:rPr sz="1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último  tem o nó cabeça como sucessor e o nó cabeça tem o último  como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antecessor).</a:t>
            </a:r>
            <a:endParaRPr sz="13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excluímos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elemento do</a:t>
            </a:r>
            <a:r>
              <a:rPr sz="1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início?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720001" y="629431"/>
            <a:ext cx="4320111" cy="96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7" y="1642335"/>
            <a:ext cx="5095240" cy="13614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Temos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ponteiro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nó</a:t>
            </a:r>
            <a:r>
              <a:rPr sz="135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4500"/>
              </a:lnSpc>
              <a:spcBef>
                <a:spcPts val="9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Cada elemento indica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seu antecessor e seu sucessor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</a:t>
            </a:r>
            <a:r>
              <a:rPr sz="1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último  tem o nó cabeça como sucessor e o nó cabeça tem o último  como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antecessor).</a:t>
            </a:r>
            <a:endParaRPr sz="1350" dirty="0">
              <a:latin typeface="Arial"/>
              <a:cs typeface="Arial"/>
            </a:endParaRPr>
          </a:p>
          <a:p>
            <a:pPr marL="12700" marR="1713864" algn="just">
              <a:lnSpc>
                <a:spcPct val="110100"/>
              </a:lnSpc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excluímos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elemento do</a:t>
            </a:r>
            <a:r>
              <a:rPr sz="13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início?  Como inserimos o elemento 1 no</a:t>
            </a: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fim?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94340"/>
            <a:ext cx="9398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/>
          <p:nvPr/>
        </p:nvSpPr>
        <p:spPr>
          <a:xfrm>
            <a:off x="720001" y="629431"/>
            <a:ext cx="4320111" cy="969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7" y="1642335"/>
            <a:ext cx="5095240" cy="13614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sz="1350" b="1" spc="-10" dirty="0">
                <a:solidFill>
                  <a:srgbClr val="FFFFFF"/>
                </a:solidFill>
                <a:latin typeface="Arial"/>
                <a:cs typeface="Arial"/>
              </a:rPr>
              <a:t>Temos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ponteiro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para o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nó</a:t>
            </a:r>
            <a:r>
              <a:rPr sz="135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cabeça</a:t>
            </a: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4500"/>
              </a:lnSpc>
              <a:spcBef>
                <a:spcPts val="90"/>
              </a:spcBef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Cada elemento indica</a:t>
            </a:r>
            <a:r>
              <a:rPr lang="pt-BR" sz="13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00"/>
                </a:solidFill>
                <a:latin typeface="Arial"/>
                <a:cs typeface="Arial"/>
              </a:rPr>
              <a:t>seu antecessor e seu sucessor</a:t>
            </a:r>
            <a:r>
              <a:rPr lang="pt-BR" sz="135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(o</a:t>
            </a:r>
            <a:r>
              <a:rPr sz="1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último  tem o nó cabeça como sucessor e o nó cabeça tem o último  como</a:t>
            </a: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antecessor).</a:t>
            </a:r>
            <a:endParaRPr sz="1350" dirty="0">
              <a:latin typeface="Arial"/>
              <a:cs typeface="Arial"/>
            </a:endParaRPr>
          </a:p>
          <a:p>
            <a:pPr marL="12700" marR="1713864" algn="just">
              <a:lnSpc>
                <a:spcPct val="110100"/>
              </a:lnSpc>
            </a:pP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excluímos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um elemento do</a:t>
            </a:r>
            <a:r>
              <a:rPr sz="13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início?  Como inserimos o elemento 1 no</a:t>
            </a:r>
            <a:r>
              <a:rPr sz="13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Arial"/>
                <a:cs typeface="Arial"/>
              </a:rPr>
              <a:t>fim?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2811</Words>
  <Application>Microsoft Office PowerPoint</Application>
  <PresentationFormat>Personalizar</PresentationFormat>
  <Paragraphs>308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Deque</vt:lpstr>
      <vt:lpstr>Deque</vt:lpstr>
      <vt:lpstr>Deque</vt:lpstr>
      <vt:lpstr>Deque</vt:lpstr>
      <vt:lpstr>Deque</vt:lpstr>
      <vt:lpstr>Deque</vt:lpstr>
      <vt:lpstr>Deque</vt:lpstr>
      <vt:lpstr>Modelagem</vt:lpstr>
      <vt:lpstr>Modelagem</vt:lpstr>
      <vt:lpstr>Modelagem</vt:lpstr>
      <vt:lpstr>Funções de gerenciamento</vt:lpstr>
      <vt:lpstr>Apresentação do PowerPoint</vt:lpstr>
      <vt:lpstr>Inicialização</vt:lpstr>
      <vt:lpstr>Inicialização</vt:lpstr>
      <vt:lpstr>Inicialização</vt:lpstr>
      <vt:lpstr>Inicialização</vt:lpstr>
      <vt:lpstr>Inicialização</vt:lpstr>
      <vt:lpstr>Inicialização</vt:lpstr>
      <vt:lpstr>Inicialização</vt:lpstr>
      <vt:lpstr>Apresentação do PowerPoint</vt:lpstr>
      <vt:lpstr>Apresentação do PowerPoint</vt:lpstr>
      <vt:lpstr>Retornar número de elementos</vt:lpstr>
      <vt:lpstr>Retornar número de elementos</vt:lpstr>
      <vt:lpstr>Retornar número de elementos</vt:lpstr>
      <vt:lpstr>Retornar número de elementos</vt:lpstr>
      <vt:lpstr>Retornar número de elementos</vt:lpstr>
      <vt:lpstr>Exibição/Impressão</vt:lpstr>
      <vt:lpstr>Apresentação do PowerPoint</vt:lpstr>
      <vt:lpstr>Apresentação do PowerPoint</vt:lpstr>
      <vt:lpstr>Exibição/Impressão</vt:lpstr>
      <vt:lpstr>Exibição/Impressão</vt:lpstr>
      <vt:lpstr>Exibição/Impressão</vt:lpstr>
      <vt:lpstr>Apresentação do PowerPoint</vt:lpstr>
      <vt:lpstr>Inserção de um elemento</vt:lpstr>
      <vt:lpstr>Inserção de um elemento</vt:lpstr>
      <vt:lpstr>Inserção em deque</vt:lpstr>
      <vt:lpstr>Inserção em deque</vt:lpstr>
      <vt:lpstr>Inserção em deque</vt:lpstr>
      <vt:lpstr>Inserção em deque</vt:lpstr>
      <vt:lpstr>Inserção em deque</vt:lpstr>
      <vt:lpstr>Inserção em deque</vt:lpstr>
      <vt:lpstr>Inserção em deque</vt:lpstr>
      <vt:lpstr>Inserção em deque</vt:lpstr>
      <vt:lpstr>Exclusão de um elemento</vt:lpstr>
      <vt:lpstr>Exclusão de um elemento</vt:lpstr>
      <vt:lpstr>Apresentação do PowerPoint</vt:lpstr>
      <vt:lpstr>Apresentação do PowerPoint</vt:lpstr>
      <vt:lpstr>Exclusão de um elemento</vt:lpstr>
      <vt:lpstr>Exclusão de um elemento</vt:lpstr>
      <vt:lpstr>Exclusão de um elemento</vt:lpstr>
      <vt:lpstr>Exclusão de um elemento</vt:lpstr>
      <vt:lpstr>Exclusão de um elemento</vt:lpstr>
      <vt:lpstr>Exclusão de um elemento</vt:lpstr>
      <vt:lpstr>Reinicialização de deque</vt:lpstr>
      <vt:lpstr>Apresentação do PowerPoint</vt:lpstr>
      <vt:lpstr>Apresentação do PowerPoint</vt:lpstr>
      <vt:lpstr>Apresentação do PowerPoint</vt:lpstr>
      <vt:lpstr>Reinicialização do deque</vt:lpstr>
      <vt:lpstr>Reinicialização do deque</vt:lpstr>
      <vt:lpstr>Reinicialização do deque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10 ESTRUTURA DE DADOS - Deque</dc:title>
  <dc:creator>Norton T. Roman &amp; Luciano A. Digiampietri</dc:creator>
  <cp:lastModifiedBy>Eurides Balbino</cp:lastModifiedBy>
  <cp:revision>7</cp:revision>
  <dcterms:created xsi:type="dcterms:W3CDTF">2019-07-04T00:24:58Z</dcterms:created>
  <dcterms:modified xsi:type="dcterms:W3CDTF">2021-03-05T12:43:56Z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2019-07-04T00:00:00Z</vt:filetime>
  </property>
</Properties>
</file>