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8" r:id="rId1"/>
  </p:sldMasterIdLst>
  <p:notesMasterIdLst>
    <p:notesMasterId r:id="rId25"/>
  </p:notesMasterIdLst>
  <p:sldIdLst>
    <p:sldId id="256" r:id="rId2"/>
    <p:sldId id="258" r:id="rId3"/>
    <p:sldId id="260" r:id="rId4"/>
    <p:sldId id="358" r:id="rId5"/>
    <p:sldId id="262" r:id="rId6"/>
    <p:sldId id="361" r:id="rId7"/>
    <p:sldId id="353" r:id="rId8"/>
    <p:sldId id="266" r:id="rId9"/>
    <p:sldId id="362" r:id="rId10"/>
    <p:sldId id="354" r:id="rId11"/>
    <p:sldId id="267" r:id="rId12"/>
    <p:sldId id="355" r:id="rId13"/>
    <p:sldId id="268" r:id="rId14"/>
    <p:sldId id="356" r:id="rId15"/>
    <p:sldId id="349" r:id="rId16"/>
    <p:sldId id="261" r:id="rId17"/>
    <p:sldId id="357" r:id="rId18"/>
    <p:sldId id="350" r:id="rId19"/>
    <p:sldId id="364" r:id="rId20"/>
    <p:sldId id="351" r:id="rId21"/>
    <p:sldId id="365" r:id="rId22"/>
    <p:sldId id="366" r:id="rId23"/>
    <p:sldId id="352" r:id="rId2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bold r:id="rId37"/>
      <p:italic r:id="rId38"/>
      <p:boldItalic r:id="rId39"/>
    </p:embeddedFont>
    <p:embeddedFont>
      <p:font typeface="Squad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5A9D4-2E30-43E7-8174-CC22D63A8724}">
  <a:tblStyle styleId="{01B5A9D4-2E30-43E7-8174-CC22D63A8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9d319948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9d319948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21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3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13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01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3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2" r:id="rId7"/>
    <p:sldLayoutId id="2147483665" r:id="rId8"/>
    <p:sldLayoutId id="2147483666" r:id="rId9"/>
    <p:sldLayoutId id="2147483696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koaha.org/w/index.php?title=Form_(web)&amp;action=edit&amp;redlink=1" TargetMode="External"/><Relationship Id="rId13" Type="http://schemas.openxmlformats.org/officeDocument/2006/relationships/hyperlink" Target="https://koaha.org/w/index.php?title=Mercury_(linguaggio_di_programmazione)&amp;action=edit&amp;redlink=1" TargetMode="External"/><Relationship Id="rId3" Type="http://schemas.openxmlformats.org/officeDocument/2006/relationships/hyperlink" Target="https://koaha.org/wiki/XSLT" TargetMode="External"/><Relationship Id="rId7" Type="http://schemas.openxmlformats.org/officeDocument/2006/relationships/hyperlink" Target="https://koaha.org/wiki/XForms" TargetMode="External"/><Relationship Id="rId12" Type="http://schemas.openxmlformats.org/officeDocument/2006/relationships/hyperlink" Target="https://koaha.org/wiki/Prolo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koaha.org/w/index.php?title=TK_Solver&amp;action=edit&amp;redlink=1" TargetMode="External"/><Relationship Id="rId11" Type="http://schemas.openxmlformats.org/officeDocument/2006/relationships/hyperlink" Target="https://koaha.org/wiki/Lisp" TargetMode="External"/><Relationship Id="rId5" Type="http://schemas.openxmlformats.org/officeDocument/2006/relationships/hyperlink" Target="https://koaha.org/wiki/SQL" TargetMode="External"/><Relationship Id="rId15" Type="http://schemas.openxmlformats.org/officeDocument/2006/relationships/hyperlink" Target="https://koaha.org/wiki/ECLiPSe" TargetMode="External"/><Relationship Id="rId10" Type="http://schemas.openxmlformats.org/officeDocument/2006/relationships/hyperlink" Target="https://koaha.org/wiki/Haskell_(linguaggio)" TargetMode="External"/><Relationship Id="rId4" Type="http://schemas.openxmlformats.org/officeDocument/2006/relationships/hyperlink" Target="https://koaha.org/wiki/XML" TargetMode="External"/><Relationship Id="rId9" Type="http://schemas.openxmlformats.org/officeDocument/2006/relationships/hyperlink" Target="https://koaha.org/wiki/Erlang_(linguaggio_di_programmazione)" TargetMode="External"/><Relationship Id="rId14" Type="http://schemas.openxmlformats.org/officeDocument/2006/relationships/hyperlink" Target="https://koaha.org/w/index.php?title=Oz_(linguaggio_di_programmazione)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o.theastrologypage.com/automatic-programming" TargetMode="External"/><Relationship Id="rId2" Type="http://schemas.openxmlformats.org/officeDocument/2006/relationships/hyperlink" Target="https://koaha.org/wiki/Programmazione_dichiarativ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mn.wiki/ro/Declarative_programming_language" TargetMode="External"/><Relationship Id="rId5" Type="http://schemas.openxmlformats.org/officeDocument/2006/relationships/hyperlink" Target="https://andrei.clubcisco.ro/2pp/cb/curs1.pdf" TargetMode="External"/><Relationship Id="rId4" Type="http://schemas.openxmlformats.org/officeDocument/2006/relationships/hyperlink" Target="https://koaha.org/wiki/Linguaggio_imperativ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/index.php?title=Mod_imperativ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.wikipedia.org/wiki/Limbaj_natur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aha.org/wiki/Top-dow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aradigm%C4%83_de_program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o.wikipedia.org/wiki/Func%C8%9Bie" TargetMode="External"/><Relationship Id="rId4" Type="http://schemas.openxmlformats.org/officeDocument/2006/relationships/hyperlink" Target="https://ro.wikipedia.org/w/index.php?title=Calcul&amp;action=edit&amp;redlink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Programare_func%C8%9Bional%C4%83#cite_note-hudak1989-1" TargetMode="External"/><Relationship Id="rId2" Type="http://schemas.openxmlformats.org/officeDocument/2006/relationships/hyperlink" Target="https://ro.wikipedia.org/w/index.php?title=Calculul_lambda&amp;action=edit&amp;redlink=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ro.wikipedia.org/wiki/Argumentul_unei_func%C8%9B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3F66F-2FDE-AB3D-CB57-82C0ECEBCB19}"/>
              </a:ext>
            </a:extLst>
          </p:cNvPr>
          <p:cNvSpPr/>
          <p:nvPr/>
        </p:nvSpPr>
        <p:spPr>
          <a:xfrm>
            <a:off x="595423" y="1422891"/>
            <a:ext cx="7953153" cy="7805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457200" y="1493775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PARADIGME DE PROGRAMARE</a:t>
            </a:r>
            <a:endParaRPr dirty="0"/>
          </a:p>
        </p:txBody>
      </p:sp>
      <p:sp>
        <p:nvSpPr>
          <p:cNvPr id="770" name="Google Shape;770;p96"/>
          <p:cNvSpPr txBox="1">
            <a:spLocks noGrp="1"/>
          </p:cNvSpPr>
          <p:nvPr>
            <p:ph type="subTitle" idx="1"/>
          </p:nvPr>
        </p:nvSpPr>
        <p:spPr>
          <a:xfrm>
            <a:off x="6032205" y="3649725"/>
            <a:ext cx="2654670" cy="780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 dirty="0"/>
              <a:t>Studenți</a:t>
            </a:r>
            <a:r>
              <a:rPr lang="en-US" sz="1400" dirty="0"/>
              <a:t>:</a:t>
            </a:r>
            <a:endParaRPr lang="ro-RO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Ha</a:t>
            </a:r>
            <a:r>
              <a:rPr lang="ro-RO" sz="1400" dirty="0"/>
              <a:t>șaș </a:t>
            </a:r>
            <a:r>
              <a:rPr lang="en-US" sz="1400" dirty="0" err="1"/>
              <a:t>Liviu</a:t>
            </a:r>
            <a:r>
              <a:rPr lang="en-US" sz="1400" dirty="0"/>
              <a:t> </a:t>
            </a:r>
            <a:r>
              <a:rPr lang="ro-RO" sz="1400" dirty="0"/>
              <a:t>Timotei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 dirty="0"/>
              <a:t>Katona Natalia</a:t>
            </a:r>
            <a:r>
              <a:rPr lang="en-US" sz="1400" dirty="0"/>
              <a:t> </a:t>
            </a:r>
            <a:r>
              <a:rPr lang="en-US" sz="1400" dirty="0" err="1"/>
              <a:t>Andreea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54474-21FA-8839-F905-9656ECB6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96" y="412509"/>
            <a:ext cx="5707619" cy="42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1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7"/>
          <p:cNvSpPr txBox="1">
            <a:spLocks noGrp="1"/>
          </p:cNvSpPr>
          <p:nvPr>
            <p:ph type="ctrTitle"/>
          </p:nvPr>
        </p:nvSpPr>
        <p:spPr>
          <a:xfrm flipH="1">
            <a:off x="1313937" y="247321"/>
            <a:ext cx="6516126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Century Gothic" panose="020B0502020202020204" pitchFamily="34" charset="0"/>
              </a:rPr>
              <a:t>Programarea procedurală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862" name="Google Shape;862;p107"/>
          <p:cNvSpPr txBox="1">
            <a:spLocks noGrp="1"/>
          </p:cNvSpPr>
          <p:nvPr>
            <p:ph type="subTitle" idx="1"/>
          </p:nvPr>
        </p:nvSpPr>
        <p:spPr>
          <a:xfrm>
            <a:off x="646176" y="1405519"/>
            <a:ext cx="8071104" cy="202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SzTx/>
            </a:pP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vechi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des </a:t>
            </a: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paradigme</a:t>
            </a:r>
            <a:r>
              <a:rPr lang="en-US" sz="2000" dirty="0"/>
              <a:t>. </a:t>
            </a:r>
            <a:r>
              <a:rPr lang="en-US" sz="2000" dirty="0" err="1"/>
              <a:t>Ea</a:t>
            </a:r>
            <a:r>
              <a:rPr lang="en-US" sz="2000" dirty="0"/>
              <a:t> </a:t>
            </a:r>
            <a:r>
              <a:rPr lang="en-US" sz="2000" dirty="0" err="1"/>
              <a:t>presupune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mod </a:t>
            </a:r>
            <a:r>
              <a:rPr lang="en-US" sz="2000" dirty="0" err="1"/>
              <a:t>uzual</a:t>
            </a:r>
            <a:r>
              <a:rPr lang="en-US" sz="2000" dirty="0"/>
              <a:t> </a:t>
            </a:r>
            <a:r>
              <a:rPr lang="en-US" sz="2000" dirty="0" err="1"/>
              <a:t>parcurgerea</a:t>
            </a:r>
            <a:r>
              <a:rPr lang="en-US" sz="2000" dirty="0"/>
              <a:t> </a:t>
            </a:r>
            <a:r>
              <a:rPr lang="en-US" sz="2000" dirty="0" err="1"/>
              <a:t>urmatoarelor</a:t>
            </a:r>
            <a:r>
              <a:rPr lang="en-US" sz="2000" dirty="0"/>
              <a:t> </a:t>
            </a:r>
            <a:r>
              <a:rPr lang="en-US" sz="2000" dirty="0" err="1"/>
              <a:t>etape</a:t>
            </a:r>
            <a:r>
              <a:rPr lang="en-US" sz="2000" dirty="0"/>
              <a:t> : </a:t>
            </a:r>
            <a:endParaRPr lang="ro-RO" sz="2000" dirty="0"/>
          </a:p>
          <a:p>
            <a:pPr marL="0" indent="0" algn="l">
              <a:buSzTx/>
            </a:pPr>
            <a:endParaRPr lang="en-US" sz="2000" dirty="0"/>
          </a:p>
          <a:p>
            <a:pPr marL="0" indent="0" algn="l">
              <a:buSzTx/>
            </a:pPr>
            <a:r>
              <a:rPr lang="en-US" sz="2000" dirty="0"/>
              <a:t>a) </a:t>
            </a:r>
            <a:r>
              <a:rPr lang="en-US" sz="2000" dirty="0" err="1"/>
              <a:t>descompunerea</a:t>
            </a:r>
            <a:r>
              <a:rPr lang="en-US" sz="2000" dirty="0"/>
              <a:t> </a:t>
            </a:r>
            <a:r>
              <a:rPr lang="en-US" sz="2000" dirty="0" err="1"/>
              <a:t>problemei</a:t>
            </a:r>
            <a:r>
              <a:rPr lang="en-US" sz="2000" dirty="0"/>
              <a:t> de </a:t>
            </a:r>
            <a:r>
              <a:rPr lang="en-US" sz="2000" dirty="0" err="1"/>
              <a:t>rezolvat</a:t>
            </a:r>
            <a:r>
              <a:rPr lang="en-US" sz="2000" dirty="0"/>
              <a:t> in </a:t>
            </a:r>
            <a:r>
              <a:rPr lang="en-US" sz="2000" dirty="0" err="1"/>
              <a:t>subprobleme</a:t>
            </a:r>
            <a:r>
              <a:rPr lang="en-US" sz="2000" dirty="0"/>
              <a:t> ; </a:t>
            </a:r>
          </a:p>
          <a:p>
            <a:pPr marL="0" indent="0" algn="l">
              <a:buSzTx/>
            </a:pPr>
            <a:r>
              <a:rPr lang="en-US" sz="2000" dirty="0"/>
              <a:t>b) </a:t>
            </a:r>
            <a:r>
              <a:rPr lang="en-US" sz="2000" dirty="0" err="1"/>
              <a:t>gasirea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subproblema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optim</a:t>
            </a:r>
            <a:r>
              <a:rPr lang="en-US" sz="2000" dirty="0"/>
              <a:t> de </a:t>
            </a:r>
            <a:r>
              <a:rPr lang="en-US" sz="2000" dirty="0" err="1"/>
              <a:t>rezolvare</a:t>
            </a:r>
            <a:r>
              <a:rPr lang="en-US" sz="2000" dirty="0"/>
              <a:t> ; </a:t>
            </a:r>
          </a:p>
          <a:p>
            <a:pPr marL="0" indent="0" algn="l">
              <a:buSzTx/>
            </a:pPr>
            <a:r>
              <a:rPr lang="en-US" sz="2000" dirty="0"/>
              <a:t>c) </a:t>
            </a:r>
            <a:r>
              <a:rPr lang="en-US" sz="2000" dirty="0" err="1"/>
              <a:t>implementarea</a:t>
            </a:r>
            <a:r>
              <a:rPr lang="en-US" sz="2000" dirty="0"/>
              <a:t>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proceduri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anumit</a:t>
            </a:r>
            <a:r>
              <a:rPr lang="en-US" sz="2000" dirty="0"/>
              <a:t> </a:t>
            </a:r>
            <a:r>
              <a:rPr lang="en-US" sz="2000" dirty="0" err="1"/>
              <a:t>limbaj</a:t>
            </a:r>
            <a:r>
              <a:rPr lang="en-US" sz="2000" dirty="0"/>
              <a:t> de </a:t>
            </a:r>
            <a:r>
              <a:rPr lang="en-US" sz="2000" dirty="0" err="1"/>
              <a:t>programare</a:t>
            </a:r>
            <a:endParaRPr lang="en-US" sz="2000" dirty="0"/>
          </a:p>
        </p:txBody>
      </p:sp>
      <p:cxnSp>
        <p:nvCxnSpPr>
          <p:cNvPr id="863" name="Google Shape;863;p107"/>
          <p:cNvCxnSpPr>
            <a:cxnSpLocks/>
          </p:cNvCxnSpPr>
          <p:nvPr/>
        </p:nvCxnSpPr>
        <p:spPr>
          <a:xfrm flipH="1">
            <a:off x="1498216" y="1064511"/>
            <a:ext cx="614756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831;p102">
            <a:extLst>
              <a:ext uri="{FF2B5EF4-FFF2-40B4-BE49-F238E27FC236}">
                <a16:creationId xmlns:a16="http://schemas.microsoft.com/office/drawing/2014/main" id="{8D2A02DF-A77E-EE0C-EA7C-85DE0117D92F}"/>
              </a:ext>
            </a:extLst>
          </p:cNvPr>
          <p:cNvSpPr txBox="1">
            <a:spLocks/>
          </p:cNvSpPr>
          <p:nvPr/>
        </p:nvSpPr>
        <p:spPr>
          <a:xfrm>
            <a:off x="-1144165" y="111995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0</a:t>
            </a:r>
            <a:r>
              <a:rPr lang="ro-RO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DAD92-E05C-F928-8AF3-343614C8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45" y="344224"/>
            <a:ext cx="5584002" cy="43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8"/>
          <p:cNvSpPr txBox="1">
            <a:spLocks noGrp="1"/>
          </p:cNvSpPr>
          <p:nvPr>
            <p:ph type="ctrTitle"/>
          </p:nvPr>
        </p:nvSpPr>
        <p:spPr>
          <a:xfrm flipH="1">
            <a:off x="1104226" y="363600"/>
            <a:ext cx="572329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Programarea în flux</a:t>
            </a:r>
            <a:endParaRPr dirty="0"/>
          </a:p>
        </p:txBody>
      </p:sp>
      <p:sp>
        <p:nvSpPr>
          <p:cNvPr id="869" name="Google Shape;869;p108"/>
          <p:cNvSpPr txBox="1">
            <a:spLocks noGrp="1"/>
          </p:cNvSpPr>
          <p:nvPr>
            <p:ph type="subTitle" idx="1"/>
          </p:nvPr>
        </p:nvSpPr>
        <p:spPr>
          <a:xfrm>
            <a:off x="377952" y="1495674"/>
            <a:ext cx="5010912" cy="239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o-RO" sz="2000" dirty="0"/>
              <a:t>C</a:t>
            </a:r>
            <a:r>
              <a:rPr lang="en-US" sz="2000" dirty="0" err="1"/>
              <a:t>onst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ntr</a:t>
            </a:r>
            <a:r>
              <a:rPr lang="en-US" sz="2000" dirty="0"/>
              <a:t>-un r</a:t>
            </a:r>
            <a:r>
              <a:rPr lang="ro-RO" sz="2000" dirty="0"/>
              <a:t>ă</a:t>
            </a:r>
            <a:r>
              <a:rPr lang="en-US" sz="2000" dirty="0" err="1"/>
              <a:t>spuns</a:t>
            </a:r>
            <a:r>
              <a:rPr lang="en-US" sz="2000" dirty="0"/>
              <a:t> la o </a:t>
            </a:r>
            <a:r>
              <a:rPr lang="en-US" sz="2000" dirty="0" err="1"/>
              <a:t>anumit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schimbare</a:t>
            </a:r>
            <a:r>
              <a:rPr lang="en-US" sz="2000" dirty="0"/>
              <a:t> de stare a </a:t>
            </a:r>
            <a:r>
              <a:rPr lang="en-US" sz="2000" dirty="0" err="1"/>
              <a:t>sistemului</a:t>
            </a:r>
            <a:r>
              <a:rPr lang="en-US" sz="2000" dirty="0"/>
              <a:t>, </a:t>
            </a:r>
            <a:r>
              <a:rPr lang="en-US" sz="2000" dirty="0" err="1"/>
              <a:t>denumit</a:t>
            </a:r>
            <a:r>
              <a:rPr lang="ro-RO" sz="2000" dirty="0"/>
              <a:t>ă </a:t>
            </a:r>
            <a:r>
              <a:rPr lang="en-US" sz="2000" dirty="0" err="1"/>
              <a:t>eveniment</a:t>
            </a:r>
            <a:r>
              <a:rPr lang="en-US" sz="2000" dirty="0"/>
              <a:t> (ex. click de mouse, ap</a:t>
            </a:r>
            <a:r>
              <a:rPr lang="ro-RO" sz="2000" dirty="0"/>
              <a:t>ă</a:t>
            </a:r>
            <a:r>
              <a:rPr lang="en-US" sz="2000" dirty="0" err="1"/>
              <a:t>sarea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taste etc.). </a:t>
            </a:r>
            <a:endParaRPr lang="ro-RO" sz="20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ro-RO" sz="2000" dirty="0"/>
              <a:t>Î</a:t>
            </a:r>
            <a:r>
              <a:rPr lang="en-US" sz="2000" dirty="0"/>
              <a:t>n mod </a:t>
            </a:r>
            <a:r>
              <a:rPr lang="en-US" sz="2000" dirty="0" err="1"/>
              <a:t>curent</a:t>
            </a:r>
            <a:r>
              <a:rPr lang="en-US" sz="2000" dirty="0"/>
              <a:t> leg</a:t>
            </a:r>
            <a:r>
              <a:rPr lang="ro-RO" sz="2000" dirty="0"/>
              <a:t>ă</a:t>
            </a:r>
            <a:r>
              <a:rPr lang="en-US" sz="2000" dirty="0" err="1"/>
              <a:t>tura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eveniment</a:t>
            </a:r>
            <a:r>
              <a:rPr lang="en-US" sz="2000" dirty="0"/>
              <a:t>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func</a:t>
            </a:r>
            <a:r>
              <a:rPr lang="ro-RO" sz="2000" dirty="0"/>
              <a:t>ț</a:t>
            </a:r>
            <a:r>
              <a:rPr lang="en-US" sz="2000" dirty="0" err="1"/>
              <a:t>iile</a:t>
            </a:r>
            <a:r>
              <a:rPr lang="en-US" sz="2000" dirty="0"/>
              <a:t> </a:t>
            </a:r>
            <a:r>
              <a:rPr lang="en-US" sz="2000" dirty="0" err="1"/>
              <a:t>programului</a:t>
            </a:r>
            <a:r>
              <a:rPr lang="en-US" sz="2000" dirty="0"/>
              <a:t> se face fie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mesaje</a:t>
            </a:r>
            <a:r>
              <a:rPr lang="en-US" sz="2000" dirty="0"/>
              <a:t> simple, fie </a:t>
            </a:r>
            <a:r>
              <a:rPr lang="en-US" sz="2000" dirty="0" err="1"/>
              <a:t>prin</a:t>
            </a:r>
            <a:r>
              <a:rPr lang="en-US" sz="2000" dirty="0"/>
              <a:t> thread-</a:t>
            </a:r>
            <a:r>
              <a:rPr lang="en-US" sz="2000" dirty="0" err="1"/>
              <a:t>uri</a:t>
            </a:r>
            <a:r>
              <a:rPr lang="en-US" sz="2000" dirty="0"/>
              <a:t> (</a:t>
            </a:r>
            <a:r>
              <a:rPr lang="en-US" sz="2000" dirty="0" err="1"/>
              <a:t>linii</a:t>
            </a:r>
            <a:r>
              <a:rPr lang="en-US" sz="2000" dirty="0"/>
              <a:t> / fire de </a:t>
            </a:r>
            <a:r>
              <a:rPr lang="en-US" sz="2000" dirty="0" err="1"/>
              <a:t>execu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r>
              <a:rPr lang="en-US" sz="2000" dirty="0"/>
              <a:t>)</a:t>
            </a:r>
            <a:endParaRPr sz="2000" dirty="0"/>
          </a:p>
        </p:txBody>
      </p:sp>
      <p:cxnSp>
        <p:nvCxnSpPr>
          <p:cNvPr id="875" name="Google Shape;875;p108"/>
          <p:cNvCxnSpPr>
            <a:cxnSpLocks/>
          </p:cNvCxnSpPr>
          <p:nvPr/>
        </p:nvCxnSpPr>
        <p:spPr>
          <a:xfrm flipV="1">
            <a:off x="1159940" y="917886"/>
            <a:ext cx="4650398" cy="2350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31;p102">
            <a:extLst>
              <a:ext uri="{FF2B5EF4-FFF2-40B4-BE49-F238E27FC236}">
                <a16:creationId xmlns:a16="http://schemas.microsoft.com/office/drawing/2014/main" id="{0DB0B224-4742-10F9-0509-29D113473E00}"/>
              </a:ext>
            </a:extLst>
          </p:cNvPr>
          <p:cNvSpPr txBox="1">
            <a:spLocks/>
          </p:cNvSpPr>
          <p:nvPr/>
        </p:nvSpPr>
        <p:spPr>
          <a:xfrm>
            <a:off x="-483931" y="-63900"/>
            <a:ext cx="1882631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0</a:t>
            </a:r>
            <a:r>
              <a:rPr lang="ro-RO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9435B-F851-A2F9-DD88-276F1F05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5" y="320374"/>
            <a:ext cx="3739719" cy="430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4D65C-4ABE-F4B6-E5B6-829F9C37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595" y="380444"/>
            <a:ext cx="3291979" cy="2704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93AE6-DBA2-9BD4-DB15-8C13B1AA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240" y="3306498"/>
            <a:ext cx="4129017" cy="1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subTitle" idx="1"/>
          </p:nvPr>
        </p:nvSpPr>
        <p:spPr>
          <a:xfrm>
            <a:off x="4163470" y="1802354"/>
            <a:ext cx="4566409" cy="224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Tx/>
              <a:buFont typeface="Arial" panose="020B0604020202020204" pitchFamily="34" charset="0"/>
              <a:buChar char="•"/>
            </a:pP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orientată</a:t>
            </a:r>
            <a:r>
              <a:rPr lang="en-US" dirty="0"/>
              <a:t> pe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paradigme</a:t>
            </a:r>
            <a:r>
              <a:rPr lang="en-US" dirty="0"/>
              <a:t> ale </a:t>
            </a:r>
            <a:r>
              <a:rPr lang="en-US" dirty="0" err="1"/>
              <a:t>programării</a:t>
            </a:r>
            <a:r>
              <a:rPr lang="en-US" dirty="0"/>
              <a:t>. Este un </a:t>
            </a:r>
            <a:r>
              <a:rPr lang="en-US" dirty="0" err="1"/>
              <a:t>sistem</a:t>
            </a:r>
            <a:r>
              <a:rPr lang="en-US" dirty="0"/>
              <a:t> de principii care </a:t>
            </a:r>
            <a:r>
              <a:rPr lang="en-US" dirty="0" err="1"/>
              <a:t>definesc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rezolva</a:t>
            </a:r>
            <a:r>
              <a:rPr lang="en-US" dirty="0"/>
              <a:t> o </a:t>
            </a:r>
            <a:r>
              <a:rPr lang="en-US" dirty="0" err="1"/>
              <a:t>sarcină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elementele</a:t>
            </a:r>
            <a:r>
              <a:rPr lang="en-US" dirty="0"/>
              <a:t> sunt </a:t>
            </a:r>
            <a:r>
              <a:rPr lang="en-US" dirty="0" err="1"/>
              <a:t>conectate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cu </a:t>
            </a:r>
            <a:r>
              <a:rPr lang="en-US" dirty="0" err="1"/>
              <a:t>altele</a:t>
            </a:r>
            <a:r>
              <a:rPr lang="en-US" dirty="0"/>
              <a:t>.</a:t>
            </a:r>
          </a:p>
        </p:txBody>
      </p:sp>
      <p:sp>
        <p:nvSpPr>
          <p:cNvPr id="830" name="Google Shape;830;p102"/>
          <p:cNvSpPr txBox="1">
            <a:spLocks noGrp="1"/>
          </p:cNvSpPr>
          <p:nvPr>
            <p:ph type="ctrTitle"/>
          </p:nvPr>
        </p:nvSpPr>
        <p:spPr>
          <a:xfrm>
            <a:off x="4297174" y="173182"/>
            <a:ext cx="4572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 err="1">
                <a:latin typeface="Century Gothic" panose="020B0502020202020204" pitchFamily="34" charset="0"/>
              </a:rPr>
              <a:t>Programarea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ro-RO" b="1" dirty="0">
                <a:latin typeface="Century Gothic" panose="020B0502020202020204" pitchFamily="34" charset="0"/>
              </a:rPr>
              <a:t>orientată pe obiect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title" idx="2"/>
          </p:nvPr>
        </p:nvSpPr>
        <p:spPr>
          <a:xfrm>
            <a:off x="2147674" y="-50468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 dirty="0"/>
              <a:t>0</a:t>
            </a:r>
            <a:r>
              <a:rPr lang="ro-RO" sz="8000" dirty="0"/>
              <a:t>5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45965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1"/>
          <p:cNvSpPr txBox="1">
            <a:spLocks noGrp="1"/>
          </p:cNvSpPr>
          <p:nvPr>
            <p:ph type="ctrTitle"/>
          </p:nvPr>
        </p:nvSpPr>
        <p:spPr>
          <a:xfrm>
            <a:off x="4072128" y="420640"/>
            <a:ext cx="5071872" cy="388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 err="1"/>
              <a:t>Avantajele</a:t>
            </a:r>
            <a:r>
              <a:rPr lang="en-US" dirty="0"/>
              <a:t> program</a:t>
            </a:r>
            <a:r>
              <a:rPr lang="ro-RO" dirty="0"/>
              <a:t>a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ro-RO" dirty="0"/>
              <a:t>e</a:t>
            </a:r>
            <a:r>
              <a:rPr lang="en-US" dirty="0"/>
              <a:t> pe </a:t>
            </a:r>
            <a:r>
              <a:rPr lang="en-US" dirty="0" err="1"/>
              <a:t>obiect</a:t>
            </a:r>
            <a:r>
              <a:rPr lang="en-US" dirty="0"/>
              <a:t>:</a:t>
            </a:r>
            <a:br>
              <a:rPr lang="ro-RO" dirty="0"/>
            </a:br>
            <a:br>
              <a:rPr lang="ro-RO" dirty="0"/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>
                <a:latin typeface="Century Gothic" panose="020B0502020202020204" pitchFamily="34" charset="0"/>
              </a:rPr>
              <a:t>E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ușor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să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modelezi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lucruri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complexe</a:t>
            </a:r>
            <a:r>
              <a:rPr lang="en-US" sz="1600" dirty="0">
                <a:latin typeface="Century Gothic" panose="020B0502020202020204" pitchFamily="34" charset="0"/>
              </a:rPr>
              <a:t> ca </a:t>
            </a:r>
            <a:r>
              <a:rPr lang="en-US" sz="1600" dirty="0" err="1">
                <a:latin typeface="Century Gothic" panose="020B0502020202020204" pitchFamily="34" charset="0"/>
              </a:rPr>
              <a:t>structuri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simple </a:t>
            </a:r>
            <a:r>
              <a:rPr lang="en-US" sz="1600" dirty="0" err="1">
                <a:latin typeface="Century Gothic" panose="020B0502020202020204" pitchFamily="34" charset="0"/>
              </a:rPr>
              <a:t>și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ușor</a:t>
            </a:r>
            <a:r>
              <a:rPr lang="en-US" sz="1600" dirty="0">
                <a:latin typeface="Century Gothic" panose="020B0502020202020204" pitchFamily="34" charset="0"/>
              </a:rPr>
              <a:t> de </a:t>
            </a:r>
            <a:r>
              <a:rPr lang="en-US" sz="1600" dirty="0" err="1">
                <a:latin typeface="Century Gothic" panose="020B0502020202020204" pitchFamily="34" charset="0"/>
              </a:rPr>
              <a:t>reprodus</a:t>
            </a:r>
            <a:r>
              <a:rPr lang="en-US" sz="1600" dirty="0">
                <a:latin typeface="Century Gothic" panose="020B0502020202020204" pitchFamily="34" charset="0"/>
              </a:rPr>
              <a:t> 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latin typeface="Century Gothic" panose="020B0502020202020204" pitchFamily="34" charset="0"/>
              </a:rPr>
              <a:t>Codul</a:t>
            </a:r>
            <a:r>
              <a:rPr lang="en-US" sz="1600" dirty="0">
                <a:latin typeface="Century Gothic" panose="020B0502020202020204" pitchFamily="34" charset="0"/>
              </a:rPr>
              <a:t> e </a:t>
            </a:r>
            <a:r>
              <a:rPr lang="en-US" sz="1600" dirty="0" err="1">
                <a:latin typeface="Century Gothic" panose="020B0502020202020204" pitchFamily="34" charset="0"/>
              </a:rPr>
              <a:t>ușor</a:t>
            </a:r>
            <a:r>
              <a:rPr lang="en-US" sz="1600" dirty="0">
                <a:latin typeface="Century Gothic" panose="020B0502020202020204" pitchFamily="34" charset="0"/>
              </a:rPr>
              <a:t> de </a:t>
            </a:r>
            <a:r>
              <a:rPr lang="en-US" sz="1600" dirty="0" err="1">
                <a:latin typeface="Century Gothic" panose="020B0502020202020204" pitchFamily="34" charset="0"/>
              </a:rPr>
              <a:t>reutilizat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latin typeface="Century Gothic" panose="020B0502020202020204" pitchFamily="34" charset="0"/>
              </a:rPr>
              <a:t>Putem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crea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programre</a:t>
            </a:r>
            <a:r>
              <a:rPr lang="en-US" sz="1600" dirty="0">
                <a:latin typeface="Century Gothic" panose="020B0502020202020204" pitchFamily="34" charset="0"/>
              </a:rPr>
              <a:t> care </a:t>
            </a:r>
            <a:r>
              <a:rPr lang="en-US" sz="1600" dirty="0" err="1">
                <a:latin typeface="Century Gothic" panose="020B0502020202020204" pitchFamily="34" charset="0"/>
              </a:rPr>
              <a:t>rulează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rapid cu </a:t>
            </a:r>
            <a:r>
              <a:rPr lang="en-US" sz="1600" dirty="0" err="1">
                <a:latin typeface="Century Gothic" panose="020B0502020202020204" pitchFamily="34" charset="0"/>
              </a:rPr>
              <a:t>acesta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latin typeface="Century Gothic" panose="020B0502020202020204" pitchFamily="34" charset="0"/>
              </a:rPr>
              <a:t>Structura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codului</a:t>
            </a:r>
            <a:r>
              <a:rPr lang="en-US" sz="1600" dirty="0">
                <a:latin typeface="Century Gothic" panose="020B0502020202020204" pitchFamily="34" charset="0"/>
              </a:rPr>
              <a:t> e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transparentă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latin typeface="Century Gothic" panose="020B0502020202020204" pitchFamily="34" charset="0"/>
              </a:rPr>
              <a:t>Dezvoltarea</a:t>
            </a:r>
            <a:r>
              <a:rPr lang="en-US" sz="1600" dirty="0">
                <a:latin typeface="Century Gothic" panose="020B0502020202020204" pitchFamily="34" charset="0"/>
              </a:rPr>
              <a:t> e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rapidă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deoarece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clase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paralele</a:t>
            </a:r>
            <a:r>
              <a:rPr lang="en-US" sz="1600" dirty="0">
                <a:latin typeface="Century Gothic" panose="020B0502020202020204" pitchFamily="34" charset="0"/>
              </a:rPr>
              <a:t> pot fi </a:t>
            </a:r>
            <a:r>
              <a:rPr lang="en-US" sz="1600" dirty="0" err="1">
                <a:latin typeface="Century Gothic" panose="020B0502020202020204" pitchFamily="34" charset="0"/>
              </a:rPr>
              <a:t>dezvoltate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în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același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timp</a:t>
            </a:r>
            <a:r>
              <a:rPr lang="en-US" sz="1600" dirty="0">
                <a:latin typeface="Century Gothic" panose="020B0502020202020204" pitchFamily="34" charset="0"/>
              </a:rPr>
              <a:t> 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 err="1">
                <a:latin typeface="Century Gothic" panose="020B0502020202020204" pitchFamily="34" charset="0"/>
              </a:rPr>
              <a:t>Programul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poate</a:t>
            </a:r>
            <a:r>
              <a:rPr lang="en-US" sz="1600" dirty="0">
                <a:latin typeface="Century Gothic" panose="020B0502020202020204" pitchFamily="34" charset="0"/>
              </a:rPr>
              <a:t> fi </a:t>
            </a:r>
            <a:r>
              <a:rPr lang="en-US" sz="1600" dirty="0" err="1">
                <a:latin typeface="Century Gothic" panose="020B0502020202020204" pitchFamily="34" charset="0"/>
              </a:rPr>
              <a:t>modifica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depanat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și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menținut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ușor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ro-RO" sz="1600" dirty="0">
                <a:latin typeface="Century Gothic" panose="020B0502020202020204" pitchFamily="34" charset="0"/>
              </a:rPr>
              <a:t>- </a:t>
            </a:r>
            <a:r>
              <a:rPr lang="en-US" sz="1600" dirty="0">
                <a:latin typeface="Century Gothic" panose="020B0502020202020204" pitchFamily="34" charset="0"/>
              </a:rPr>
              <a:t>E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sigură</a:t>
            </a:r>
            <a:r>
              <a:rPr lang="en-US" sz="1600" dirty="0">
                <a:latin typeface="Century Gothic" panose="020B0502020202020204" pitchFamily="34" charset="0"/>
              </a:rPr>
              <a:t> (</a:t>
            </a:r>
            <a:r>
              <a:rPr lang="en-US" sz="1600" dirty="0" err="1">
                <a:latin typeface="Century Gothic" panose="020B0502020202020204" pitchFamily="34" charset="0"/>
              </a:rPr>
              <a:t>encapsulearea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și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abstractizarea</a:t>
            </a:r>
            <a:r>
              <a:rPr lang="en-US" sz="1600" dirty="0">
                <a:latin typeface="Century Gothic" panose="020B0502020202020204" pitchFamily="34" charset="0"/>
              </a:rPr>
              <a:t> fac </a:t>
            </a:r>
            <a:r>
              <a:rPr lang="en-US" sz="1600" dirty="0" err="1">
                <a:latin typeface="Century Gothic" panose="020B0502020202020204" pitchFamily="34" charset="0"/>
              </a:rPr>
              <a:t>datele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sigure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60682-1F9A-141E-D742-6862D1E6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39" y="1060269"/>
            <a:ext cx="3592652" cy="2668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0783C-7205-FFBA-F90F-49955D73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1" y="169326"/>
            <a:ext cx="4701959" cy="784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4C02A-3926-FCC8-D8CB-438C661E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1" y="3891257"/>
            <a:ext cx="3988018" cy="886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8B8F0-6C19-DCFC-CACB-59DA674D2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86" y="1612793"/>
            <a:ext cx="3610773" cy="1019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1696F-F96E-0FBD-125B-7ADECB575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686" y="550351"/>
            <a:ext cx="3610773" cy="1019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7F761-DE40-71C5-752A-67E4834D8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4686" y="2675235"/>
            <a:ext cx="3610773" cy="9655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7A6123-C474-A9D9-DFDE-53AE9B0D9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685" y="3683433"/>
            <a:ext cx="3610773" cy="9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8"/>
          <p:cNvSpPr txBox="1">
            <a:spLocks noGrp="1"/>
          </p:cNvSpPr>
          <p:nvPr>
            <p:ph type="ctrTitle"/>
          </p:nvPr>
        </p:nvSpPr>
        <p:spPr>
          <a:xfrm flipH="1">
            <a:off x="1104226" y="363600"/>
            <a:ext cx="596713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Programarea declarativa</a:t>
            </a:r>
            <a:endParaRPr dirty="0"/>
          </a:p>
        </p:txBody>
      </p:sp>
      <p:sp>
        <p:nvSpPr>
          <p:cNvPr id="869" name="Google Shape;869;p108"/>
          <p:cNvSpPr txBox="1">
            <a:spLocks noGrp="1"/>
          </p:cNvSpPr>
          <p:nvPr>
            <p:ph type="subTitle" idx="1"/>
          </p:nvPr>
        </p:nvSpPr>
        <p:spPr>
          <a:xfrm>
            <a:off x="377952" y="1495674"/>
            <a:ext cx="5010912" cy="239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o-RO" sz="1800" dirty="0"/>
              <a:t>S</a:t>
            </a:r>
            <a:r>
              <a:rPr lang="en-US" sz="1800" dirty="0"/>
              <a:t>e </a:t>
            </a:r>
            <a:r>
              <a:rPr lang="en-US" sz="1800" dirty="0" err="1"/>
              <a:t>concentrează</a:t>
            </a:r>
            <a:r>
              <a:rPr lang="en-US" sz="1800" dirty="0"/>
              <a:t> pe </a:t>
            </a:r>
            <a:r>
              <a:rPr lang="en-US" sz="1800" dirty="0" err="1"/>
              <a:t>ceea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trebui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realizeze</a:t>
            </a:r>
            <a:r>
              <a:rPr lang="en-US" sz="1800" dirty="0"/>
              <a:t> </a:t>
            </a:r>
            <a:r>
              <a:rPr lang="en-US" sz="1800" dirty="0" err="1"/>
              <a:t>programul</a:t>
            </a:r>
            <a:r>
              <a:rPr lang="en-US" sz="1800" dirty="0"/>
              <a:t>.</a:t>
            </a:r>
            <a:endParaRPr lang="ro-RO" sz="1800" dirty="0"/>
          </a:p>
          <a:p>
            <a:pPr marL="0" lvl="0" indent="0">
              <a:buClr>
                <a:schemeClr val="dk1"/>
              </a:buClr>
              <a:buSzPts val="1100"/>
            </a:pPr>
            <a:endParaRPr lang="ro-RO" sz="1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800" dirty="0" err="1"/>
              <a:t>Programarea</a:t>
            </a:r>
            <a:r>
              <a:rPr lang="en-US" sz="1800" dirty="0"/>
              <a:t> </a:t>
            </a:r>
            <a:r>
              <a:rPr lang="en-US" sz="1800" dirty="0" err="1"/>
              <a:t>declarativă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o </a:t>
            </a:r>
            <a:r>
              <a:rPr lang="en-US" sz="1800" dirty="0" err="1"/>
              <a:t>paradigmă</a:t>
            </a:r>
            <a:r>
              <a:rPr lang="en-US" sz="1800" dirty="0"/>
              <a:t> de </a:t>
            </a:r>
            <a:r>
              <a:rPr lang="en-US" sz="1800" dirty="0" err="1"/>
              <a:t>programare</a:t>
            </a:r>
            <a:r>
              <a:rPr lang="en-US" sz="1800" dirty="0"/>
              <a:t> care </a:t>
            </a:r>
            <a:r>
              <a:rPr lang="en-US" sz="1800" dirty="0" err="1"/>
              <a:t>exprimă</a:t>
            </a:r>
            <a:r>
              <a:rPr lang="en-US" sz="1800" dirty="0"/>
              <a:t> </a:t>
            </a:r>
            <a:r>
              <a:rPr lang="en-US" sz="1800" dirty="0" err="1"/>
              <a:t>logica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calcul</a:t>
            </a:r>
            <a:r>
              <a:rPr lang="en-US" sz="1800" dirty="0"/>
              <a:t> </a:t>
            </a:r>
            <a:r>
              <a:rPr lang="en-US" sz="1800" dirty="0" err="1"/>
              <a:t>fără</a:t>
            </a:r>
            <a:r>
              <a:rPr lang="en-US" sz="1800" dirty="0"/>
              <a:t> a </a:t>
            </a:r>
            <a:r>
              <a:rPr lang="en-US" sz="1800" dirty="0" err="1"/>
              <a:t>descrie</a:t>
            </a:r>
            <a:r>
              <a:rPr lang="en-US" sz="1800" dirty="0"/>
              <a:t> </a:t>
            </a:r>
            <a:r>
              <a:rPr lang="en-US" sz="1800" dirty="0" err="1"/>
              <a:t>fluxul</a:t>
            </a:r>
            <a:r>
              <a:rPr lang="en-US" sz="1800" dirty="0"/>
              <a:t> de control al </a:t>
            </a:r>
            <a:r>
              <a:rPr lang="en-US" sz="1800" dirty="0" err="1"/>
              <a:t>acestuia</a:t>
            </a:r>
            <a:r>
              <a:rPr lang="en-US" sz="1800" dirty="0"/>
              <a:t>.</a:t>
            </a:r>
            <a:endParaRPr sz="1800" dirty="0"/>
          </a:p>
        </p:txBody>
      </p:sp>
      <p:cxnSp>
        <p:nvCxnSpPr>
          <p:cNvPr id="875" name="Google Shape;875;p108"/>
          <p:cNvCxnSpPr>
            <a:cxnSpLocks/>
          </p:cNvCxnSpPr>
          <p:nvPr/>
        </p:nvCxnSpPr>
        <p:spPr>
          <a:xfrm flipV="1">
            <a:off x="1159940" y="917886"/>
            <a:ext cx="4650398" cy="2350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31;p102">
            <a:extLst>
              <a:ext uri="{FF2B5EF4-FFF2-40B4-BE49-F238E27FC236}">
                <a16:creationId xmlns:a16="http://schemas.microsoft.com/office/drawing/2014/main" id="{0DB0B224-4742-10F9-0509-29D113473E00}"/>
              </a:ext>
            </a:extLst>
          </p:cNvPr>
          <p:cNvSpPr txBox="1">
            <a:spLocks/>
          </p:cNvSpPr>
          <p:nvPr/>
        </p:nvSpPr>
        <p:spPr>
          <a:xfrm>
            <a:off x="-483931" y="-63900"/>
            <a:ext cx="1882631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0</a:t>
            </a:r>
            <a:r>
              <a:rPr lang="ro-RO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8483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8"/>
          <p:cNvSpPr txBox="1">
            <a:spLocks noGrp="1"/>
          </p:cNvSpPr>
          <p:nvPr>
            <p:ph type="subTitle" idx="1"/>
          </p:nvPr>
        </p:nvSpPr>
        <p:spPr>
          <a:xfrm>
            <a:off x="117849" y="40047"/>
            <a:ext cx="8908302" cy="239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specifice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domeniului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acceptă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declarativă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declarativ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3" tooltip="XSL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XSLT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transformarea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documentelor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 tooltip="X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endParaRPr lang="en-US" sz="2000" b="0" i="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5" tooltip="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include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declarativă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interogări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baze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date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relaționale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6" tooltip="TK Solver (pagina nu exist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 Solver</a:t>
            </a:r>
            <a:endParaRPr lang="en-US" sz="2000" b="0" i="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7" tooltip="XFor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XForms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un format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 tooltip="X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care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definește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un model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procesare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datelor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date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formatate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XML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interfețe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utilizator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manipularea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datelor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XML, cum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fi 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8" tooltip="Formular (web) (pagina nu exist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formularele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8" tooltip="Formular (web) (pagina nu exist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5209F-0697-9338-F861-9241B7F315C5}"/>
              </a:ext>
            </a:extLst>
          </p:cNvPr>
          <p:cNvSpPr txBox="1"/>
          <p:nvPr/>
        </p:nvSpPr>
        <p:spPr>
          <a:xfrm>
            <a:off x="297013" y="2571750"/>
            <a:ext cx="50959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/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logice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/ de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constrângere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acceptă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programarea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declarativă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</a:t>
            </a:r>
            <a:r>
              <a:rPr lang="en-US" sz="2000" b="0" i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 </a:t>
            </a:r>
            <a:r>
              <a:rPr lang="en-US" sz="2000" b="0" i="0" u="none" strike="noStrike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9" tooltip="Erlang (limbaj de programar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Erlang</a:t>
            </a:r>
            <a:r>
              <a:rPr lang="en-US" sz="2000" b="0" i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, </a:t>
            </a:r>
            <a:r>
              <a:rPr lang="en-US" sz="2000" b="0" i="0" u="none" strike="noStrike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0" tooltip="Haskell (limb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Haskell</a:t>
            </a:r>
            <a:r>
              <a:rPr lang="en-US" sz="2000" b="0" i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b="0" i="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u="none" strike="noStrike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1" tooltip="Lis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Lisp</a:t>
            </a:r>
            <a:endParaRPr lang="en-US" sz="2000" b="0" i="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Logicieni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2" tooltip="Prolo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Prolog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, 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3" tooltip="Mercur (limbaj de programare) (pagina nu exist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</a:t>
            </a:r>
            <a:endParaRPr lang="en-US" sz="2000" b="0" i="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Constrângere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4" tooltip="Oz (limbaj de programare) (pagina nu există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extensii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prolog (cum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fi 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15" tooltip="Eclips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SICSTUS)</a:t>
            </a:r>
          </a:p>
        </p:txBody>
      </p:sp>
    </p:spTree>
    <p:extLst>
      <p:ext uri="{BB962C8B-B14F-4D97-AF65-F5344CB8AC3E}">
        <p14:creationId xmlns:p14="http://schemas.microsoft.com/office/powerpoint/2010/main" val="242120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8"/>
          <p:cNvSpPr txBox="1">
            <a:spLocks noGrp="1"/>
          </p:cNvSpPr>
          <p:nvPr>
            <p:ph type="ctrTitle"/>
          </p:nvPr>
        </p:nvSpPr>
        <p:spPr>
          <a:xfrm>
            <a:off x="1404291" y="1988624"/>
            <a:ext cx="20445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>
                <a:latin typeface="Century Gothic" panose="020B0502020202020204" pitchFamily="34" charset="0"/>
              </a:rPr>
              <a:t>Programarea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imperativă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89" name="Google Shape;789;p98"/>
          <p:cNvSpPr txBox="1">
            <a:spLocks noGrp="1"/>
          </p:cNvSpPr>
          <p:nvPr>
            <p:ph type="ctrTitle" idx="8"/>
          </p:nvPr>
        </p:nvSpPr>
        <p:spPr>
          <a:xfrm>
            <a:off x="1081362" y="248448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latin typeface="Century Gothic" panose="020B0502020202020204" pitchFamily="34" charset="0"/>
              </a:rPr>
              <a:t>CONTINUT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90" name="Google Shape;790;p98"/>
          <p:cNvSpPr txBox="1">
            <a:spLocks noGrp="1"/>
          </p:cNvSpPr>
          <p:nvPr>
            <p:ph type="title" idx="9"/>
          </p:nvPr>
        </p:nvSpPr>
        <p:spPr>
          <a:xfrm>
            <a:off x="1549652" y="122694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entury Gothic" panose="020B0502020202020204" pitchFamily="34" charset="0"/>
              </a:rPr>
              <a:t>01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91" name="Google Shape;791;p98"/>
          <p:cNvSpPr txBox="1">
            <a:spLocks noGrp="1"/>
          </p:cNvSpPr>
          <p:nvPr>
            <p:ph type="title" idx="13"/>
          </p:nvPr>
        </p:nvSpPr>
        <p:spPr>
          <a:xfrm>
            <a:off x="6267878" y="123018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03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92" name="Google Shape;792;p98"/>
          <p:cNvSpPr txBox="1">
            <a:spLocks noGrp="1"/>
          </p:cNvSpPr>
          <p:nvPr>
            <p:ph type="title" idx="14"/>
          </p:nvPr>
        </p:nvSpPr>
        <p:spPr>
          <a:xfrm>
            <a:off x="3695100" y="122857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02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93" name="Google Shape;793;p98"/>
          <p:cNvSpPr txBox="1">
            <a:spLocks noGrp="1"/>
          </p:cNvSpPr>
          <p:nvPr>
            <p:ph type="title" idx="15"/>
          </p:nvPr>
        </p:nvSpPr>
        <p:spPr>
          <a:xfrm>
            <a:off x="151139" y="27592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04</a:t>
            </a:r>
            <a:endParaRPr dirty="0">
              <a:latin typeface="Century Gothic" panose="020B0502020202020204" pitchFamily="34" charset="0"/>
            </a:endParaRPr>
          </a:p>
        </p:txBody>
      </p:sp>
      <p:cxnSp>
        <p:nvCxnSpPr>
          <p:cNvPr id="794" name="Google Shape;794;p98"/>
          <p:cNvCxnSpPr>
            <a:cxnSpLocks/>
          </p:cNvCxnSpPr>
          <p:nvPr/>
        </p:nvCxnSpPr>
        <p:spPr>
          <a:xfrm>
            <a:off x="1586471" y="1899354"/>
            <a:ext cx="633127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98"/>
          <p:cNvCxnSpPr>
            <a:cxnSpLocks/>
          </p:cNvCxnSpPr>
          <p:nvPr/>
        </p:nvCxnSpPr>
        <p:spPr>
          <a:xfrm flipV="1">
            <a:off x="195072" y="3324553"/>
            <a:ext cx="8595360" cy="8865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DC122-ACE5-56DF-6D8E-547C1C1AEF2F}"/>
              </a:ext>
            </a:extLst>
          </p:cNvPr>
          <p:cNvSpPr txBox="1"/>
          <p:nvPr/>
        </p:nvSpPr>
        <p:spPr>
          <a:xfrm>
            <a:off x="2160452" y="2571764"/>
            <a:ext cx="228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Century Gothic" panose="020B0502020202020204" pitchFamily="34" charset="0"/>
                <a:sym typeface="Squada One"/>
              </a:rPr>
              <a:t>0</a:t>
            </a:r>
            <a:r>
              <a:rPr lang="ro-RO" sz="4800" dirty="0">
                <a:solidFill>
                  <a:schemeClr val="lt1"/>
                </a:solidFill>
                <a:latin typeface="Century Gothic" panose="020B0502020202020204" pitchFamily="34" charset="0"/>
                <a:sym typeface="Squada One"/>
              </a:rPr>
              <a:t>5</a:t>
            </a:r>
            <a:endParaRPr lang="en" sz="4800" dirty="0">
              <a:solidFill>
                <a:schemeClr val="lt1"/>
              </a:solidFill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D0CA-5C50-9D7E-504D-D721F2953D8D}"/>
              </a:ext>
            </a:extLst>
          </p:cNvPr>
          <p:cNvSpPr txBox="1"/>
          <p:nvPr/>
        </p:nvSpPr>
        <p:spPr>
          <a:xfrm>
            <a:off x="4589111" y="2594095"/>
            <a:ext cx="2044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Century Gothic" panose="020B0502020202020204" pitchFamily="34" charset="0"/>
                <a:sym typeface="Squada One"/>
              </a:rPr>
              <a:t>0</a:t>
            </a:r>
            <a:r>
              <a:rPr lang="ro-RO" sz="4800" dirty="0">
                <a:solidFill>
                  <a:schemeClr val="lt1"/>
                </a:solidFill>
                <a:latin typeface="Century Gothic" panose="020B0502020202020204" pitchFamily="34" charset="0"/>
                <a:sym typeface="Squada One"/>
              </a:rPr>
              <a:t>6</a:t>
            </a:r>
            <a:endParaRPr lang="en" sz="4800" dirty="0">
              <a:solidFill>
                <a:schemeClr val="lt1"/>
              </a:solidFill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022F65-02DD-70CF-9851-C0B1D54AB8EC}"/>
              </a:ext>
            </a:extLst>
          </p:cNvPr>
          <p:cNvSpPr txBox="1"/>
          <p:nvPr/>
        </p:nvSpPr>
        <p:spPr>
          <a:xfrm>
            <a:off x="3549739" y="1949436"/>
            <a:ext cx="2044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funcțională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C7A2F-2508-98BA-3F63-BA4C04E3291F}"/>
              </a:ext>
            </a:extLst>
          </p:cNvPr>
          <p:cNvSpPr txBox="1"/>
          <p:nvPr/>
        </p:nvSpPr>
        <p:spPr>
          <a:xfrm>
            <a:off x="7053942" y="3379516"/>
            <a:ext cx="2044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automată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7BE51F-670A-0C5C-1CCB-285064A36143}"/>
              </a:ext>
            </a:extLst>
          </p:cNvPr>
          <p:cNvSpPr txBox="1"/>
          <p:nvPr/>
        </p:nvSpPr>
        <p:spPr>
          <a:xfrm>
            <a:off x="6122516" y="1993964"/>
            <a:ext cx="2044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procedurală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22FCE-87D9-6768-2888-06C73FA15726}"/>
              </a:ext>
            </a:extLst>
          </p:cNvPr>
          <p:cNvSpPr txBox="1"/>
          <p:nvPr/>
        </p:nvSpPr>
        <p:spPr>
          <a:xfrm>
            <a:off x="2273400" y="3372555"/>
            <a:ext cx="20445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orientată pe obiect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2DB251-9061-F39C-9545-5478F6705D12}"/>
              </a:ext>
            </a:extLst>
          </p:cNvPr>
          <p:cNvSpPr txBox="1"/>
          <p:nvPr/>
        </p:nvSpPr>
        <p:spPr>
          <a:xfrm>
            <a:off x="4564115" y="3412269"/>
            <a:ext cx="2044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declarativă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6E4B28-CF97-6A4F-1CBC-5732CFD95310}"/>
              </a:ext>
            </a:extLst>
          </p:cNvPr>
          <p:cNvSpPr txBox="1"/>
          <p:nvPr/>
        </p:nvSpPr>
        <p:spPr>
          <a:xfrm>
            <a:off x="249430" y="3411076"/>
            <a:ext cx="1663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Programarea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 </a:t>
            </a:r>
            <a:r>
              <a:rPr kumimoji="0" lang="ro-RO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sym typeface="Squada One"/>
              </a:rPr>
              <a:t>în flux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sym typeface="Squada One"/>
            </a:endParaRPr>
          </a:p>
        </p:txBody>
      </p:sp>
      <p:sp>
        <p:nvSpPr>
          <p:cNvPr id="36" name="Google Shape;793;p98">
            <a:extLst>
              <a:ext uri="{FF2B5EF4-FFF2-40B4-BE49-F238E27FC236}">
                <a16:creationId xmlns:a16="http://schemas.microsoft.com/office/drawing/2014/main" id="{EB74BA90-BE44-AD3B-DCE6-E922C2D25015}"/>
              </a:ext>
            </a:extLst>
          </p:cNvPr>
          <p:cNvSpPr txBox="1">
            <a:spLocks/>
          </p:cNvSpPr>
          <p:nvPr/>
        </p:nvSpPr>
        <p:spPr>
          <a:xfrm>
            <a:off x="7144777" y="262981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Century Gothic" panose="020B0502020202020204" pitchFamily="34" charset="0"/>
              </a:rPr>
              <a:t>0</a:t>
            </a:r>
            <a:r>
              <a:rPr lang="ro-RO" dirty="0">
                <a:latin typeface="Century Gothic" panose="020B0502020202020204" pitchFamily="34" charset="0"/>
              </a:rPr>
              <a:t>7</a:t>
            </a:r>
            <a:endParaRPr lang="en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7"/>
          <p:cNvSpPr txBox="1">
            <a:spLocks noGrp="1"/>
          </p:cNvSpPr>
          <p:nvPr>
            <p:ph type="ctrTitle"/>
          </p:nvPr>
        </p:nvSpPr>
        <p:spPr>
          <a:xfrm flipH="1">
            <a:off x="1313937" y="247321"/>
            <a:ext cx="6516126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Century Gothic" panose="020B0502020202020204" pitchFamily="34" charset="0"/>
              </a:rPr>
              <a:t>Programarea automata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862" name="Google Shape;862;p107"/>
          <p:cNvSpPr txBox="1">
            <a:spLocks noGrp="1"/>
          </p:cNvSpPr>
          <p:nvPr>
            <p:ph type="subTitle" idx="1"/>
          </p:nvPr>
        </p:nvSpPr>
        <p:spPr>
          <a:xfrm>
            <a:off x="646176" y="1405519"/>
            <a:ext cx="8144256" cy="26734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 err="1"/>
              <a:t>Programarea</a:t>
            </a:r>
            <a:r>
              <a:rPr lang="en-US" sz="2000" dirty="0"/>
              <a:t> </a:t>
            </a:r>
            <a:r>
              <a:rPr lang="en-US" sz="2000" dirty="0" err="1"/>
              <a:t>automată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tip de </a:t>
            </a:r>
            <a:r>
              <a:rPr lang="en-US" sz="2000" dirty="0" err="1"/>
              <a:t>programare</a:t>
            </a:r>
            <a:r>
              <a:rPr lang="en-US" sz="2000" dirty="0"/>
              <a:t> pe calculator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programului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generat</a:t>
            </a:r>
            <a:r>
              <a:rPr lang="en-US" sz="2000" dirty="0"/>
              <a:t> automat de un alt program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anumitor</a:t>
            </a:r>
            <a:r>
              <a:rPr lang="en-US" sz="2000" dirty="0"/>
              <a:t> </a:t>
            </a:r>
            <a:r>
              <a:rPr lang="en-US" sz="2000" dirty="0" err="1"/>
              <a:t>specificații</a:t>
            </a:r>
            <a:r>
              <a:rPr lang="en-US" sz="2000" dirty="0"/>
              <a:t>.</a:t>
            </a:r>
            <a:endParaRPr lang="ro-RO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Se </a:t>
            </a:r>
            <a:r>
              <a:rPr lang="en-US" sz="2000" dirty="0" err="1"/>
              <a:t>scrie</a:t>
            </a:r>
            <a:r>
              <a:rPr lang="en-US" sz="2000" dirty="0"/>
              <a:t> un program care </a:t>
            </a:r>
            <a:r>
              <a:rPr lang="en-US" sz="2000" dirty="0" err="1"/>
              <a:t>scrie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coduri</a:t>
            </a:r>
            <a:r>
              <a:rPr lang="en-US" sz="2000" dirty="0"/>
              <a:t>, care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continuă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creează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programe</a:t>
            </a:r>
            <a:r>
              <a:rPr lang="en-US" sz="2000" dirty="0"/>
              <a:t>. </a:t>
            </a:r>
            <a:r>
              <a:rPr lang="en-US" sz="2000" dirty="0" err="1"/>
              <a:t>Într</a:t>
            </a:r>
            <a:r>
              <a:rPr lang="en-US" sz="2000" dirty="0"/>
              <a:t>-un </a:t>
            </a:r>
            <a:r>
              <a:rPr lang="en-US" sz="2000" dirty="0" err="1"/>
              <a:t>fel</a:t>
            </a:r>
            <a:r>
              <a:rPr lang="en-US" sz="2000" dirty="0"/>
              <a:t>, </a:t>
            </a:r>
            <a:r>
              <a:rPr lang="en-US" sz="2000" dirty="0" err="1"/>
              <a:t>traducătorii</a:t>
            </a:r>
            <a:r>
              <a:rPr lang="en-US" sz="2000" dirty="0"/>
              <a:t> pot fi </a:t>
            </a:r>
            <a:r>
              <a:rPr lang="en-US" sz="2000" dirty="0" err="1"/>
              <a:t>considerați</a:t>
            </a:r>
            <a:r>
              <a:rPr lang="en-US" sz="2000" dirty="0"/>
              <a:t> </a:t>
            </a:r>
            <a:r>
              <a:rPr lang="en-US" sz="2000" dirty="0" err="1"/>
              <a:t>programe</a:t>
            </a:r>
            <a:r>
              <a:rPr lang="en-US" sz="2000" dirty="0"/>
              <a:t> automate,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limba</a:t>
            </a:r>
            <a:r>
              <a:rPr lang="en-US" sz="2000" dirty="0"/>
              <a:t> de </a:t>
            </a:r>
            <a:r>
              <a:rPr lang="en-US" sz="2000" dirty="0" err="1"/>
              <a:t>nivel</a:t>
            </a:r>
            <a:r>
              <a:rPr lang="en-US" sz="2000" dirty="0"/>
              <a:t> </a:t>
            </a:r>
            <a:r>
              <a:rPr lang="en-US" sz="2000" dirty="0" err="1"/>
              <a:t>înalt</a:t>
            </a:r>
            <a:r>
              <a:rPr lang="en-US" sz="2000" dirty="0"/>
              <a:t> pe care o </a:t>
            </a:r>
            <a:r>
              <a:rPr lang="en-US" sz="2000" dirty="0" err="1"/>
              <a:t>traduc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-o </a:t>
            </a:r>
            <a:r>
              <a:rPr lang="en-US" sz="2000" dirty="0" err="1"/>
              <a:t>limbă</a:t>
            </a:r>
            <a:r>
              <a:rPr lang="en-US" sz="2000" dirty="0"/>
              <a:t> de </a:t>
            </a:r>
            <a:r>
              <a:rPr lang="en-US" sz="2000" dirty="0" err="1"/>
              <a:t>nivel</a:t>
            </a:r>
            <a:r>
              <a:rPr lang="en-US" sz="2000" dirty="0"/>
              <a:t> inferior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specificația</a:t>
            </a:r>
            <a:r>
              <a:rPr lang="en-US" sz="2000" dirty="0"/>
              <a:t>.</a:t>
            </a:r>
          </a:p>
        </p:txBody>
      </p:sp>
      <p:cxnSp>
        <p:nvCxnSpPr>
          <p:cNvPr id="863" name="Google Shape;863;p107"/>
          <p:cNvCxnSpPr>
            <a:cxnSpLocks/>
          </p:cNvCxnSpPr>
          <p:nvPr/>
        </p:nvCxnSpPr>
        <p:spPr>
          <a:xfrm flipH="1">
            <a:off x="1498216" y="1064511"/>
            <a:ext cx="614756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831;p102">
            <a:extLst>
              <a:ext uri="{FF2B5EF4-FFF2-40B4-BE49-F238E27FC236}">
                <a16:creationId xmlns:a16="http://schemas.microsoft.com/office/drawing/2014/main" id="{8D2A02DF-A77E-EE0C-EA7C-85DE0117D92F}"/>
              </a:ext>
            </a:extLst>
          </p:cNvPr>
          <p:cNvSpPr txBox="1">
            <a:spLocks/>
          </p:cNvSpPr>
          <p:nvPr/>
        </p:nvSpPr>
        <p:spPr>
          <a:xfrm>
            <a:off x="-1144165" y="111995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0</a:t>
            </a:r>
            <a:r>
              <a:rPr lang="ro-RO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968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7"/>
          <p:cNvSpPr txBox="1">
            <a:spLocks noGrp="1"/>
          </p:cNvSpPr>
          <p:nvPr>
            <p:ph type="subTitle" idx="1"/>
          </p:nvPr>
        </p:nvSpPr>
        <p:spPr>
          <a:xfrm>
            <a:off x="947771" y="533956"/>
            <a:ext cx="7856543" cy="908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prezent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există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două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tipuri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considerate a fi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automată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5" name="Google Shape;862;p107">
            <a:extLst>
              <a:ext uri="{FF2B5EF4-FFF2-40B4-BE49-F238E27FC236}">
                <a16:creationId xmlns:a16="http://schemas.microsoft.com/office/drawing/2014/main" id="{954F4BE3-9876-BFCD-5380-CC0AE1A68FF2}"/>
              </a:ext>
            </a:extLst>
          </p:cNvPr>
          <p:cNvSpPr txBox="1">
            <a:spLocks/>
          </p:cNvSpPr>
          <p:nvPr/>
        </p:nvSpPr>
        <p:spPr>
          <a:xfrm>
            <a:off x="179097" y="2190858"/>
            <a:ext cx="4392903" cy="90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generativă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Acest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lucru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se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întâmplă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mod normal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azi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unde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bibliotecile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standard sunt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utilizate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îmbunătăți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eficiența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viteza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programării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endParaRPr lang="en-US" sz="2000" dirty="0">
              <a:effectLst/>
            </a:endParaRPr>
          </a:p>
        </p:txBody>
      </p:sp>
      <p:sp>
        <p:nvSpPr>
          <p:cNvPr id="6" name="Google Shape;862;p107">
            <a:extLst>
              <a:ext uri="{FF2B5EF4-FFF2-40B4-BE49-F238E27FC236}">
                <a16:creationId xmlns:a16="http://schemas.microsoft.com/office/drawing/2014/main" id="{0E4180B8-04E9-ECA2-89D5-DFF6C8F01C05}"/>
              </a:ext>
            </a:extLst>
          </p:cNvPr>
          <p:cNvSpPr txBox="1">
            <a:spLocks/>
          </p:cNvSpPr>
          <p:nvPr/>
        </p:nvSpPr>
        <p:spPr>
          <a:xfrm>
            <a:off x="4572000" y="988268"/>
            <a:ext cx="4392903" cy="318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09728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Generarea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codului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sursă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: </a:t>
            </a:r>
          </a:p>
          <a:p>
            <a:pPr marL="452628" marR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codul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sursă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generat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pe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baza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unui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model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șablon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realizat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printr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-un instrument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un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mediu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dezvoltare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integrat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(IDE).</a:t>
            </a:r>
            <a:endParaRPr lang="en-US" sz="2000" dirty="0">
              <a:solidFill>
                <a:schemeClr val="bg1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6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445DA-14B6-986C-5451-32B3FCBB6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Bahnschrift" panose="020B0502040204020203" pitchFamily="34" charset="0"/>
              </a:rPr>
              <a:t>V</a:t>
            </a:r>
            <a:r>
              <a:rPr lang="ro-RO" sz="3200" b="1" dirty="0">
                <a:latin typeface="Bahnschrift" panose="020B0502040204020203" pitchFamily="34" charset="0"/>
              </a:rPr>
              <a:t>Ă MULȚUMIM PENTRU ATENȚIA ACORDATĂ!</a:t>
            </a:r>
            <a:endParaRPr lang="en-US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78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445DA-14B6-986C-5451-32B3FCBB6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365" y="252938"/>
            <a:ext cx="5723700" cy="1864500"/>
          </a:xfrm>
        </p:spPr>
        <p:txBody>
          <a:bodyPr/>
          <a:lstStyle/>
          <a:p>
            <a:r>
              <a:rPr lang="en-US" sz="3200" b="1" dirty="0" err="1">
                <a:latin typeface="Bahnschrift" panose="020B0502040204020203" pitchFamily="34" charset="0"/>
              </a:rPr>
              <a:t>Bibliografie</a:t>
            </a:r>
            <a:r>
              <a:rPr lang="en-US" sz="3200" b="1" dirty="0">
                <a:latin typeface="Bahnschrift" panose="020B0502040204020203" pitchFamily="34" charset="0"/>
              </a:rPr>
              <a:t>:</a:t>
            </a:r>
            <a:br>
              <a:rPr lang="en-US" sz="3200" b="1" dirty="0">
                <a:latin typeface="Bahnschrift" panose="020B0502040204020203" pitchFamily="34" charset="0"/>
              </a:rPr>
            </a:br>
            <a:endParaRPr lang="en-US" sz="3200" b="1" dirty="0">
              <a:latin typeface="Bahnschrift" panose="020B0502040204020203" pitchFamily="34" charset="0"/>
            </a:endParaRPr>
          </a:p>
        </p:txBody>
      </p:sp>
      <p:sp>
        <p:nvSpPr>
          <p:cNvPr id="4" name="Google Shape;862;p107">
            <a:extLst>
              <a:ext uri="{FF2B5EF4-FFF2-40B4-BE49-F238E27FC236}">
                <a16:creationId xmlns:a16="http://schemas.microsoft.com/office/drawing/2014/main" id="{3FC08E9D-3C5A-8486-21CE-CF9EDC529D23}"/>
              </a:ext>
            </a:extLst>
          </p:cNvPr>
          <p:cNvSpPr txBox="1">
            <a:spLocks/>
          </p:cNvSpPr>
          <p:nvPr/>
        </p:nvSpPr>
        <p:spPr>
          <a:xfrm>
            <a:off x="1584816" y="2117438"/>
            <a:ext cx="6501482" cy="90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Condensed Light"/>
              <a:buNone/>
              <a:defRPr sz="13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/>
              </a:rPr>
              <a:t>https://koaha.org/wiki/Programmazione_dichiarativa</a:t>
            </a:r>
            <a:endParaRPr lang="en-US" b="0" i="0" dirty="0">
              <a:solidFill>
                <a:srgbClr val="FFFFFF"/>
              </a:solidFill>
              <a:effectLst/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3"/>
              </a:rPr>
              <a:t>https://ro.theastrologypage.com/automatic-programming</a:t>
            </a:r>
            <a:endParaRPr lang="en-US" dirty="0">
              <a:effectLst/>
            </a:endParaRP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4"/>
              </a:rPr>
              <a:t>https://koaha.org/wiki/Linguaggio_imperativo</a:t>
            </a:r>
            <a:endParaRPr lang="en-US" dirty="0"/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5"/>
              </a:rPr>
              <a:t>https://andrei.clubcisco.ro/2pp/cb/curs1.pdf</a:t>
            </a:r>
            <a:endParaRPr lang="en-US" dirty="0">
              <a:effectLst/>
            </a:endParaRP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hlinkClick r:id="rId6"/>
              </a:rPr>
              <a:t>https://hmn.wiki/ro/Declarative_programming_language</a:t>
            </a:r>
            <a:endParaRPr lang="en-US" dirty="0">
              <a:effectLst/>
            </a:endParaRP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https://towardsdatascience.com/what-is-a-programming-paradigm-1259362673c2</a:t>
            </a:r>
          </a:p>
          <a:p>
            <a:pPr marL="457200" marR="0" indent="-347472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601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0"/>
          <p:cNvSpPr txBox="1">
            <a:spLocks noGrp="1"/>
          </p:cNvSpPr>
          <p:nvPr>
            <p:ph type="ctrTitle"/>
          </p:nvPr>
        </p:nvSpPr>
        <p:spPr>
          <a:xfrm>
            <a:off x="1613531" y="730103"/>
            <a:ext cx="5916938" cy="30338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3200" dirty="0"/>
              <a:t>Notiunea de paradigma se bazeaza pe un cuvânt ce provine din limba latina si greaca si care reprezinta un exemplu sau un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2F634C-0C95-D8B5-898E-C4CA5D21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263" y="0"/>
            <a:ext cx="5723700" cy="1064526"/>
          </a:xfrm>
        </p:spPr>
        <p:txBody>
          <a:bodyPr/>
          <a:lstStyle/>
          <a:p>
            <a:r>
              <a:rPr lang="en-US" sz="4000" dirty="0" err="1"/>
              <a:t>Paradigma</a:t>
            </a:r>
            <a:r>
              <a:rPr lang="en-US" sz="4000" dirty="0"/>
              <a:t> de </a:t>
            </a:r>
            <a:r>
              <a:rPr lang="en-US" sz="4000" dirty="0" err="1"/>
              <a:t>programare</a:t>
            </a:r>
            <a:endParaRPr lang="en-US" sz="40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3F7FE1D-6C17-3D55-F1FE-7C564D42B148}"/>
              </a:ext>
            </a:extLst>
          </p:cNvPr>
          <p:cNvSpPr txBox="1">
            <a:spLocks/>
          </p:cNvSpPr>
          <p:nvPr/>
        </p:nvSpPr>
        <p:spPr>
          <a:xfrm>
            <a:off x="1794681" y="2039487"/>
            <a:ext cx="5723700" cy="106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24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000" dirty="0"/>
              <a:t>Stil fundamental de a programa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Favorizeaza</a:t>
            </a:r>
            <a:r>
              <a:rPr lang="en-US" sz="2000" dirty="0"/>
              <a:t> un set de </a:t>
            </a:r>
            <a:r>
              <a:rPr lang="en-US" sz="2000" dirty="0" err="1"/>
              <a:t>concepte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tehnici</a:t>
            </a:r>
            <a:r>
              <a:rPr lang="en-US" sz="2000" dirty="0"/>
              <a:t> de </a:t>
            </a:r>
            <a:r>
              <a:rPr lang="en-US" sz="2000" dirty="0" err="1"/>
              <a:t>programare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000" dirty="0"/>
              <a:t>Influenteaza felul in care sunt ganditi algoritmii de rezolvare a problemelor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43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subTitle" idx="1"/>
          </p:nvPr>
        </p:nvSpPr>
        <p:spPr>
          <a:xfrm>
            <a:off x="4163470" y="1802354"/>
            <a:ext cx="4700114" cy="302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Tx/>
              <a:buFont typeface="Arial" panose="020B0604020202020204" pitchFamily="34" charset="0"/>
              <a:buChar char="•"/>
            </a:pPr>
            <a:r>
              <a:rPr lang="en-US" sz="2000" dirty="0" err="1"/>
              <a:t>Descrie</a:t>
            </a:r>
            <a:r>
              <a:rPr lang="en-US" sz="2000" dirty="0"/>
              <a:t> </a:t>
            </a:r>
            <a:r>
              <a:rPr lang="en-US" sz="2000" dirty="0" err="1"/>
              <a:t>calculul</a:t>
            </a:r>
            <a:r>
              <a:rPr lang="en-US" sz="2000" dirty="0"/>
              <a:t> ca </a:t>
            </a:r>
            <a:r>
              <a:rPr lang="en-US" sz="2000" dirty="0" err="1"/>
              <a:t>instrucțiuni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modifică</a:t>
            </a:r>
            <a:r>
              <a:rPr lang="en-US" sz="2000" dirty="0"/>
              <a:t> </a:t>
            </a:r>
            <a:r>
              <a:rPr lang="en-US" sz="2000" dirty="0" err="1"/>
              <a:t>starea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program. </a:t>
            </a:r>
            <a:endParaRPr lang="ro-RO" sz="2000" dirty="0"/>
          </a:p>
          <a:p>
            <a:pPr marL="0" indent="0" algn="l">
              <a:buSzTx/>
            </a:pPr>
            <a:endParaRPr lang="en-US" sz="2000" dirty="0"/>
          </a:p>
          <a:p>
            <a:pPr marL="0" indent="0" algn="l">
              <a:buSzTx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aproape</a:t>
            </a:r>
            <a:r>
              <a:rPr lang="en-US" sz="2000" dirty="0"/>
              <a:t> </a:t>
            </a:r>
            <a:r>
              <a:rPr lang="en-US" sz="2000" dirty="0" err="1"/>
              <a:t>același</a:t>
            </a:r>
            <a:r>
              <a:rPr lang="en-US" sz="2000" dirty="0"/>
              <a:t> </a:t>
            </a:r>
            <a:r>
              <a:rPr lang="en-US" sz="2000" dirty="0" err="1"/>
              <a:t>fel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 </a:t>
            </a:r>
            <a:r>
              <a:rPr lang="en-US" sz="2000" dirty="0" err="1">
                <a:solidFill>
                  <a:srgbClr val="DD3333"/>
                </a:solidFill>
                <a:hlinkClick r:id="rId3"/>
              </a:rPr>
              <a:t>modul</a:t>
            </a:r>
            <a:r>
              <a:rPr lang="en-US" sz="2000" dirty="0">
                <a:solidFill>
                  <a:srgbClr val="DD3333"/>
                </a:solidFill>
                <a:hlinkClick r:id="rId3"/>
              </a:rPr>
              <a:t> </a:t>
            </a:r>
            <a:r>
              <a:rPr lang="en-US" sz="2000" dirty="0" err="1">
                <a:solidFill>
                  <a:srgbClr val="DD3333"/>
                </a:solidFill>
                <a:hlinkClick r:id="rId3"/>
              </a:rPr>
              <a:t>imperativ</a:t>
            </a:r>
            <a:r>
              <a:rPr lang="en-US" sz="2000" dirty="0"/>
              <a:t> din </a:t>
            </a:r>
            <a:r>
              <a:rPr lang="en-US" sz="2000" dirty="0" err="1">
                <a:solidFill>
                  <a:srgbClr val="3366CC"/>
                </a:solidFill>
                <a:hlinkClick r:id="rId4"/>
              </a:rPr>
              <a:t>limbajele</a:t>
            </a:r>
            <a:r>
              <a:rPr lang="en-US" sz="2000" dirty="0">
                <a:solidFill>
                  <a:srgbClr val="3366CC"/>
                </a:solidFill>
                <a:hlinkClick r:id="rId4"/>
              </a:rPr>
              <a:t> </a:t>
            </a:r>
            <a:r>
              <a:rPr lang="en-US" sz="2000" dirty="0" err="1">
                <a:solidFill>
                  <a:srgbClr val="3366CC"/>
                </a:solidFill>
                <a:hlinkClick r:id="rId4"/>
              </a:rPr>
              <a:t>naturale</a:t>
            </a:r>
            <a:r>
              <a:rPr lang="en-US" sz="2000" dirty="0"/>
              <a:t> </a:t>
            </a:r>
            <a:r>
              <a:rPr lang="en-US" sz="2000" dirty="0" err="1"/>
              <a:t>exprimă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acțiuni</a:t>
            </a:r>
            <a:r>
              <a:rPr lang="en-US" sz="2000" dirty="0"/>
              <a:t>, </a:t>
            </a:r>
            <a:r>
              <a:rPr lang="en-US" sz="2000" dirty="0" err="1"/>
              <a:t>programele</a:t>
            </a:r>
            <a:r>
              <a:rPr lang="en-US" sz="2000" dirty="0"/>
              <a:t> imperative sunt o </a:t>
            </a:r>
            <a:r>
              <a:rPr lang="en-US" sz="2000" dirty="0" err="1"/>
              <a:t>secvență</a:t>
            </a:r>
            <a:r>
              <a:rPr lang="en-US" sz="2000" dirty="0"/>
              <a:t> de </a:t>
            </a:r>
            <a:r>
              <a:rPr lang="en-US" sz="2000" dirty="0" err="1"/>
              <a:t>comenzi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acționarea</a:t>
            </a:r>
            <a:r>
              <a:rPr lang="en-US" sz="2000" dirty="0"/>
              <a:t> </a:t>
            </a:r>
            <a:r>
              <a:rPr lang="en-US" sz="2000" dirty="0" err="1"/>
              <a:t>calculatorului</a:t>
            </a:r>
            <a:r>
              <a:rPr lang="en-US" sz="2000" dirty="0"/>
              <a:t>.</a:t>
            </a:r>
          </a:p>
        </p:txBody>
      </p:sp>
      <p:sp>
        <p:nvSpPr>
          <p:cNvPr id="830" name="Google Shape;830;p102"/>
          <p:cNvSpPr txBox="1">
            <a:spLocks noGrp="1"/>
          </p:cNvSpPr>
          <p:nvPr>
            <p:ph type="ctrTitle"/>
          </p:nvPr>
        </p:nvSpPr>
        <p:spPr>
          <a:xfrm>
            <a:off x="4845000" y="173182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b="1" dirty="0" err="1">
                <a:latin typeface="Century Gothic" panose="020B0502020202020204" pitchFamily="34" charset="0"/>
              </a:rPr>
              <a:t>Programarea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imperativă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title" idx="2"/>
          </p:nvPr>
        </p:nvSpPr>
        <p:spPr>
          <a:xfrm>
            <a:off x="2422500" y="173182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 dirty="0"/>
              <a:t>01</a:t>
            </a:r>
            <a:endParaRPr sz="8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2;p107">
            <a:extLst>
              <a:ext uri="{FF2B5EF4-FFF2-40B4-BE49-F238E27FC236}">
                <a16:creationId xmlns:a16="http://schemas.microsoft.com/office/drawing/2014/main" id="{4C00AEF5-0398-6CA7-7858-D43245369362}"/>
              </a:ext>
            </a:extLst>
          </p:cNvPr>
          <p:cNvSpPr txBox="1">
            <a:spLocks/>
          </p:cNvSpPr>
          <p:nvPr/>
        </p:nvSpPr>
        <p:spPr>
          <a:xfrm>
            <a:off x="2233850" y="1556850"/>
            <a:ext cx="4676299" cy="202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Limbajele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dezvoltate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imperativă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s-au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născut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mult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manipularea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numerică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decât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simbolică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adoptă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stil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prescriptiv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adică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un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stil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toate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operațiunile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trebuie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efectuate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au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fost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deja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prevăzute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cadrul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programului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însuși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Ordinea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execuție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formal de </a:t>
            </a:r>
            <a:r>
              <a:rPr lang="en-US" sz="2000" dirty="0">
                <a:solidFill>
                  <a:srgbClr val="FFFFFF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De sus în j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 </a:t>
            </a:r>
            <a:r>
              <a:rPr lang="en-US" sz="2000" dirty="0" err="1">
                <a:solidFill>
                  <a:srgbClr val="FFFFFF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De sus în j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în</a:t>
            </a:r>
            <a:r>
              <a:rPr lang="en-US" sz="2000" dirty="0">
                <a:solidFill>
                  <a:srgbClr val="FFFFFF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De sus în j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De sus în j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prin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urmare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acțiunea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are loc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într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-o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manieră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complet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secvențială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(cu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excepția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structurilor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control care pot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fragmenta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acțiunea</a:t>
            </a:r>
            <a:r>
              <a:rPr lang="en-US" sz="20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).</a:t>
            </a:r>
          </a:p>
        </p:txBody>
      </p:sp>
      <p:pic>
        <p:nvPicPr>
          <p:cNvPr id="3" name="Picture 2" descr="c · GitHub Topics · GitHub">
            <a:extLst>
              <a:ext uri="{FF2B5EF4-FFF2-40B4-BE49-F238E27FC236}">
                <a16:creationId xmlns:a16="http://schemas.microsoft.com/office/drawing/2014/main" id="{F08FC705-3A50-BDC5-D508-0BA7F9A3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0" y="660284"/>
            <a:ext cx="1391623" cy="13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ascal Programming Language by Dmitry Kovba">
            <a:extLst>
              <a:ext uri="{FF2B5EF4-FFF2-40B4-BE49-F238E27FC236}">
                <a16:creationId xmlns:a16="http://schemas.microsoft.com/office/drawing/2014/main" id="{C5D9581A-8BCD-8616-88B3-327CC5F8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16" y="759914"/>
            <a:ext cx="1005478" cy="10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7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ABED6-0E71-E530-4180-2315A054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31" y="619732"/>
            <a:ext cx="497274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6"/>
          <p:cNvSpPr txBox="1">
            <a:spLocks noGrp="1"/>
          </p:cNvSpPr>
          <p:nvPr>
            <p:ph type="ctrTitle"/>
          </p:nvPr>
        </p:nvSpPr>
        <p:spPr>
          <a:xfrm flipH="1">
            <a:off x="362701" y="1982700"/>
            <a:ext cx="3956100" cy="11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b="1" dirty="0">
                <a:latin typeface="Century Gothic" panose="020B0502020202020204" pitchFamily="34" charset="0"/>
              </a:rPr>
              <a:t>Programarea funcțională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856" name="Google Shape;856;p106"/>
          <p:cNvSpPr txBox="1">
            <a:spLocks noGrp="1"/>
          </p:cNvSpPr>
          <p:nvPr>
            <p:ph type="subTitle" idx="1"/>
          </p:nvPr>
        </p:nvSpPr>
        <p:spPr>
          <a:xfrm>
            <a:off x="4798934" y="1536192"/>
            <a:ext cx="3477552" cy="18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funcțională</a:t>
            </a:r>
            <a:r>
              <a:rPr lang="en-US" sz="2000" dirty="0"/>
              <a:t> </a:t>
            </a:r>
            <a:r>
              <a:rPr lang="en-US" sz="2000" dirty="0" err="1"/>
              <a:t>este</a:t>
            </a:r>
            <a:r>
              <a:rPr lang="en-US" sz="2000" dirty="0"/>
              <a:t> o </a:t>
            </a:r>
            <a:r>
              <a:rPr lang="en-US" sz="2000" dirty="0" err="1">
                <a:hlinkClick r:id="rId3" tooltip="Paradigmă de programare"/>
              </a:rPr>
              <a:t>paradigmă</a:t>
            </a:r>
            <a:r>
              <a:rPr lang="en-US" sz="2000" dirty="0">
                <a:hlinkClick r:id="rId3" tooltip="Paradigmă de programare"/>
              </a:rPr>
              <a:t> de </a:t>
            </a:r>
            <a:r>
              <a:rPr lang="en-US" sz="2000" dirty="0" err="1">
                <a:hlinkClick r:id="rId3" tooltip="Paradigmă de programare"/>
              </a:rPr>
              <a:t>programare</a:t>
            </a:r>
            <a:r>
              <a:rPr lang="en-US" sz="2000" dirty="0"/>
              <a:t> care </a:t>
            </a:r>
            <a:r>
              <a:rPr lang="en-US" sz="2000" dirty="0" err="1"/>
              <a:t>tratează</a:t>
            </a:r>
            <a:r>
              <a:rPr lang="en-US" sz="2000" dirty="0"/>
              <a:t> </a:t>
            </a:r>
            <a:r>
              <a:rPr lang="en-US" sz="2000" dirty="0" err="1">
                <a:hlinkClick r:id="rId4" tooltip="Calcul — pagină inexistentă"/>
              </a:rPr>
              <a:t>calculul</a:t>
            </a:r>
            <a:r>
              <a:rPr lang="en-US" sz="2000" dirty="0"/>
              <a:t> ca </a:t>
            </a:r>
            <a:r>
              <a:rPr lang="en-US" sz="2000" dirty="0" err="1"/>
              <a:t>evaluare</a:t>
            </a:r>
            <a:r>
              <a:rPr lang="en-US" sz="2000" dirty="0"/>
              <a:t> de </a:t>
            </a:r>
            <a:r>
              <a:rPr lang="en-US" sz="2000" dirty="0" err="1">
                <a:hlinkClick r:id="rId5" tooltip="Funcție"/>
              </a:rPr>
              <a:t>funcții</a:t>
            </a:r>
            <a:r>
              <a:rPr lang="en-US" sz="2000" dirty="0">
                <a:hlinkClick r:id="rId5" tooltip="Funcție"/>
              </a:rPr>
              <a:t> </a:t>
            </a:r>
            <a:r>
              <a:rPr lang="en-US" sz="2000" dirty="0" err="1">
                <a:hlinkClick r:id="rId5" tooltip="Funcție"/>
              </a:rPr>
              <a:t>matematice</a:t>
            </a:r>
            <a:r>
              <a:rPr lang="en-US" sz="2000" dirty="0"/>
              <a:t> 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evită</a:t>
            </a:r>
            <a:r>
              <a:rPr lang="en-US" sz="2000" dirty="0"/>
              <a:t> </a:t>
            </a:r>
            <a:r>
              <a:rPr lang="en-US" sz="2000" dirty="0" err="1"/>
              <a:t>starea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mutabile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3" name="Google Shape;831;p102">
            <a:extLst>
              <a:ext uri="{FF2B5EF4-FFF2-40B4-BE49-F238E27FC236}">
                <a16:creationId xmlns:a16="http://schemas.microsoft.com/office/drawing/2014/main" id="{D9C8CD9B-E95F-ADD9-D6CB-DD86F59AC3DE}"/>
              </a:ext>
            </a:extLst>
          </p:cNvPr>
          <p:cNvSpPr txBox="1">
            <a:spLocks/>
          </p:cNvSpPr>
          <p:nvPr/>
        </p:nvSpPr>
        <p:spPr>
          <a:xfrm>
            <a:off x="1659995" y="1000168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o-RO" sz="8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lang="en" sz="8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2;p107">
            <a:extLst>
              <a:ext uri="{FF2B5EF4-FFF2-40B4-BE49-F238E27FC236}">
                <a16:creationId xmlns:a16="http://schemas.microsoft.com/office/drawing/2014/main" id="{4C00AEF5-0398-6CA7-7858-D43245369362}"/>
              </a:ext>
            </a:extLst>
          </p:cNvPr>
          <p:cNvSpPr txBox="1">
            <a:spLocks/>
          </p:cNvSpPr>
          <p:nvPr/>
        </p:nvSpPr>
        <p:spPr>
          <a:xfrm>
            <a:off x="832215" y="589054"/>
            <a:ext cx="4676299" cy="202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Modelul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matematic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programării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reprezintă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u="none" strike="noStrike" dirty="0" err="1">
                <a:solidFill>
                  <a:srgbClr val="FFFFFF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Calculul lambda — pagină inexistent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calculul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2" tooltip="Calculul lambda — pagină inexistentă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lambda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Limbajele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moderne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pot fi considerate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extensii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ale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calculului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lambda.</a:t>
            </a:r>
            <a:r>
              <a:rPr lang="en-US" sz="2000" b="0" i="0" u="none" strike="noStrike" baseline="3000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Noțiunea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bază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această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paradigmă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este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 </a:t>
            </a:r>
            <a:r>
              <a:rPr lang="en-US" sz="2000" b="0" i="1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1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funcție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b="0" i="1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nivel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1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înalt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care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accepta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hlinkClick r:id="rId4" tooltip="Argumentul unei funcți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argument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returna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valoare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altă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  <a:endParaRPr lang="en-US" sz="20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29B9B-B9B7-599F-2835-24F178088483}"/>
              </a:ext>
            </a:extLst>
          </p:cNvPr>
          <p:cNvSpPr txBox="1"/>
          <p:nvPr/>
        </p:nvSpPr>
        <p:spPr>
          <a:xfrm>
            <a:off x="1705324" y="3190558"/>
            <a:ext cx="52661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Multe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limbaje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programare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nefuncționale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cum sunt C, C++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și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C# pot fi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făcute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aibă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un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comportament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funcțional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prin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utilizarea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pointerilor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biblioteca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&lt;functional&gt;,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respectiv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funcțiile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lambda.</a:t>
            </a:r>
            <a:endParaRPr lang="en-US" sz="2000" dirty="0">
              <a:solidFill>
                <a:schemeClr val="bg1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pic>
        <p:nvPicPr>
          <p:cNvPr id="2052" name="Picture 4" descr="Don't Be Scared Of Functional Programming — Smashing Magazine">
            <a:extLst>
              <a:ext uri="{FF2B5EF4-FFF2-40B4-BE49-F238E27FC236}">
                <a16:creationId xmlns:a16="http://schemas.microsoft.com/office/drawing/2014/main" id="{7A06387D-ADDD-2371-723A-7EF869B1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73" y="450529"/>
            <a:ext cx="1994132" cy="19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300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960</Words>
  <Application>Microsoft Office PowerPoint</Application>
  <PresentationFormat>On-screen Show (16:9)</PresentationFormat>
  <Paragraphs>82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Squada One</vt:lpstr>
      <vt:lpstr>Fira Sans Extra Condensed Medium</vt:lpstr>
      <vt:lpstr>Arial</vt:lpstr>
      <vt:lpstr>Roboto Condensed Light</vt:lpstr>
      <vt:lpstr>Bahnschrift</vt:lpstr>
      <vt:lpstr>Century Gothic</vt:lpstr>
      <vt:lpstr>Tech Startup XL by Slidesgo</vt:lpstr>
      <vt:lpstr>PARADIGME DE PROGRAMARE</vt:lpstr>
      <vt:lpstr>Programarea imperativă</vt:lpstr>
      <vt:lpstr>Notiunea de paradigma se bazeaza pe un cuvânt ce provine din limba latina si greaca si care reprezinta un exemplu sau un model</vt:lpstr>
      <vt:lpstr>Paradigma de programare</vt:lpstr>
      <vt:lpstr>Programarea imperativă</vt:lpstr>
      <vt:lpstr>PowerPoint Presentation</vt:lpstr>
      <vt:lpstr>PowerPoint Presentation</vt:lpstr>
      <vt:lpstr>Programarea funcțională</vt:lpstr>
      <vt:lpstr>PowerPoint Presentation</vt:lpstr>
      <vt:lpstr>PowerPoint Presentation</vt:lpstr>
      <vt:lpstr>Programarea procedurală</vt:lpstr>
      <vt:lpstr>PowerPoint Presentation</vt:lpstr>
      <vt:lpstr>Programarea în flux</vt:lpstr>
      <vt:lpstr>PowerPoint Presentation</vt:lpstr>
      <vt:lpstr>Programarea orientată pe obiect</vt:lpstr>
      <vt:lpstr>Avantajele programarii orientate pe obiect:  - E mai ușor să modelezi lucruri complexe ca structuri mai simple și ușor de reprodus  - Codul e ușor de reutilizat - Putem crea programre care rulează mai rapid cu acesta - Structura codului e mai transparentă - Dezvoltarea e mai rapidă deoarece clase paralele pot fi dezvoltate în același timp  - Programul poate fi modifica, depanat și menținut mai ușor - E mai sigură (encapsulearea și abstractizarea fac datele mai sigure)</vt:lpstr>
      <vt:lpstr>PowerPoint Presentation</vt:lpstr>
      <vt:lpstr>Programarea declarativa</vt:lpstr>
      <vt:lpstr>PowerPoint Presentation</vt:lpstr>
      <vt:lpstr>Programarea automata</vt:lpstr>
      <vt:lpstr>PowerPoint Presentation</vt:lpstr>
      <vt:lpstr>VĂ MULȚUMIM PENTRU ATENȚIA ACORDATĂ!</vt:lpstr>
      <vt:lpstr>Bibliografie: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PARADIGME DE PROGRAMARE</dc:title>
  <cp:lastModifiedBy>Timotei Hasas</cp:lastModifiedBy>
  <cp:revision>3</cp:revision>
  <dcterms:modified xsi:type="dcterms:W3CDTF">2023-01-16T19:36:37Z</dcterms:modified>
</cp:coreProperties>
</file>