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61" r:id="rId5"/>
    <p:sldId id="264" r:id="rId6"/>
    <p:sldId id="263" r:id="rId7"/>
    <p:sldId id="258" r:id="rId8"/>
    <p:sldId id="259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06" y="77"/>
      </p:cViewPr>
      <p:guideLst/>
    </p:cSldViewPr>
  </p:slideViewPr>
  <p:outlineViewPr>
    <p:cViewPr>
      <p:scale>
        <a:sx n="33" d="100"/>
        <a:sy n="33" d="100"/>
      </p:scale>
      <p:origin x="0" y="-56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7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4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93B78C-63C5-4F1F-85F1-E7BC7003528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2E00FA-09A2-4FB9-A06A-3BB3C7D568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342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C7AA7E-81E8-4755-AC3D-2CE40312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956FD-3E35-4658-9C8B-3A48FD2DB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4E784-6398-F033-75AD-83A8F56CB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9567961" cy="333005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Implementarea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algoritmului</a:t>
            </a:r>
            <a:r>
              <a:rPr lang="en-US" sz="4000" dirty="0">
                <a:solidFill>
                  <a:srgbClr val="FFFFFF"/>
                </a:solidFill>
              </a:rPr>
              <a:t> BCD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C678D-D15E-4FC5-8CBF-5308E841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70DBB-9E00-A110-6EB9-00A30BCA8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9567961" cy="1640983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Andrei Timotei</a:t>
            </a:r>
          </a:p>
          <a:p>
            <a:pPr algn="r">
              <a:lnSpc>
                <a:spcPct val="90000"/>
              </a:lnSpc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Com</a:t>
            </a:r>
            <a:r>
              <a:rPr lang="ro-RO" sz="2000" dirty="0">
                <a:solidFill>
                  <a:schemeClr val="accent4">
                    <a:lumMod val="50000"/>
                  </a:schemeClr>
                </a:solidFill>
              </a:rPr>
              <a:t>ârdici Bogdan</a:t>
            </a:r>
          </a:p>
          <a:p>
            <a:pPr algn="r">
              <a:lnSpc>
                <a:spcPct val="90000"/>
              </a:lnSpc>
            </a:pPr>
            <a:r>
              <a:rPr lang="ro-RO" sz="2000" dirty="0">
                <a:solidFill>
                  <a:schemeClr val="accent4">
                    <a:lumMod val="50000"/>
                  </a:schemeClr>
                </a:solidFill>
              </a:rPr>
              <a:t>Gherasim Corina</a:t>
            </a:r>
          </a:p>
          <a:p>
            <a:pPr algn="r">
              <a:lnSpc>
                <a:spcPct val="90000"/>
              </a:lnSpc>
            </a:pPr>
            <a:r>
              <a:rPr lang="ro-RO" sz="2000" dirty="0">
                <a:solidFill>
                  <a:schemeClr val="accent4">
                    <a:lumMod val="50000"/>
                  </a:schemeClr>
                </a:solidFill>
              </a:rPr>
              <a:t>Săicu  Carina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188C2F-B457-4F86-B4B4-79703666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8B310-A329-8126-C858-2F4D342E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  <a:latin typeface="Aptos" panose="020B0004020202020204" pitchFamily="34" charset="0"/>
              </a:rPr>
              <a:t>Mulțumim</a:t>
            </a:r>
            <a:r>
              <a:rPr lang="en-US" sz="4400" dirty="0">
                <a:solidFill>
                  <a:srgbClr val="FFFFFF"/>
                </a:solidFill>
                <a:latin typeface="Aptos" panose="020B0004020202020204" pitchFamily="34" charset="0"/>
              </a:rPr>
              <a:t>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C0B53-F62B-4C6C-948D-0F3A70C4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4729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6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82FF-D9F9-740D-4A0A-FD63818B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Algoritmul</a:t>
            </a:r>
            <a:r>
              <a:rPr lang="en-US" dirty="0"/>
              <a:t> BCD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BDBD-AB21-CCBA-E027-7AEFDD5F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2400" b="1" dirty="0"/>
              <a:t>Definiție</a:t>
            </a:r>
          </a:p>
          <a:p>
            <a:pPr marL="0" indent="0">
              <a:buNone/>
            </a:pP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b="1" dirty="0"/>
              <a:t>Boustrophedon Cellular Decomposition (BCD)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de </a:t>
            </a:r>
            <a:r>
              <a:rPr lang="en-US" dirty="0" err="1"/>
              <a:t>împărțire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suprafețe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celule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simple,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explorarea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acoperirea</a:t>
            </a:r>
            <a:r>
              <a:rPr lang="en-US" dirty="0"/>
              <a:t> </a:t>
            </a:r>
            <a:r>
              <a:rPr lang="en-US" dirty="0" err="1"/>
              <a:t>integrală</a:t>
            </a:r>
            <a:r>
              <a:rPr lang="en-US" dirty="0"/>
              <a:t> a </a:t>
            </a:r>
            <a:r>
              <a:rPr lang="en-US" dirty="0" err="1"/>
              <a:t>zonei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obstacole</a:t>
            </a:r>
            <a:r>
              <a:rPr lang="en-US" dirty="0"/>
              <a:t>. </a:t>
            </a:r>
            <a:r>
              <a:rPr lang="en-US" dirty="0" err="1"/>
              <a:t>Termenul</a:t>
            </a:r>
            <a:r>
              <a:rPr lang="en-US" dirty="0"/>
              <a:t> „boustrophedon” vine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de </a:t>
            </a:r>
            <a:r>
              <a:rPr lang="en-US" dirty="0" err="1"/>
              <a:t>scriere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rândurile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trasate</a:t>
            </a:r>
            <a:r>
              <a:rPr lang="en-US" dirty="0"/>
              <a:t> </a:t>
            </a:r>
            <a:r>
              <a:rPr lang="en-US" dirty="0" err="1"/>
              <a:t>alternativ</a:t>
            </a:r>
            <a:r>
              <a:rPr lang="en-US" dirty="0"/>
              <a:t> de la </a:t>
            </a:r>
            <a:r>
              <a:rPr lang="en-US" dirty="0" err="1"/>
              <a:t>stânga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la </a:t>
            </a:r>
            <a:r>
              <a:rPr lang="en-US" dirty="0" err="1"/>
              <a:t>dreapta</a:t>
            </a:r>
            <a:r>
              <a:rPr lang="en-US" dirty="0"/>
              <a:t> la </a:t>
            </a:r>
            <a:r>
              <a:rPr lang="en-US" dirty="0" err="1"/>
              <a:t>stânga</a:t>
            </a:r>
            <a:r>
              <a:rPr lang="en-US" dirty="0"/>
              <a:t>, </a:t>
            </a:r>
            <a:r>
              <a:rPr lang="en-US" dirty="0" err="1"/>
              <a:t>imitând</a:t>
            </a:r>
            <a:r>
              <a:rPr lang="en-US" dirty="0"/>
              <a:t> </a:t>
            </a:r>
            <a:r>
              <a:rPr lang="en-US" dirty="0" err="1"/>
              <a:t>mișcarea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plug care </a:t>
            </a:r>
            <a:r>
              <a:rPr lang="en-US" dirty="0" err="1"/>
              <a:t>ară</a:t>
            </a:r>
            <a:r>
              <a:rPr lang="en-US" dirty="0"/>
              <a:t> un </a:t>
            </a:r>
            <a:r>
              <a:rPr lang="en-US" dirty="0" err="1"/>
              <a:t>câmp</a:t>
            </a:r>
            <a:r>
              <a:rPr lang="en-US" dirty="0"/>
              <a:t>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79940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33FBA-E3A0-92F5-97C5-852F1EBC8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5013-9D2C-F334-2372-59E25C92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Algoritmul</a:t>
            </a:r>
            <a:r>
              <a:rPr lang="en-US" dirty="0"/>
              <a:t> BCD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CB8E-5365-B9FF-528C-1867A7A2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2400" b="1" dirty="0"/>
              <a:t>Exemple de utilizare ale algoritmului</a:t>
            </a:r>
            <a:r>
              <a:rPr lang="en-US" sz="2400" b="1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Robo</a:t>
            </a:r>
            <a:r>
              <a:rPr lang="ro-RO" b="1" dirty="0"/>
              <a:t>ți de curățenie</a:t>
            </a:r>
            <a:r>
              <a:rPr lang="en-US" b="1" dirty="0"/>
              <a:t>: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roboților</a:t>
            </a:r>
            <a:r>
              <a:rPr lang="en-US" dirty="0"/>
              <a:t> de </a:t>
            </a:r>
            <a:r>
              <a:rPr lang="en-US" dirty="0" err="1"/>
              <a:t>curățare</a:t>
            </a:r>
            <a:r>
              <a:rPr lang="en-US" dirty="0"/>
              <a:t>, precum </a:t>
            </a:r>
            <a:r>
              <a:rPr lang="en-US" dirty="0" err="1"/>
              <a:t>aspiratoarele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, BCD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organiza</a:t>
            </a:r>
            <a:r>
              <a:rPr lang="en-US" dirty="0"/>
              <a:t> </a:t>
            </a:r>
            <a:r>
              <a:rPr lang="en-US" dirty="0" err="1"/>
              <a:t>traseul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suprafață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curățată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.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navigheze</a:t>
            </a:r>
            <a:r>
              <a:rPr lang="en-US" dirty="0"/>
              <a:t> </a:t>
            </a:r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obstacole</a:t>
            </a:r>
            <a:r>
              <a:rPr lang="en-US" dirty="0"/>
              <a:t>, </a:t>
            </a:r>
            <a:r>
              <a:rPr lang="en-US" dirty="0" err="1"/>
              <a:t>reducând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consumul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.</a:t>
            </a:r>
            <a:endParaRPr lang="ro-RO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ro-RO" b="1" dirty="0"/>
              <a:t>Agricultura inteligentă</a:t>
            </a:r>
            <a:r>
              <a:rPr lang="en-US" b="1" dirty="0"/>
              <a:t>: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agricultură</a:t>
            </a:r>
            <a:r>
              <a:rPr lang="en-US" dirty="0"/>
              <a:t>, BCD </a:t>
            </a:r>
            <a:r>
              <a:rPr lang="en-US" dirty="0" err="1"/>
              <a:t>ajută</a:t>
            </a:r>
            <a:r>
              <a:rPr lang="en-US" dirty="0"/>
              <a:t> la </a:t>
            </a:r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deplasării</a:t>
            </a:r>
            <a:r>
              <a:rPr lang="en-US" dirty="0"/>
              <a:t> </a:t>
            </a:r>
            <a:r>
              <a:rPr lang="en-US" dirty="0" err="1"/>
              <a:t>utilajelor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, precum </a:t>
            </a:r>
            <a:r>
              <a:rPr lang="en-US" dirty="0" err="1"/>
              <a:t>tractoarele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câmpurile</a:t>
            </a:r>
            <a:r>
              <a:rPr lang="en-US" dirty="0"/>
              <a:t> pot fi </a:t>
            </a:r>
            <a:r>
              <a:rPr lang="en-US" dirty="0" err="1"/>
              <a:t>acoperite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operațiuni</a:t>
            </a:r>
            <a:r>
              <a:rPr lang="en-US" dirty="0"/>
              <a:t> precum </a:t>
            </a:r>
            <a:r>
              <a:rPr lang="en-US" dirty="0" err="1"/>
              <a:t>însămânțare</a:t>
            </a:r>
            <a:r>
              <a:rPr lang="en-US" dirty="0"/>
              <a:t>, </a:t>
            </a:r>
            <a:r>
              <a:rPr lang="en-US" dirty="0" err="1"/>
              <a:t>irigare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recoltare</a:t>
            </a:r>
            <a:r>
              <a:rPr lang="en-US" dirty="0"/>
              <a:t>, </a:t>
            </a:r>
            <a:r>
              <a:rPr lang="en-US" dirty="0" err="1"/>
              <a:t>contribuind</a:t>
            </a:r>
            <a:r>
              <a:rPr lang="en-US" dirty="0"/>
              <a:t> la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optimă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la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randamentului</a:t>
            </a:r>
            <a:r>
              <a:rPr lang="en-US" dirty="0"/>
              <a:t>.</a:t>
            </a:r>
            <a:endParaRPr lang="ro-RO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ro-RO" b="1" dirty="0"/>
              <a:t>Monitorizare și Securitate</a:t>
            </a:r>
            <a:r>
              <a:rPr lang="en-US" b="1" dirty="0"/>
              <a:t>: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aplicațiile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, </a:t>
            </a:r>
            <a:r>
              <a:rPr lang="en-US" dirty="0" err="1"/>
              <a:t>roboții</a:t>
            </a:r>
            <a:r>
              <a:rPr lang="en-US" dirty="0"/>
              <a:t> de </a:t>
            </a:r>
            <a:r>
              <a:rPr lang="en-US" dirty="0" err="1"/>
              <a:t>patrulare</a:t>
            </a:r>
            <a:r>
              <a:rPr lang="en-US" dirty="0"/>
              <a:t> </a:t>
            </a:r>
            <a:r>
              <a:rPr lang="en-US" dirty="0" err="1"/>
              <a:t>utilizează</a:t>
            </a:r>
            <a:r>
              <a:rPr lang="en-US" dirty="0"/>
              <a:t> BCD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acoperi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sistematic</a:t>
            </a:r>
            <a:r>
              <a:rPr lang="en-US" dirty="0"/>
              <a:t> </a:t>
            </a:r>
            <a:r>
              <a:rPr lang="en-US" dirty="0" err="1"/>
              <a:t>zonele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, </a:t>
            </a:r>
            <a:r>
              <a:rPr lang="en-US" dirty="0" err="1"/>
              <a:t>asigurând</a:t>
            </a:r>
            <a:r>
              <a:rPr lang="en-US" dirty="0"/>
              <a:t> </a:t>
            </a:r>
            <a:r>
              <a:rPr lang="en-US" dirty="0" err="1"/>
              <a:t>supravegherea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 a </a:t>
            </a:r>
            <a:r>
              <a:rPr lang="en-US" dirty="0" err="1"/>
              <a:t>spațiului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reducând</a:t>
            </a:r>
            <a:r>
              <a:rPr lang="en-US" dirty="0"/>
              <a:t> </a:t>
            </a:r>
            <a:r>
              <a:rPr lang="en-US" dirty="0" err="1"/>
              <a:t>șansele</a:t>
            </a:r>
            <a:r>
              <a:rPr lang="en-US" dirty="0"/>
              <a:t> ca </a:t>
            </a:r>
            <a:r>
              <a:rPr lang="en-US" dirty="0" err="1"/>
              <a:t>zonele</a:t>
            </a:r>
            <a:r>
              <a:rPr lang="en-US" dirty="0"/>
              <a:t> </a:t>
            </a:r>
            <a:r>
              <a:rPr lang="en-US" dirty="0" err="1"/>
              <a:t>sensibile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ignorate</a:t>
            </a:r>
            <a:r>
              <a:rPr lang="en-US" dirty="0"/>
              <a:t>.</a:t>
            </a:r>
            <a:endParaRPr lang="ro-RO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Cartografiere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explorare</a:t>
            </a:r>
            <a:r>
              <a:rPr lang="en-US" b="1" dirty="0"/>
              <a:t> </a:t>
            </a:r>
            <a:r>
              <a:rPr lang="en-US" b="1" dirty="0" err="1"/>
              <a:t>autonomă</a:t>
            </a:r>
            <a:r>
              <a:rPr lang="en-US" b="1" dirty="0"/>
              <a:t>: </a:t>
            </a:r>
            <a:r>
              <a:rPr lang="en-US" dirty="0" err="1"/>
              <a:t>Roboții</a:t>
            </a:r>
            <a:r>
              <a:rPr lang="en-US" dirty="0"/>
              <a:t> de </a:t>
            </a:r>
            <a:r>
              <a:rPr lang="en-US" dirty="0" err="1"/>
              <a:t>explorare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misiuni</a:t>
            </a:r>
            <a:r>
              <a:rPr lang="en-US" dirty="0"/>
              <a:t> de </a:t>
            </a:r>
            <a:r>
              <a:rPr lang="en-US" b="1" dirty="0" err="1"/>
              <a:t>căutare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salvare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b="1" dirty="0" err="1"/>
              <a:t>explorarea</a:t>
            </a:r>
            <a:r>
              <a:rPr lang="en-US" b="1" dirty="0"/>
              <a:t> </a:t>
            </a:r>
            <a:r>
              <a:rPr lang="en-US" b="1" dirty="0" err="1"/>
              <a:t>subteranelor</a:t>
            </a:r>
            <a:r>
              <a:rPr lang="en-US" dirty="0"/>
              <a:t> (mine, </a:t>
            </a:r>
            <a:r>
              <a:rPr lang="en-US" dirty="0" err="1"/>
              <a:t>peșteri</a:t>
            </a:r>
            <a:r>
              <a:rPr lang="en-US" dirty="0"/>
              <a:t>), pot </a:t>
            </a:r>
            <a:r>
              <a:rPr lang="en-US" dirty="0" err="1"/>
              <a:t>folosi</a:t>
            </a:r>
            <a:r>
              <a:rPr lang="en-US" dirty="0"/>
              <a:t> BCD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hărți</a:t>
            </a:r>
            <a:r>
              <a:rPr lang="en-US" dirty="0"/>
              <a:t> complete ale </a:t>
            </a:r>
            <a:r>
              <a:rPr lang="en-US" dirty="0" err="1"/>
              <a:t>terenului</a:t>
            </a:r>
            <a:r>
              <a:rPr lang="en-US" dirty="0"/>
              <a:t> </a:t>
            </a:r>
            <a:r>
              <a:rPr lang="en-US" dirty="0" err="1"/>
              <a:t>necunoscut</a:t>
            </a:r>
            <a:r>
              <a:rPr lang="en-US" dirty="0"/>
              <a:t>, </a:t>
            </a:r>
            <a:r>
              <a:rPr lang="en-US" dirty="0" err="1"/>
              <a:t>asigurându</a:t>
            </a:r>
            <a:r>
              <a:rPr lang="en-US" dirty="0"/>
              <a:t>-se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loc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omis</a:t>
            </a:r>
            <a:r>
              <a:rPr lang="en-US" dirty="0"/>
              <a:t>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57929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E696-1F2C-90CF-2AEA-0456C776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ALGORITMUL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50FA-87CB-C0F8-090A-72D40C31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2400" b="1" dirty="0"/>
              <a:t>Definiție</a:t>
            </a:r>
          </a:p>
          <a:p>
            <a:pPr>
              <a:buNone/>
            </a:pPr>
            <a:r>
              <a:rPr lang="en-US" b="1" dirty="0"/>
              <a:t>BFS (</a:t>
            </a:r>
            <a:r>
              <a:rPr lang="en-US" b="1" dirty="0" err="1"/>
              <a:t>Căutare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Lățime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căutare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navigare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explora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pozițiile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spațiu</a:t>
            </a:r>
            <a:r>
              <a:rPr lang="en-US" dirty="0"/>
              <a:t>, </a:t>
            </a:r>
            <a:r>
              <a:rPr lang="en-US" b="1" dirty="0" err="1"/>
              <a:t>nivel</a:t>
            </a:r>
            <a:r>
              <a:rPr lang="en-US" b="1" dirty="0"/>
              <a:t> cu </a:t>
            </a:r>
            <a:r>
              <a:rPr lang="en-US" b="1" dirty="0" err="1"/>
              <a:t>nivel</a:t>
            </a:r>
            <a:r>
              <a:rPr lang="en-US" dirty="0"/>
              <a:t>. </a:t>
            </a:r>
            <a:r>
              <a:rPr lang="en-US" dirty="0" err="1"/>
              <a:t>Pornește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punct</a:t>
            </a:r>
            <a:r>
              <a:rPr lang="en-US" dirty="0"/>
              <a:t> de start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explorează</a:t>
            </a:r>
            <a:r>
              <a:rPr lang="en-US" dirty="0"/>
              <a:t> </a:t>
            </a:r>
            <a:r>
              <a:rPr lang="en-US" b="1" dirty="0" err="1"/>
              <a:t>toți</a:t>
            </a:r>
            <a:r>
              <a:rPr lang="en-US" b="1" dirty="0"/>
              <a:t> </a:t>
            </a:r>
            <a:r>
              <a:rPr lang="en-US" b="1" dirty="0" err="1"/>
              <a:t>vecinii</a:t>
            </a:r>
            <a:r>
              <a:rPr lang="en-US" b="1" dirty="0"/>
              <a:t>  </a:t>
            </a:r>
            <a:r>
              <a:rPr lang="en-US" b="1" dirty="0" err="1"/>
              <a:t>direcți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a </a:t>
            </a:r>
            <a:r>
              <a:rPr lang="en-US" dirty="0" err="1"/>
              <a:t>trece</a:t>
            </a:r>
            <a:r>
              <a:rPr lang="en-US" dirty="0"/>
              <a:t> la </a:t>
            </a:r>
            <a:r>
              <a:rPr lang="en-US" dirty="0" err="1"/>
              <a:t>vecinii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 </a:t>
            </a:r>
            <a:r>
              <a:rPr lang="en-US" dirty="0" err="1"/>
              <a:t>Garantează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b="1" dirty="0"/>
              <a:t>prima cale </a:t>
            </a:r>
            <a:r>
              <a:rPr lang="en-US" b="1" dirty="0" err="1"/>
              <a:t>găsită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țintă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scurtă</a:t>
            </a:r>
            <a:r>
              <a:rPr lang="en-US" dirty="0"/>
              <a:t> (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mișcările</a:t>
            </a:r>
            <a:r>
              <a:rPr lang="en-US" dirty="0"/>
              <a:t> au </a:t>
            </a:r>
            <a:r>
              <a:rPr lang="en-US" dirty="0" err="1"/>
              <a:t>același</a:t>
            </a:r>
            <a:r>
              <a:rPr lang="en-US" dirty="0"/>
              <a:t> cost).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Este ideal </a:t>
            </a:r>
            <a:r>
              <a:rPr lang="en-US" dirty="0" err="1"/>
              <a:t>pentru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Găsirea</a:t>
            </a:r>
            <a:r>
              <a:rPr lang="en-US" sz="1800" dirty="0"/>
              <a:t> </a:t>
            </a:r>
            <a:r>
              <a:rPr lang="en-US" sz="1800" dirty="0" err="1"/>
              <a:t>celei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scurte</a:t>
            </a:r>
            <a:r>
              <a:rPr lang="en-US" sz="1800" dirty="0"/>
              <a:t> </a:t>
            </a:r>
            <a:r>
              <a:rPr lang="en-US" sz="1800" dirty="0" err="1"/>
              <a:t>căi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-o </a:t>
            </a:r>
            <a:r>
              <a:rPr lang="en-US" sz="1800" b="1" dirty="0" err="1"/>
              <a:t>hartă</a:t>
            </a:r>
            <a:r>
              <a:rPr lang="en-US" sz="1800" b="1" dirty="0"/>
              <a:t> </a:t>
            </a:r>
            <a:r>
              <a:rPr lang="en-US" sz="1800" b="1" dirty="0" err="1"/>
              <a:t>pătratică</a:t>
            </a:r>
            <a:r>
              <a:rPr lang="en-US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Navigare</a:t>
            </a:r>
            <a:r>
              <a:rPr lang="en-US" sz="1800" dirty="0"/>
              <a:t> </a:t>
            </a:r>
            <a:r>
              <a:rPr lang="en-US" sz="1800" dirty="0" err="1"/>
              <a:t>printre</a:t>
            </a:r>
            <a:r>
              <a:rPr lang="en-US" sz="1800" dirty="0"/>
              <a:t> </a:t>
            </a:r>
            <a:r>
              <a:rPr lang="en-US" sz="1800" b="1" dirty="0" err="1"/>
              <a:t>obstacole</a:t>
            </a:r>
            <a:r>
              <a:rPr lang="en-US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Evitarea</a:t>
            </a:r>
            <a:r>
              <a:rPr lang="en-US" sz="1800" dirty="0"/>
              <a:t> </a:t>
            </a:r>
            <a:r>
              <a:rPr lang="en-US" sz="1800" dirty="0" err="1"/>
              <a:t>drumurilor</a:t>
            </a:r>
            <a:r>
              <a:rPr lang="en-US" sz="1800" dirty="0"/>
              <a:t> </a:t>
            </a:r>
            <a:r>
              <a:rPr lang="en-US" sz="1800" dirty="0" err="1"/>
              <a:t>închise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buclelor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7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D8A8-1D28-8215-9C4F-9D7ED617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Traversare</a:t>
            </a:r>
            <a:r>
              <a:rPr lang="en-US" dirty="0"/>
              <a:t> </a:t>
            </a:r>
            <a:r>
              <a:rPr lang="en-US" dirty="0" err="1"/>
              <a:t>clasică</a:t>
            </a:r>
            <a:r>
              <a:rPr lang="en-US" dirty="0"/>
              <a:t> vs. cu BFS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2C9FB9-CBFB-2E3F-145C-F5856D9DE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909555"/>
              </p:ext>
            </p:extLst>
          </p:nvPr>
        </p:nvGraphicFramePr>
        <p:xfrm>
          <a:off x="581025" y="3046467"/>
          <a:ext cx="11029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07827289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6651937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41990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Traversare clasică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Traversare cu BFS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3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Tranziție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între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celule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Sare direct la </a:t>
                      </a:r>
                      <a:r>
                        <a:rPr lang="en-US" dirty="0" err="1"/>
                        <a:t>următoarea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Calculează un drum sigur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9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total </a:t>
                      </a:r>
                      <a:r>
                        <a:rPr lang="en-US" dirty="0" err="1"/>
                        <a:t>traseu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Potențial mai mare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Optimizat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Realism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aplicații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 </a:t>
                      </a:r>
                      <a:r>
                        <a:rPr lang="en-US" dirty="0" err="1"/>
                        <a:t>simplu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Mai robust în medii reale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8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EEB9-B7D0-849A-B882-5DFE5A6D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</a:t>
            </a:r>
            <a:r>
              <a:rPr lang="ro-RO" dirty="0"/>
              <a:t>șii algoritmului bcd cu bfs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C2FC-9EE3-D419-486A-05A349470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7" cy="36783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err="1"/>
              <a:t>Decompoziție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Împarte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celule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 (zone </a:t>
            </a:r>
            <a:r>
              <a:rPr lang="en-US" dirty="0" err="1"/>
              <a:t>accesibile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Parcurgere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Celulă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Zigzag (</a:t>
            </a:r>
            <a:r>
              <a:rPr lang="en-US" dirty="0" err="1"/>
              <a:t>stânga-dreapta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celulei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Tranziție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</a:t>
            </a:r>
            <a:r>
              <a:rPr lang="en-US" b="1" dirty="0" err="1"/>
              <a:t>Celule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Folosește</a:t>
            </a:r>
            <a:r>
              <a:rPr lang="en-US" dirty="0"/>
              <a:t> BFS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găsi</a:t>
            </a:r>
            <a:r>
              <a:rPr lang="en-US" dirty="0"/>
              <a:t> o cale </a:t>
            </a:r>
            <a:r>
              <a:rPr lang="en-US" dirty="0" err="1"/>
              <a:t>scurtă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sigură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Repetare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Acoperă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 </a:t>
            </a:r>
            <a:r>
              <a:rPr lang="en-US" dirty="0" err="1"/>
              <a:t>celulă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final.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FB2EC-3659-2605-16AE-08555006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467" y="1858945"/>
            <a:ext cx="4758340" cy="49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3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8EF4-58CA-2DC4-2CD2-93B91B28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</a:t>
            </a:r>
            <a:r>
              <a:rPr lang="ro-RO" dirty="0"/>
              <a:t>șii codului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1D90-193E-2B9F-A8B7-D8E96F36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8974" cy="435133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/>
              <a:t>Generarea</a:t>
            </a:r>
            <a:r>
              <a:rPr lang="en-US" sz="1800" b="1" dirty="0"/>
              <a:t> </a:t>
            </a:r>
            <a:r>
              <a:rPr lang="en-US" sz="1800" b="1" dirty="0" err="1"/>
              <a:t>hărții</a:t>
            </a:r>
            <a:r>
              <a:rPr lang="en-US" sz="1800" b="1" dirty="0"/>
              <a:t> cu </a:t>
            </a:r>
            <a:r>
              <a:rPr lang="en-US" sz="1800" b="1" dirty="0" err="1"/>
              <a:t>obstacole</a:t>
            </a:r>
            <a:endParaRPr lang="ro-RO" sz="1800" b="1" dirty="0"/>
          </a:p>
          <a:p>
            <a:r>
              <a:rPr lang="ro-RO" dirty="0"/>
              <a:t>Se creează o hartă pătrată (size x size), având celulele notate cu 0 (spațiu liber) sau 1 (obstacol)</a:t>
            </a:r>
          </a:p>
          <a:p>
            <a:r>
              <a:rPr lang="ro-RO" sz="1800" dirty="0"/>
              <a:t>Obstacolele sunt amplasate aleator</a:t>
            </a:r>
            <a:r>
              <a:rPr lang="ro-RO" dirty="0"/>
              <a:t>, fiind pătrate de dimensiuni invariabile</a:t>
            </a:r>
            <a:endParaRPr lang="ro-RO" sz="1800" dirty="0"/>
          </a:p>
          <a:p>
            <a:pPr marL="514350" indent="-514350">
              <a:buFont typeface="+mj-lt"/>
              <a:buAutoNum type="arabicPeriod" startAt="2"/>
            </a:pPr>
            <a:r>
              <a:rPr lang="ro-RO" b="1" dirty="0"/>
              <a:t>Analiza verticală a spațiului</a:t>
            </a:r>
          </a:p>
          <a:p>
            <a:r>
              <a:rPr lang="ro-RO" sz="1800" dirty="0"/>
              <a:t>Fiecare coloan</a:t>
            </a:r>
            <a:r>
              <a:rPr lang="ro-RO" dirty="0"/>
              <a:t>ă a hărții este analizată vertical</a:t>
            </a:r>
          </a:p>
          <a:p>
            <a:r>
              <a:rPr lang="ro-RO" sz="1800" dirty="0"/>
              <a:t>Se detectează zo</a:t>
            </a:r>
            <a:r>
              <a:rPr lang="ro-RO" dirty="0"/>
              <a:t>nele cone</a:t>
            </a:r>
            <a:r>
              <a:rPr lang="en-US" dirty="0"/>
              <a:t>c</a:t>
            </a:r>
            <a:r>
              <a:rPr lang="ro-RO" dirty="0"/>
              <a:t>tate de spațiu liber</a:t>
            </a:r>
          </a:p>
          <a:p>
            <a:r>
              <a:rPr lang="en-US" dirty="0" err="1"/>
              <a:t>Returnează</a:t>
            </a:r>
            <a:r>
              <a:rPr lang="en-US" dirty="0"/>
              <a:t> „</a:t>
            </a:r>
            <a:r>
              <a:rPr lang="en-US" dirty="0" err="1"/>
              <a:t>părțile</a:t>
            </a:r>
            <a:r>
              <a:rPr lang="en-US" dirty="0"/>
              <a:t> </a:t>
            </a:r>
            <a:r>
              <a:rPr lang="en-US" dirty="0" err="1"/>
              <a:t>conectate</a:t>
            </a:r>
            <a:r>
              <a:rPr lang="en-US" dirty="0"/>
              <a:t>” din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coloană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Construiește</a:t>
            </a:r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 de </a:t>
            </a:r>
            <a:r>
              <a:rPr lang="en-US" dirty="0" err="1"/>
              <a:t>adiacență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legăturile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celule</a:t>
            </a:r>
            <a:r>
              <a:rPr lang="en-US" dirty="0"/>
              <a:t>.</a:t>
            </a:r>
            <a:endParaRPr lang="ro-RO" sz="1800" dirty="0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1D738E28-12F0-7C1B-DC21-07FA8991D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48" y="1825625"/>
            <a:ext cx="5326260" cy="48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8952F-2CEB-C9EB-359C-6F977DF82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AE8D-B4F3-C47C-EACA-1F60E27D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Pa</a:t>
            </a:r>
            <a:r>
              <a:rPr lang="ro-RO"/>
              <a:t>șii codului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710E-61F0-B6E7-9B12-226A7DF8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977"/>
            <a:ext cx="5257800" cy="435133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o-RO" b="1"/>
              <a:t>Planificarea traseului</a:t>
            </a:r>
          </a:p>
          <a:p>
            <a:pPr marL="0" indent="0">
              <a:buNone/>
            </a:pPr>
            <a:r>
              <a:rPr lang="ro-RO"/>
              <a:t>Se definește o traiectorie care</a:t>
            </a:r>
            <a:r>
              <a:rPr lang="en-US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/>
              <a:t>Parcurge fiecare celulă în zigzag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/>
              <a:t>Alege cel mai apropiat punct neexplorat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/>
              <a:t>Poate folosi BFS pentru a trece între celule</a:t>
            </a:r>
            <a:endParaRPr lang="ro-RO" b="1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AD990D2-3E36-922C-034A-F48105FDC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2589" y="1563555"/>
            <a:ext cx="3393455" cy="33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58E37-CA7A-33D3-F923-AED6E61B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26" y="1874904"/>
            <a:ext cx="5081582" cy="47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6767-2404-F89F-783B-4C8AB87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o-RO" dirty="0"/>
              <a:t>Interacțiunea cu utilizatorul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DCAF-D27B-B367-1D1F-978B8008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752668" cy="4406916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Controale</a:t>
            </a:r>
            <a:r>
              <a:rPr lang="en-US" b="1" dirty="0"/>
              <a:t> din </a:t>
            </a:r>
            <a:r>
              <a:rPr lang="en-US" b="1" dirty="0" err="1"/>
              <a:t>timpul</a:t>
            </a:r>
            <a:r>
              <a:rPr lang="en-US" b="1" dirty="0"/>
              <a:t> </a:t>
            </a:r>
            <a:r>
              <a:rPr lang="en-US" b="1" dirty="0" err="1"/>
              <a:t>animației</a:t>
            </a:r>
            <a:r>
              <a:rPr lang="en-US" b="1" dirty="0"/>
              <a:t>:</a:t>
            </a:r>
            <a:endParaRPr lang="ro-RO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← </a:t>
            </a:r>
            <a:r>
              <a:rPr lang="en-US" dirty="0" err="1"/>
              <a:t>și</a:t>
            </a:r>
            <a:r>
              <a:rPr lang="en-US" dirty="0"/>
              <a:t> →: </a:t>
            </a:r>
            <a:r>
              <a:rPr lang="en-US" dirty="0" err="1"/>
              <a:t>modifică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animației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lent / </a:t>
            </a:r>
            <a:r>
              <a:rPr lang="en-US" dirty="0" err="1"/>
              <a:t>mai</a:t>
            </a:r>
            <a:r>
              <a:rPr lang="en-US" dirty="0"/>
              <a:t> rapid)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R: </a:t>
            </a:r>
            <a:r>
              <a:rPr lang="en-US" dirty="0" err="1"/>
              <a:t>reîncepe</a:t>
            </a:r>
            <a:r>
              <a:rPr lang="en-US" dirty="0"/>
              <a:t> </a:t>
            </a:r>
            <a:r>
              <a:rPr lang="en-US" dirty="0" err="1"/>
              <a:t>animația</a:t>
            </a:r>
            <a:r>
              <a:rPr lang="en-US" dirty="0"/>
              <a:t> </a:t>
            </a:r>
            <a:r>
              <a:rPr lang="en-US" dirty="0" err="1"/>
              <a:t>curentă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ENTER: </a:t>
            </a:r>
            <a:r>
              <a:rPr lang="en-US" dirty="0" err="1"/>
              <a:t>generează</a:t>
            </a:r>
            <a:r>
              <a:rPr lang="en-US" dirty="0"/>
              <a:t> 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hartă</a:t>
            </a:r>
            <a:r>
              <a:rPr lang="en-US" dirty="0"/>
              <a:t> cu </a:t>
            </a:r>
            <a:r>
              <a:rPr lang="en-US" dirty="0" err="1"/>
              <a:t>setările</a:t>
            </a:r>
            <a:r>
              <a:rPr lang="en-US" dirty="0"/>
              <a:t> </a:t>
            </a:r>
            <a:r>
              <a:rPr lang="en-US" dirty="0" err="1"/>
              <a:t>actuale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 / P: </a:t>
            </a:r>
            <a:r>
              <a:rPr lang="en-US" dirty="0" err="1"/>
              <a:t>scade</a:t>
            </a:r>
            <a:r>
              <a:rPr lang="en-US" dirty="0"/>
              <a:t> /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obstacole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următoare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ESC: </a:t>
            </a:r>
            <a:r>
              <a:rPr lang="en-US" dirty="0" err="1"/>
              <a:t>închide</a:t>
            </a:r>
            <a:r>
              <a:rPr lang="en-US" dirty="0"/>
              <a:t> </a:t>
            </a:r>
            <a:r>
              <a:rPr lang="en-US" dirty="0" err="1"/>
              <a:t>aplicația</a:t>
            </a:r>
            <a:endParaRPr lang="ro-RO" dirty="0"/>
          </a:p>
          <a:p>
            <a:pPr marL="457200" indent="-457200">
              <a:buFont typeface="+mj-lt"/>
              <a:buAutoNum type="arabicPeriod" startAt="2"/>
            </a:pPr>
            <a:r>
              <a:rPr lang="ro-RO" b="1" dirty="0"/>
              <a:t>Parametri din linia de comandă:</a:t>
            </a:r>
          </a:p>
          <a:p>
            <a:pPr marL="0" indent="0">
              <a:buNone/>
            </a:pPr>
            <a:r>
              <a:rPr lang="ro-RO" dirty="0"/>
              <a:t>map_size: dimensiunea hărții (ex: python proiect.py 20)</a:t>
            </a:r>
          </a:p>
          <a:p>
            <a:pPr marL="0" indent="0">
              <a:buNone/>
            </a:pPr>
            <a:r>
              <a:rPr lang="ro-RO" dirty="0"/>
              <a:t>--mode: modul de rulare (classic, bfs, sau both) pentru a selecta tipul de animație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63E579EB-A1DC-6D4C-B0B0-994A584C6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89" y="1856168"/>
            <a:ext cx="3334554" cy="500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537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154</TotalTime>
  <Words>669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Courier New</vt:lpstr>
      <vt:lpstr>Gill Sans MT</vt:lpstr>
      <vt:lpstr>Wingdings</vt:lpstr>
      <vt:lpstr>Wingdings 2</vt:lpstr>
      <vt:lpstr>Dividend</vt:lpstr>
      <vt:lpstr>Implementarea algoritmului BCD</vt:lpstr>
      <vt:lpstr>Algoritmul BCD</vt:lpstr>
      <vt:lpstr>Algoritmul BCD</vt:lpstr>
      <vt:lpstr>ALGORITMUL BFS</vt:lpstr>
      <vt:lpstr>Traversare clasică vs. cu BFS</vt:lpstr>
      <vt:lpstr>Pașii algoritmului bcd cu bfs</vt:lpstr>
      <vt:lpstr>Pașii codului </vt:lpstr>
      <vt:lpstr>Pașii codului </vt:lpstr>
      <vt:lpstr>Interacțiunea cu utilizatorul</vt:lpstr>
      <vt:lpstr>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Corina Maria Gherasim</dc:creator>
  <cp:lastModifiedBy>Andrei Timotei</cp:lastModifiedBy>
  <cp:revision>8</cp:revision>
  <dcterms:created xsi:type="dcterms:W3CDTF">2025-04-28T07:14:32Z</dcterms:created>
  <dcterms:modified xsi:type="dcterms:W3CDTF">2025-05-05T13:37:40Z</dcterms:modified>
</cp:coreProperties>
</file>