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77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8" r:id="rId15"/>
    <p:sldId id="268" r:id="rId16"/>
    <p:sldId id="269" r:id="rId17"/>
    <p:sldId id="270" r:id="rId18"/>
    <p:sldId id="271" r:id="rId19"/>
    <p:sldId id="279" r:id="rId20"/>
    <p:sldId id="274" r:id="rId21"/>
    <p:sldId id="275" r:id="rId22"/>
    <p:sldId id="276" r:id="rId23"/>
  </p:sldIdLst>
  <p:sldSz cx="9144000" cy="5143500" type="screen16x9"/>
  <p:notesSz cx="6858000" cy="9144000"/>
  <p:embeddedFontLst>
    <p:embeddedFont>
      <p:font typeface="Lato" panose="020F0502020204030203" pitchFamily="34" charset="0"/>
      <p:regular r:id="rId25"/>
      <p:bold r:id="rId26"/>
      <p:italic r:id="rId27"/>
      <p:boldItalic r:id="rId28"/>
    </p:embeddedFont>
    <p:embeddedFont>
      <p:font typeface="Montserrat" panose="000005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issa Reed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1104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5-04-28T03:13:30.527" idx="1">
    <p:pos x="6000" y="0"/>
    <p:text>we can remove these last 2 i just thought they might be good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04e86d6613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04e86d6613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04e86d6613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04e86d6613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04e86d6613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04e86d6613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04e86d6613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04e86d6613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04e86d6613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04e86d6613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04e86d6613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04e86d6613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04e86d6613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04e86d6613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098dbd48a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098dbd48a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098dbd48a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098dbd48a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04e86d6613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04e86d6613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4e86d661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4e86d661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04e86d6613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04e86d6613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098dbd48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098dbd48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04e86d661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04e86d661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04e86d6613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04e86d6613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04e86d6613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04e86d6613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04e86d6613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04e86d6613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04e86d6613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04e86d6613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310275" y="1578400"/>
            <a:ext cx="5544300" cy="12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22"/>
              <a:t>Benchmarking Medallion-Architecture Data Pipelines in Cloud-Computing Environments</a:t>
            </a:r>
            <a:endParaRPr sz="2422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3310275" y="3007975"/>
            <a:ext cx="51948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Tianyu Sun, Evie Mahsem, Marissa Reed, Nishanth Prasad</a:t>
            </a:r>
            <a:endParaRPr sz="1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- Gold</a:t>
            </a:r>
            <a:endParaRPr dirty="0"/>
          </a:p>
        </p:txBody>
      </p:sp>
      <p:sp>
        <p:nvSpPr>
          <p:cNvPr id="190" name="Google Shape;190;p21"/>
          <p:cNvSpPr txBox="1"/>
          <p:nvPr/>
        </p:nvSpPr>
        <p:spPr>
          <a:xfrm>
            <a:off x="6205458" y="1909200"/>
            <a:ext cx="26946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Core Steps:</a:t>
            </a:r>
            <a:endParaRPr sz="13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AutoNum type="arabicPeriod"/>
            </a:pPr>
            <a:r>
              <a:rPr lang="en" sz="13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Select all tables, adding a column to each labeling battery type</a:t>
            </a:r>
            <a:endParaRPr sz="13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AutoNum type="arabicPeriod"/>
            </a:pPr>
            <a:r>
              <a:rPr lang="en" sz="13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Union all 3 tables into 1</a:t>
            </a:r>
            <a:endParaRPr sz="13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AutoNum type="arabicPeriod"/>
            </a:pPr>
            <a:r>
              <a:rPr lang="en" sz="13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Write the single gold table</a:t>
            </a:r>
            <a:endParaRPr sz="13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AutoNum type="arabicPeriod"/>
            </a:pPr>
            <a:r>
              <a:rPr lang="en" sz="13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Collect metrics</a:t>
            </a:r>
            <a:endParaRPr sz="13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1" name="Google Shape;19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942" y="1770085"/>
            <a:ext cx="6014999" cy="218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Results - Runtime</a:t>
            </a:r>
            <a:endParaRPr dirty="0"/>
          </a:p>
        </p:txBody>
      </p:sp>
      <p:grpSp>
        <p:nvGrpSpPr>
          <p:cNvPr id="197" name="Google Shape;197;p22"/>
          <p:cNvGrpSpPr/>
          <p:nvPr/>
        </p:nvGrpSpPr>
        <p:grpSpPr>
          <a:xfrm>
            <a:off x="1297514" y="1005072"/>
            <a:ext cx="7219040" cy="3924553"/>
            <a:chOff x="1297514" y="1005072"/>
            <a:chExt cx="7219040" cy="3924553"/>
          </a:xfrm>
        </p:grpSpPr>
        <p:pic>
          <p:nvPicPr>
            <p:cNvPr id="198" name="Google Shape;198;p22" title="time1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97514" y="1005072"/>
              <a:ext cx="3609516" cy="17125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9" name="Google Shape;199;p22" title="time2.png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07030" y="1005072"/>
              <a:ext cx="3609516" cy="17125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0" name="Google Shape;200;p22" title="time3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297517" y="2717620"/>
              <a:ext cx="3609516" cy="17125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1" name="Google Shape;201;p22" title="time4.png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907023" y="2717609"/>
              <a:ext cx="3609531" cy="17125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2" name="Google Shape;202;p22"/>
            <p:cNvSpPr txBox="1"/>
            <p:nvPr/>
          </p:nvSpPr>
          <p:spPr>
            <a:xfrm>
              <a:off x="3530700" y="4547425"/>
              <a:ext cx="2572500" cy="38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Figure: Runtime (s) for each layer</a:t>
              </a:r>
              <a:endParaRPr sz="13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Results - CPU usage</a:t>
            </a:r>
            <a:endParaRPr dirty="0"/>
          </a:p>
        </p:txBody>
      </p:sp>
      <p:grpSp>
        <p:nvGrpSpPr>
          <p:cNvPr id="208" name="Google Shape;208;p23"/>
          <p:cNvGrpSpPr/>
          <p:nvPr/>
        </p:nvGrpSpPr>
        <p:grpSpPr>
          <a:xfrm>
            <a:off x="1232271" y="1307850"/>
            <a:ext cx="6975420" cy="3191879"/>
            <a:chOff x="1297500" y="1239500"/>
            <a:chExt cx="7269091" cy="3607051"/>
          </a:xfrm>
        </p:grpSpPr>
        <p:pic>
          <p:nvPicPr>
            <p:cNvPr id="209" name="Google Shape;209;p23" title="cpu1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97500" y="1239500"/>
              <a:ext cx="3634556" cy="1803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0" name="Google Shape;210;p23" title="cpu2.png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32050" y="1239500"/>
              <a:ext cx="3634541" cy="1803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1" name="Google Shape;211;p23" title="cpu3.png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297500" y="3043025"/>
              <a:ext cx="3634544" cy="1803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2" name="Google Shape;212;p23" title="cpu_avg.png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268825" y="3043025"/>
              <a:ext cx="3023190" cy="1803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3" name="Google Shape;213;p23"/>
          <p:cNvSpPr txBox="1"/>
          <p:nvPr/>
        </p:nvSpPr>
        <p:spPr>
          <a:xfrm>
            <a:off x="3396888" y="4547425"/>
            <a:ext cx="27768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Figure: CPU usage (%) for each layer</a:t>
            </a:r>
            <a:endParaRPr sz="13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Experiment Results - Throughput</a:t>
            </a:r>
            <a:endParaRPr dirty="0"/>
          </a:p>
        </p:txBody>
      </p:sp>
      <p:pic>
        <p:nvPicPr>
          <p:cNvPr id="219" name="Google Shape;219;p24" title="throughpu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095025"/>
            <a:ext cx="3217324" cy="159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4" title="throughput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4825" y="1095025"/>
            <a:ext cx="3217324" cy="1596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4" title="throughput3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7500" y="2691525"/>
            <a:ext cx="3180976" cy="1578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" title="throughput_avg.png"/>
          <p:cNvPicPr preferRelativeResize="0"/>
          <p:nvPr/>
        </p:nvPicPr>
        <p:blipFill rotWithShape="1">
          <a:blip r:embed="rId6">
            <a:alphaModFix/>
          </a:blip>
          <a:srcRect l="-3134" r="-3124" b="-6258"/>
          <a:stretch/>
        </p:blipFill>
        <p:spPr>
          <a:xfrm>
            <a:off x="4749175" y="2691523"/>
            <a:ext cx="2811524" cy="167722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"/>
          <p:cNvSpPr txBox="1"/>
          <p:nvPr/>
        </p:nvSpPr>
        <p:spPr>
          <a:xfrm>
            <a:off x="2896050" y="4589875"/>
            <a:ext cx="3351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Figure: Throughput (MB/sec) for each layer</a:t>
            </a:r>
            <a:endParaRPr sz="13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460B2-B804-F9C3-4FC4-44C5ACC0D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Experiment Results</a:t>
            </a:r>
            <a:endParaRPr lang="en-US" dirty="0"/>
          </a:p>
        </p:txBody>
      </p:sp>
      <p:pic>
        <p:nvPicPr>
          <p:cNvPr id="5" name="Picture 4" descr="A screenshot of a graph&#10;&#10;AI-generated content may be incorrect.">
            <a:extLst>
              <a:ext uri="{FF2B5EF4-FFF2-40B4-BE49-F238E27FC236}">
                <a16:creationId xmlns:a16="http://schemas.microsoft.com/office/drawing/2014/main" id="{61A06ECD-2E19-3E38-6DF3-C0B6944F0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277" y="1046035"/>
            <a:ext cx="3879132" cy="3068766"/>
          </a:xfrm>
          <a:prstGeom prst="rect">
            <a:avLst/>
          </a:prstGeom>
        </p:spPr>
      </p:pic>
      <p:sp>
        <p:nvSpPr>
          <p:cNvPr id="6" name="Google Shape;234;p25">
            <a:extLst>
              <a:ext uri="{FF2B5EF4-FFF2-40B4-BE49-F238E27FC236}">
                <a16:creationId xmlns:a16="http://schemas.microsoft.com/office/drawing/2014/main" id="{5643302A-1499-2123-6850-DF3736784EF1}"/>
              </a:ext>
            </a:extLst>
          </p:cNvPr>
          <p:cNvSpPr txBox="1"/>
          <p:nvPr/>
        </p:nvSpPr>
        <p:spPr>
          <a:xfrm>
            <a:off x="2957601" y="4234489"/>
            <a:ext cx="30780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Figure: Runtime at run 23</a:t>
            </a:r>
            <a:endParaRPr sz="13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19832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(1 node, 8 CPUs)</a:t>
            </a:r>
            <a:endParaRPr dirty="0"/>
          </a:p>
        </p:txBody>
      </p:sp>
      <p:grpSp>
        <p:nvGrpSpPr>
          <p:cNvPr id="229" name="Google Shape;229;p25"/>
          <p:cNvGrpSpPr/>
          <p:nvPr/>
        </p:nvGrpSpPr>
        <p:grpSpPr>
          <a:xfrm>
            <a:off x="1297500" y="1036175"/>
            <a:ext cx="4398401" cy="3855750"/>
            <a:chOff x="2381800" y="1066675"/>
            <a:chExt cx="4398401" cy="3855750"/>
          </a:xfrm>
        </p:grpSpPr>
        <p:pic>
          <p:nvPicPr>
            <p:cNvPr id="230" name="Google Shape;230;p25" title="setup1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403575" y="1066675"/>
              <a:ext cx="4376618" cy="1398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1" name="Google Shape;231;p25" title="setup2.png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381800" y="2465000"/>
              <a:ext cx="4398401" cy="4636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2" name="Google Shape;232;p25" title="setup3.png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381800" y="2928700"/>
              <a:ext cx="4398400" cy="5953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3" name="Google Shape;233;p25" title="jps.png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327675" y="3524100"/>
              <a:ext cx="2347550" cy="13983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4" name="Google Shape;234;p25"/>
          <p:cNvSpPr txBox="1"/>
          <p:nvPr/>
        </p:nvSpPr>
        <p:spPr>
          <a:xfrm>
            <a:off x="5929401" y="2511825"/>
            <a:ext cx="30780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Figure: Setup to run the code for 1 node</a:t>
            </a:r>
            <a:endParaRPr sz="13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(1 node, 8 CPUs)</a:t>
            </a:r>
            <a:endParaRPr dirty="0"/>
          </a:p>
        </p:txBody>
      </p:sp>
      <p:sp>
        <p:nvSpPr>
          <p:cNvPr id="240" name="Google Shape;240;p26"/>
          <p:cNvSpPr txBox="1"/>
          <p:nvPr/>
        </p:nvSpPr>
        <p:spPr>
          <a:xfrm>
            <a:off x="5611550" y="4032125"/>
            <a:ext cx="2887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Figure: Running the experiment for 1 node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241" name="Google Shape;241;p26"/>
          <p:cNvGrpSpPr/>
          <p:nvPr/>
        </p:nvGrpSpPr>
        <p:grpSpPr>
          <a:xfrm>
            <a:off x="1297500" y="1189354"/>
            <a:ext cx="4054800" cy="3738942"/>
            <a:chOff x="1973775" y="953950"/>
            <a:chExt cx="3432200" cy="3067221"/>
          </a:xfrm>
        </p:grpSpPr>
        <p:pic>
          <p:nvPicPr>
            <p:cNvPr id="242" name="Google Shape;242;p26" title="run1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73775" y="953950"/>
              <a:ext cx="3432198" cy="11177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3" name="Google Shape;243;p26" title="run2.png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973775" y="2071700"/>
              <a:ext cx="3432200" cy="48304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4" name="Google Shape;244;p26" title="run3.png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973775" y="2571750"/>
              <a:ext cx="3422031" cy="8167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5" name="Google Shape;245;p26" title="run4.png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973775" y="3388499"/>
              <a:ext cx="3432199" cy="63267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(1 node, 8 CPUs)</a:t>
            </a:r>
            <a:endParaRPr dirty="0"/>
          </a:p>
        </p:txBody>
      </p:sp>
      <p:pic>
        <p:nvPicPr>
          <p:cNvPr id="251" name="Google Shape;251;p27" title="erro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7538" y="1460250"/>
            <a:ext cx="7178824" cy="843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7"/>
          <p:cNvSpPr txBox="1"/>
          <p:nvPr/>
        </p:nvSpPr>
        <p:spPr>
          <a:xfrm>
            <a:off x="2690475" y="2456450"/>
            <a:ext cx="343020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Figure: Occurrence of breakdown at run 24</a:t>
            </a:r>
            <a:endParaRPr sz="13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Key Takeaways</a:t>
            </a:r>
            <a:r>
              <a:rPr lang="en" dirty="0"/>
              <a:t> </a:t>
            </a:r>
            <a:endParaRPr dirty="0"/>
          </a:p>
        </p:txBody>
      </p:sp>
      <p:sp>
        <p:nvSpPr>
          <p:cNvPr id="258" name="Google Shape;258;p28"/>
          <p:cNvSpPr txBox="1"/>
          <p:nvPr/>
        </p:nvSpPr>
        <p:spPr>
          <a:xfrm>
            <a:off x="1433950" y="1423000"/>
            <a:ext cx="6214800" cy="26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Bronze:</a:t>
            </a:r>
            <a:r>
              <a:rPr lang="en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Adding cores past 8 on a single VM yields diminishing returns; Bronze performance is gated by disk and network bandwidth, not compute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endParaRPr lang="en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indent="-311150">
              <a:buClr>
                <a:schemeClr val="lt1"/>
              </a:buClr>
              <a:buSzPts val="1300"/>
              <a:buFont typeface="Lato"/>
              <a:buChar char="●"/>
            </a:pPr>
            <a:r>
              <a:rPr lang="en-US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Silve</a:t>
            </a:r>
            <a:r>
              <a:rPr lang="en-US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r>
              <a:rPr lang="en-US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r>
              <a:rPr lang="en-US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Silver is compute-bound. Packing more cores on a single VM beats spreading the same cores across nodes</a:t>
            </a:r>
          </a:p>
          <a:p>
            <a:pPr marL="457200" indent="-311150">
              <a:buClr>
                <a:schemeClr val="lt1"/>
              </a:buClr>
              <a:buSzPts val="1300"/>
              <a:buFont typeface="Lato"/>
              <a:buChar char="●"/>
            </a:pPr>
            <a:endParaRPr lang="en-US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indent="-311150">
              <a:buClr>
                <a:schemeClr val="lt1"/>
              </a:buClr>
              <a:buSzPts val="1300"/>
              <a:buFont typeface="Lato"/>
              <a:buChar char="●"/>
            </a:pPr>
            <a:r>
              <a:rPr lang="en-US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Gold:</a:t>
            </a:r>
            <a:r>
              <a:rPr lang="en-US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Gold layer is storage-bandwidth–limited. Single-VM 16-core wins by avoiding shuffle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endParaRPr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020AE-48CA-E506-32CD-F9C3A480B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Explaination</a:t>
            </a:r>
            <a:endParaRPr lang="en-US" dirty="0"/>
          </a:p>
        </p:txBody>
      </p:sp>
      <p:pic>
        <p:nvPicPr>
          <p:cNvPr id="5" name="Picture 4" descr="A black and white screen with white text&#10;&#10;AI-generated content may be incorrect.">
            <a:extLst>
              <a:ext uri="{FF2B5EF4-FFF2-40B4-BE49-F238E27FC236}">
                <a16:creationId xmlns:a16="http://schemas.microsoft.com/office/drawing/2014/main" id="{136EEE22-D929-C351-ED27-B50189933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57" y="2245131"/>
            <a:ext cx="8164286" cy="159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450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 dirty="0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000" b="1" dirty="0"/>
              <a:t>Overview</a:t>
            </a: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Medallion Layers</a:t>
            </a: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Key Metrics &amp; Results</a:t>
            </a: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Conclusions &amp; Future Work</a:t>
            </a:r>
            <a:endParaRPr lang="en-US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 dirty="0"/>
          </a:p>
        </p:txBody>
      </p:sp>
      <p:sp>
        <p:nvSpPr>
          <p:cNvPr id="276" name="Google Shape;276;p3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Hive and Spark versioning problems.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Hive installation and memory tuning issues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HDFS data-node storage limits (“no space left” error)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 dirty="0"/>
          </a:p>
        </p:txBody>
      </p:sp>
      <p:sp>
        <p:nvSpPr>
          <p:cNvPr id="282" name="Google Shape;282;p3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Dynamic resource prediction using ML.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Further optimize Gold layer to minimize shuffle 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Explore containerization with Docker. 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 dirty="0"/>
          </a:p>
        </p:txBody>
      </p:sp>
      <p:sp>
        <p:nvSpPr>
          <p:cNvPr id="288" name="Google Shape;288;p3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Armbrust, M., et al. (2015). </a:t>
            </a:r>
            <a:r>
              <a:rPr lang="en-US" i="1" dirty="0"/>
              <a:t>Spark: Cluster Computing with Working Sets</a:t>
            </a:r>
            <a:r>
              <a:rPr lang="en-US" dirty="0"/>
              <a:t>. USENIX Annual Technical Conference.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Zaharia, M., et al. (2016). </a:t>
            </a:r>
            <a:r>
              <a:rPr lang="en-US" i="1" dirty="0"/>
              <a:t>Apache Spark: A Unified Engine for Big Data Processing</a:t>
            </a:r>
            <a:r>
              <a:rPr lang="en-US" dirty="0"/>
              <a:t>. Communications of the ACM, 59(11), 56–65.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Meng, X., et al. (2016). </a:t>
            </a:r>
            <a:r>
              <a:rPr lang="en-US" i="1" dirty="0" err="1"/>
              <a:t>MMLSpark</a:t>
            </a:r>
            <a:r>
              <a:rPr lang="en-US" i="1" dirty="0"/>
              <a:t>: Unifying Deep Learning and Spark</a:t>
            </a:r>
            <a:r>
              <a:rPr lang="en-US" dirty="0"/>
              <a:t>. In </a:t>
            </a:r>
            <a:r>
              <a:rPr lang="en-US" i="1" dirty="0"/>
              <a:t>Advances in Neural Information Processing Systems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NASA. (2020). Randomized and Recommissioned Battery Dataset. NASA Ames Research Center. Retrieved from https://data.nasa.gov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Databricks. (2021). Medallion Architecture for Data Lakes. Databricks Documentation. Retrieved from https://docs.databricks.com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Shvachko</a:t>
            </a:r>
            <a:r>
              <a:rPr lang="en-US" dirty="0"/>
              <a:t>, K., et al. (2010). </a:t>
            </a:r>
            <a:r>
              <a:rPr lang="en-US" i="1" dirty="0"/>
              <a:t>The Hadoop Distributed File System</a:t>
            </a:r>
            <a:r>
              <a:rPr lang="en-US" dirty="0"/>
              <a:t>. IEEE 26th Symposium on Mass Storage Systems and Technologies.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Dean, J., &amp; Ghemawat, S. (2004). </a:t>
            </a:r>
            <a:r>
              <a:rPr lang="en-US" i="1" dirty="0"/>
              <a:t>MapReduce: Simplified Data Processing on Large Clusters</a:t>
            </a:r>
            <a:r>
              <a:rPr lang="en-US" dirty="0"/>
              <a:t>. OSDI.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 dirty="0"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11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457200" lvl="0" indent="-311394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215" dirty="0"/>
              <a:t>Real-world data is often noisy, incomplete, or inconsistent. </a:t>
            </a:r>
            <a:endParaRPr sz="5215" dirty="0"/>
          </a:p>
          <a:p>
            <a:pPr marL="457200" lvl="0" indent="-311394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215" dirty="0"/>
              <a:t>Organizations need scalable pipelines to clean, transform, and deliver data. </a:t>
            </a:r>
          </a:p>
          <a:p>
            <a:pPr marL="457200" lvl="0" indent="-311394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5215" dirty="0"/>
              <a:t>We used Randomized and Recommissioned Battery Dataset from NASA, which contains 3 stages of data with different column names.</a:t>
            </a:r>
          </a:p>
          <a:p>
            <a:pPr marL="457200" lvl="0" indent="-311394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5215" dirty="0"/>
              <a:t>Assess end-to-end performance and resource bottlenecks in a multi-stage data pipeline (Ingest → Bronze → Silver → Gold)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Idea</a:t>
            </a:r>
            <a:endParaRPr dirty="0"/>
          </a:p>
        </p:txBody>
      </p:sp>
      <p:sp>
        <p:nvSpPr>
          <p:cNvPr id="155" name="Google Shape;155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Build a Medallion Architecture pipeline: Bronze  -&gt;  Silver -&gt;  Gold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Deploy on different infrastructures: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Local Machine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1 node with 8 CPUs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1 node with 16 CPUs 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2 nodes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3 Nodes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/>
              <a:t> Instrument each stage to record runtime, CPU, memory, disk I/O, and throughput over 30 runs, enabling layer-by-layer comparison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>
            <a:spLocks noGrp="1"/>
          </p:cNvSpPr>
          <p:nvPr>
            <p:ph type="title"/>
          </p:nvPr>
        </p:nvSpPr>
        <p:spPr>
          <a:xfrm>
            <a:off x="1297500" y="42862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(Medallion Architecture)</a:t>
            </a:r>
            <a:endParaRPr dirty="0"/>
          </a:p>
        </p:txBody>
      </p:sp>
      <p:sp>
        <p:nvSpPr>
          <p:cNvPr id="161" name="Google Shape;161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Ingest into HDFS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data starts off on the local machine and will need to be fed into the HDFS to be used by Hadoop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 traditional companies their data would be stored in a Data Lake, Oracle or some other software.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Bronze Layer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bronze layer is the raw data layer. 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There is no changes that are done.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Silver Layer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Silver layer is for clean data that no longer as duplicates, nulls, and the data types assigned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Gold Layer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Gold layer is the final product that would be used by business folks or trained on for models.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For this project, we decided the final table should be a union between all of the silver tables.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FCD2A-E899-3931-197F-611B98C58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F56B34-54E4-2DDB-E7A2-A5B1CB7AE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54" y="1633457"/>
            <a:ext cx="5493184" cy="2660957"/>
          </a:xfrm>
          <a:prstGeom prst="rect">
            <a:avLst/>
          </a:prstGeom>
        </p:spPr>
      </p:pic>
      <p:sp>
        <p:nvSpPr>
          <p:cNvPr id="6" name="Google Shape;168;p18">
            <a:extLst>
              <a:ext uri="{FF2B5EF4-FFF2-40B4-BE49-F238E27FC236}">
                <a16:creationId xmlns:a16="http://schemas.microsoft.com/office/drawing/2014/main" id="{9255CC6B-84FE-0A12-CD8F-F16F595F5AB3}"/>
              </a:ext>
            </a:extLst>
          </p:cNvPr>
          <p:cNvSpPr txBox="1"/>
          <p:nvPr/>
        </p:nvSpPr>
        <p:spPr>
          <a:xfrm>
            <a:off x="6211000" y="1945650"/>
            <a:ext cx="2863800" cy="17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Runtime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CPU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Memory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Disk I/O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Throughput </a:t>
            </a:r>
          </a:p>
        </p:txBody>
      </p:sp>
    </p:spTree>
    <p:extLst>
      <p:ext uri="{BB962C8B-B14F-4D97-AF65-F5344CB8AC3E}">
        <p14:creationId xmlns:p14="http://schemas.microsoft.com/office/powerpoint/2010/main" val="69530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- Ingestion</a:t>
            </a:r>
            <a:endParaRPr dirty="0"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1" y="1307850"/>
            <a:ext cx="4884850" cy="305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8"/>
          <p:cNvSpPr txBox="1"/>
          <p:nvPr/>
        </p:nvSpPr>
        <p:spPr>
          <a:xfrm>
            <a:off x="6211000" y="1945650"/>
            <a:ext cx="2863800" cy="17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Core Steps:</a:t>
            </a:r>
            <a:endParaRPr sz="13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AutoNum type="arabicPeriod"/>
            </a:pPr>
            <a:r>
              <a:rPr lang="en" sz="13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Connect to the HDFS</a:t>
            </a:r>
            <a:endParaRPr sz="13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AutoNum type="arabicPeriod"/>
            </a:pPr>
            <a:r>
              <a:rPr lang="en" sz="13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Loop through all local files</a:t>
            </a:r>
            <a:endParaRPr sz="13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AutoNum type="arabicPeriod"/>
            </a:pPr>
            <a:r>
              <a:rPr lang="en" sz="13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Copy the local files into their respective directories</a:t>
            </a:r>
            <a:endParaRPr sz="13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AutoNum type="arabicPeriod"/>
            </a:pPr>
            <a:r>
              <a:rPr lang="en" sz="13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Record metric data</a:t>
            </a:r>
            <a:endParaRPr sz="13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- Bronze</a:t>
            </a:r>
            <a:endParaRPr dirty="0"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55650"/>
            <a:ext cx="4966730" cy="3530851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9"/>
          <p:cNvSpPr txBox="1"/>
          <p:nvPr/>
        </p:nvSpPr>
        <p:spPr>
          <a:xfrm>
            <a:off x="6219725" y="1969825"/>
            <a:ext cx="2863800" cy="23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Core Steps:</a:t>
            </a:r>
            <a:endParaRPr sz="13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AutoNum type="arabicPeriod"/>
            </a:pPr>
            <a:r>
              <a:rPr lang="en" sz="13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Read the csv files</a:t>
            </a:r>
            <a:endParaRPr sz="13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AutoNum type="arabicPeriod"/>
            </a:pPr>
            <a:r>
              <a:rPr lang="en" sz="13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Add columns battery_number and created_at</a:t>
            </a:r>
            <a:endParaRPr sz="13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AutoNum type="arabicPeriod"/>
            </a:pPr>
            <a:r>
              <a:rPr lang="en" sz="13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Write files to their respective bronze tables</a:t>
            </a:r>
            <a:endParaRPr sz="13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AutoNum type="arabicPeriod"/>
            </a:pPr>
            <a:r>
              <a:rPr lang="en" sz="13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Collect metrics</a:t>
            </a:r>
            <a:endParaRPr sz="13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- Silver</a:t>
            </a:r>
            <a:endParaRPr dirty="0"/>
          </a:p>
        </p:txBody>
      </p:sp>
      <p:grpSp>
        <p:nvGrpSpPr>
          <p:cNvPr id="181" name="Google Shape;181;p20"/>
          <p:cNvGrpSpPr/>
          <p:nvPr/>
        </p:nvGrpSpPr>
        <p:grpSpPr>
          <a:xfrm>
            <a:off x="1297500" y="1168225"/>
            <a:ext cx="4371650" cy="3577628"/>
            <a:chOff x="618825" y="1089750"/>
            <a:chExt cx="4371650" cy="3577628"/>
          </a:xfrm>
        </p:grpSpPr>
        <p:pic>
          <p:nvPicPr>
            <p:cNvPr id="182" name="Google Shape;182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18825" y="1089750"/>
              <a:ext cx="4371649" cy="19720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3" name="Google Shape;183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18825" y="3061801"/>
              <a:ext cx="4371650" cy="160557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4" name="Google Shape;184;p20"/>
          <p:cNvSpPr txBox="1"/>
          <p:nvPr/>
        </p:nvSpPr>
        <p:spPr>
          <a:xfrm>
            <a:off x="5786850" y="1805775"/>
            <a:ext cx="2863800" cy="23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Core Steps:</a:t>
            </a:r>
            <a:endParaRPr sz="13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AutoNum type="arabicPeriod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Loop through tables</a:t>
            </a:r>
            <a:endParaRPr sz="13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AutoNum type="arabicPeriod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Clean their data by removing nulls, duplicates, assigning data types, and trimming.</a:t>
            </a:r>
            <a:endParaRPr sz="13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AutoNum type="arabicPeriod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Added column processed_at</a:t>
            </a:r>
            <a:endParaRPr sz="13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AutoNum type="arabicPeriod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Write to respective silver tables</a:t>
            </a:r>
            <a:endParaRPr sz="13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AutoNum type="arabicPeriod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Collect metrics</a:t>
            </a:r>
            <a:endParaRPr sz="13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806</Words>
  <Application>Microsoft Office PowerPoint</Application>
  <PresentationFormat>On-screen Show (16:9)</PresentationFormat>
  <Paragraphs>101</Paragraphs>
  <Slides>22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Montserrat</vt:lpstr>
      <vt:lpstr>Lato</vt:lpstr>
      <vt:lpstr>Focus</vt:lpstr>
      <vt:lpstr>Benchmarking Medallion-Architecture Data Pipelines in Cloud-Computing Environments </vt:lpstr>
      <vt:lpstr>Table of Contents</vt:lpstr>
      <vt:lpstr>The Problem</vt:lpstr>
      <vt:lpstr>The Idea</vt:lpstr>
      <vt:lpstr>Design (Medallion Architecture)</vt:lpstr>
      <vt:lpstr>Evaluation Metrics</vt:lpstr>
      <vt:lpstr>Implementation - Ingestion</vt:lpstr>
      <vt:lpstr>Implementation - Bronze</vt:lpstr>
      <vt:lpstr>Implementation - Silver</vt:lpstr>
      <vt:lpstr>Implementation - Gold</vt:lpstr>
      <vt:lpstr>Experiment Results - Runtime</vt:lpstr>
      <vt:lpstr>Experiment Results - CPU usage</vt:lpstr>
      <vt:lpstr>Experiment Results - Throughput</vt:lpstr>
      <vt:lpstr>Experiment Results</vt:lpstr>
      <vt:lpstr>Demo (1 node, 8 CPUs)</vt:lpstr>
      <vt:lpstr>Demo (1 node, 8 CPUs)</vt:lpstr>
      <vt:lpstr>Demo (1 node, 8 CPUs)</vt:lpstr>
      <vt:lpstr>Key Takeaways </vt:lpstr>
      <vt:lpstr>Explaination</vt:lpstr>
      <vt:lpstr>Challenges</vt:lpstr>
      <vt:lpstr>Future 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Tim</dc:creator>
  <cp:lastModifiedBy>Sun, Tianyu</cp:lastModifiedBy>
  <cp:revision>2</cp:revision>
  <dcterms:modified xsi:type="dcterms:W3CDTF">2025-04-30T14:41:22Z</dcterms:modified>
</cp:coreProperties>
</file>