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6" y="1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4744-CD08-4748-92E3-4B79F5758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678EF-1621-432C-BDA7-6D92E533E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E5297-1C29-4EC4-AC33-6B935196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200-AF2C-4350-B389-87189FF1E86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61F3-30D5-458A-AFCC-B162E0BE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2797-1458-414C-BF5E-2656275B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42A9-25B2-4929-B903-29EF534B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8C8-CB5E-4D97-9E0B-1C37ADD1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E5A4D-DC59-41AE-9DB4-C5299572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91F3A-4274-404D-BA17-147C49CB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200-AF2C-4350-B389-87189FF1E86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A7C1-B4FE-44DE-8F78-DD70DDB4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6F079-8CC5-4B6E-8F82-B905BEA9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42A9-25B2-4929-B903-29EF534B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81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48486-080F-4807-8D51-192B97BD1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A431-AFC6-4C9A-B6F3-F3F140BA7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263EE-24E0-4A8D-8611-36334813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200-AF2C-4350-B389-87189FF1E86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21C2F-E3E9-4497-9075-DFCDAA2B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F681-A8E8-41B0-840E-720FA14C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42A9-25B2-4929-B903-29EF534B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67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CED7-F704-4377-8FAE-94903DD1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BDFF-8C2C-44A5-B042-A8CBADA3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A12C-2A54-4D60-AAEA-0C86ADA3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200-AF2C-4350-B389-87189FF1E86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E3A8D-84E5-4C81-A970-8E65852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1B5B-AF1A-4E34-B29A-E4CB607A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42A9-25B2-4929-B903-29EF534B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44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AA23-F905-48FC-9237-ED612F94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6522-0669-4A83-801F-DE055214C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FA42E-BA85-409C-A758-AD6B6F49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200-AF2C-4350-B389-87189FF1E86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1991-76FD-4899-9838-7D4139E3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9F48-A08E-407D-94FA-BA295CA1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42A9-25B2-4929-B903-29EF534B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0991-0663-4825-AC57-A2242CA9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3849-FCC3-4185-90DC-E036506FD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CD64B-541F-4C07-837A-19B850E9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D9EE5-4D3E-4997-90DC-C0EC4E92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200-AF2C-4350-B389-87189FF1E86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81E59-A1FC-4A90-B6BB-B0B37EEF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AA53C-F92B-451E-A609-63608BFF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42A9-25B2-4929-B903-29EF534B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8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A19F-9D6A-45A4-AA94-FA6E5686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691F-7F0E-4636-9CF9-B3007944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CB13-6277-4245-B388-B177438EF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1F5FD-A9C5-4C67-AB41-47994FFDC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058B6-1308-459C-81F7-F70F47213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ED190-9F84-4E9F-A88B-F934E336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200-AF2C-4350-B389-87189FF1E86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24A03-8CB9-432D-BB63-E795A5A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A11C1-D60E-4219-A8C0-17D0A89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42A9-25B2-4929-B903-29EF534B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66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66A7-B40E-454F-8ECA-AE211D67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4BCA1-DAA9-42D7-A54A-BD0D6C5D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200-AF2C-4350-B389-87189FF1E86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CDC50-A8AF-4A91-8FA3-5181F23D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9B8A-9419-448D-A04E-7025FBC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42A9-25B2-4929-B903-29EF534B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88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09DCA-9DF6-4F16-A03A-6E2310C9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200-AF2C-4350-B389-87189FF1E86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88808-0799-4AF4-B185-1D2A965B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29CF0-4FC3-4A0E-87B1-4D15919B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42A9-25B2-4929-B903-29EF534B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90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29D7-256B-47E3-A2C1-FABE3CDB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F759-7A42-4DCF-B711-12B4278D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39C53-D0FB-4DDA-8025-80B1A94D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BCC64-DD56-4A6D-9F66-3067807D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200-AF2C-4350-B389-87189FF1E86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8D622-DED1-45A4-AB06-1A7F7D27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A64F-6649-44F0-8C0C-75C52099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42A9-25B2-4929-B903-29EF534B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1F9B-EBEF-4B6E-984B-8B774875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D15A5-C901-4A00-812E-BC977ECAB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7116-A1BE-424D-8C68-D6A3D3E5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D0248-A8CF-4D97-B7D6-ECB446B0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200-AF2C-4350-B389-87189FF1E86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5AEE1-A99A-4B5C-BBC7-0EB27338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B4A5B-95D6-4905-AFA4-DB0528A2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42A9-25B2-4929-B903-29EF534B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1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46C63-BB1E-4D81-86D4-32B5BBEA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315C2-CD52-4712-8F2C-70003F6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F454A-A9B2-4300-89B6-77147CA7F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C200-AF2C-4350-B389-87189FF1E86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FD79-9909-4C2C-8129-354BC407E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C7D3-D7AF-424B-AE91-4855CE1DC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742A9-25B2-4929-B903-29EF534BE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1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05914-0134-456E-ACC4-34C74D718309}"/>
              </a:ext>
            </a:extLst>
          </p:cNvPr>
          <p:cNvSpPr/>
          <p:nvPr/>
        </p:nvSpPr>
        <p:spPr>
          <a:xfrm>
            <a:off x="8151446" y="374805"/>
            <a:ext cx="368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https://onlinelibrary.wiley.com/doi/full/10.1002/nag.2898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C2095-9641-4281-AB56-76ADDEE0E3EB}"/>
              </a:ext>
            </a:extLst>
          </p:cNvPr>
          <p:cNvSpPr txBox="1"/>
          <p:nvPr/>
        </p:nvSpPr>
        <p:spPr>
          <a:xfrm>
            <a:off x="8065478" y="2227383"/>
            <a:ext cx="2383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>
                <a:solidFill>
                  <a:schemeClr val="accent1"/>
                </a:solidFill>
              </a:rPr>
              <a:t>Numerical instability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Undulations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0A00D0-3567-4E4E-8DB6-7C4E1BB22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82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BCC829-D296-403C-9F8D-65701437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255" y="2616200"/>
            <a:ext cx="3995059" cy="13618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083E7C-2F7E-4614-BBB7-541B88DD4C15}"/>
              </a:ext>
            </a:extLst>
          </p:cNvPr>
          <p:cNvSpPr/>
          <p:nvPr/>
        </p:nvSpPr>
        <p:spPr>
          <a:xfrm>
            <a:off x="7702132" y="2150180"/>
            <a:ext cx="429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FRM1200"/>
              </a:rPr>
              <a:t>Garagash</a:t>
            </a:r>
            <a:r>
              <a:rPr lang="en-GB" dirty="0">
                <a:latin typeface="SFRM1200"/>
              </a:rPr>
              <a:t> and </a:t>
            </a:r>
            <a:r>
              <a:rPr lang="en-GB" dirty="0" err="1"/>
              <a:t>Germanovich</a:t>
            </a:r>
            <a:r>
              <a:rPr lang="en-GB" dirty="0"/>
              <a:t> (2022) preprint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33F701-9225-45B9-A604-2C92AA02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70" y="0"/>
            <a:ext cx="674436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38533-AD54-4B96-8329-086A5EE6627E}"/>
              </a:ext>
            </a:extLst>
          </p:cNvPr>
          <p:cNvSpPr txBox="1"/>
          <p:nvPr/>
        </p:nvSpPr>
        <p:spPr>
          <a:xfrm>
            <a:off x="9183078" y="4228123"/>
            <a:ext cx="242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‘good’ when vol is close to critical…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A32AD-3297-4077-B003-0C4E3A4D82BC}"/>
              </a:ext>
            </a:extLst>
          </p:cNvPr>
          <p:cNvSpPr txBox="1"/>
          <p:nvPr/>
        </p:nvSpPr>
        <p:spPr>
          <a:xfrm>
            <a:off x="7448688" y="4983927"/>
            <a:ext cx="4297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rgbClr val="FF0000"/>
                </a:solidFill>
              </a:rPr>
              <a:t>Numerical results</a:t>
            </a:r>
          </a:p>
          <a:p>
            <a:r>
              <a:rPr lang="en-GB" sz="2000" dirty="0">
                <a:solidFill>
                  <a:srgbClr val="FF0000"/>
                </a:solidFill>
              </a:rPr>
              <a:t>Other form only ‘good’ when vol is close to critical…</a:t>
            </a:r>
          </a:p>
          <a:p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8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9E596-9D6C-49BD-8605-35FD06DD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5" y="54708"/>
            <a:ext cx="767555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A05914-0134-456E-ACC4-34C74D718309}"/>
              </a:ext>
            </a:extLst>
          </p:cNvPr>
          <p:cNvSpPr/>
          <p:nvPr/>
        </p:nvSpPr>
        <p:spPr>
          <a:xfrm>
            <a:off x="8151446" y="374805"/>
            <a:ext cx="368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https://onlinelibrary.wiley.com/doi/full/10.1002/nag.2898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C2095-9641-4281-AB56-76ADDEE0E3EB}"/>
              </a:ext>
            </a:extLst>
          </p:cNvPr>
          <p:cNvSpPr txBox="1"/>
          <p:nvPr/>
        </p:nvSpPr>
        <p:spPr>
          <a:xfrm>
            <a:off x="8065478" y="2227383"/>
            <a:ext cx="37412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>
                <a:solidFill>
                  <a:schemeClr val="accent1"/>
                </a:solidFill>
              </a:rPr>
              <a:t>Numerical instability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Undulations smoothed with filter. 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All schemes have same result. 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Previous sampling was fine…</a:t>
            </a:r>
          </a:p>
        </p:txBody>
      </p:sp>
    </p:spTree>
    <p:extLst>
      <p:ext uri="{BB962C8B-B14F-4D97-AF65-F5344CB8AC3E}">
        <p14:creationId xmlns:p14="http://schemas.microsoft.com/office/powerpoint/2010/main" val="368136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DC024A-159B-4807-AE0A-43189B06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476" y="310294"/>
            <a:ext cx="3438525" cy="657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316E71-E08D-448F-8C66-F52B2335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035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A2956E-7214-4CA9-88CD-2FFB9D84A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306" y="3619988"/>
            <a:ext cx="4743450" cy="118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5358FA-EDDB-48F2-8F2E-1150C0406D7A}"/>
              </a:ext>
            </a:extLst>
          </p:cNvPr>
          <p:cNvSpPr txBox="1"/>
          <p:nvPr/>
        </p:nvSpPr>
        <p:spPr>
          <a:xfrm>
            <a:off x="7845815" y="5116789"/>
            <a:ext cx="43908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>
                <a:solidFill>
                  <a:srgbClr val="FF0000"/>
                </a:solidFill>
              </a:rPr>
              <a:t>Analog results</a:t>
            </a:r>
          </a:p>
          <a:p>
            <a:r>
              <a:rPr lang="en-GB" sz="2000" dirty="0">
                <a:solidFill>
                  <a:srgbClr val="FF0000"/>
                </a:solidFill>
              </a:rPr>
              <a:t>Incorrectly computing velocity: </a:t>
            </a:r>
          </a:p>
          <a:p>
            <a:r>
              <a:rPr lang="en-GB" sz="2000" dirty="0">
                <a:solidFill>
                  <a:srgbClr val="FF0000"/>
                </a:solidFill>
              </a:rPr>
              <a:t>was taking the mean velocity since start </a:t>
            </a:r>
          </a:p>
          <a:p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dirty="0">
                <a:solidFill>
                  <a:srgbClr val="FF0000"/>
                </a:solidFill>
              </a:rPr>
              <a:t>Time was in </a:t>
            </a:r>
            <a:r>
              <a:rPr lang="en-GB" sz="2000" dirty="0" err="1">
                <a:solidFill>
                  <a:srgbClr val="FF0000"/>
                </a:solidFill>
              </a:rPr>
              <a:t>centiseconds</a:t>
            </a:r>
            <a:r>
              <a:rPr lang="en-GB" sz="2000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8780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28745-C6FB-45EF-B24E-2D14AA26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90" y="760656"/>
            <a:ext cx="4914185" cy="325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98DD50-EB2E-44DC-84C0-540B853B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415" y="0"/>
            <a:ext cx="736550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5B657-A3D5-4459-9DA5-B7BE34FFE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306" y="3619988"/>
            <a:ext cx="4743450" cy="1181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F2FF79-51BD-42DE-9EBA-4CE9BDC176AA}"/>
              </a:ext>
            </a:extLst>
          </p:cNvPr>
          <p:cNvSpPr txBox="1"/>
          <p:nvPr/>
        </p:nvSpPr>
        <p:spPr>
          <a:xfrm>
            <a:off x="7845815" y="5116789"/>
            <a:ext cx="3428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>
                <a:solidFill>
                  <a:srgbClr val="FF0000"/>
                </a:solidFill>
              </a:rPr>
              <a:t>Analog results</a:t>
            </a:r>
          </a:p>
          <a:p>
            <a:r>
              <a:rPr lang="en-GB" sz="2000" dirty="0">
                <a:solidFill>
                  <a:srgbClr val="FF0000"/>
                </a:solidFill>
              </a:rPr>
              <a:t>Actual velocity must be filtered</a:t>
            </a:r>
          </a:p>
        </p:txBody>
      </p:sp>
    </p:spTree>
    <p:extLst>
      <p:ext uri="{BB962C8B-B14F-4D97-AF65-F5344CB8AC3E}">
        <p14:creationId xmlns:p14="http://schemas.microsoft.com/office/powerpoint/2010/main" val="106389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AA4369-AF56-41A8-9807-D4159E2C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6958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06D3D2-302F-4F61-AC23-9EBCD48A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754" y="956164"/>
            <a:ext cx="4834548" cy="609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45A92-2C21-4492-B948-5F544880D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306" y="3619988"/>
            <a:ext cx="4743450" cy="118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A988F-063A-45E3-B301-64179CE449AE}"/>
              </a:ext>
            </a:extLst>
          </p:cNvPr>
          <p:cNvSpPr txBox="1"/>
          <p:nvPr/>
        </p:nvSpPr>
        <p:spPr>
          <a:xfrm>
            <a:off x="7845815" y="5116789"/>
            <a:ext cx="3428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>
                <a:solidFill>
                  <a:srgbClr val="FF0000"/>
                </a:solidFill>
              </a:rPr>
              <a:t>Analog results</a:t>
            </a:r>
          </a:p>
          <a:p>
            <a:r>
              <a:rPr lang="en-GB" sz="2000" dirty="0">
                <a:solidFill>
                  <a:srgbClr val="FF0000"/>
                </a:solidFill>
              </a:rPr>
              <a:t>Actual velocity must be filtered</a:t>
            </a:r>
          </a:p>
        </p:txBody>
      </p:sp>
    </p:spTree>
    <p:extLst>
      <p:ext uri="{BB962C8B-B14F-4D97-AF65-F5344CB8AC3E}">
        <p14:creationId xmlns:p14="http://schemas.microsoft.com/office/powerpoint/2010/main" val="15967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36AD4-A767-40A2-92D1-C852F7C7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0" y="0"/>
            <a:ext cx="734105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BC09D-B85B-449D-9868-D5FE8934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929" y="1120164"/>
            <a:ext cx="3514725" cy="1038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DC41B-EF22-4FB9-9479-294BC0B0F81E}"/>
              </a:ext>
            </a:extLst>
          </p:cNvPr>
          <p:cNvSpPr txBox="1"/>
          <p:nvPr/>
        </p:nvSpPr>
        <p:spPr>
          <a:xfrm>
            <a:off x="7845815" y="5116789"/>
            <a:ext cx="3838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>
                <a:solidFill>
                  <a:srgbClr val="FF0000"/>
                </a:solidFill>
              </a:rPr>
              <a:t>Analog results</a:t>
            </a:r>
          </a:p>
          <a:p>
            <a:r>
              <a:rPr lang="en-GB" sz="2000" dirty="0">
                <a:solidFill>
                  <a:srgbClr val="FF0000"/>
                </a:solidFill>
              </a:rPr>
              <a:t>Height does not need to be filtered</a:t>
            </a:r>
          </a:p>
        </p:txBody>
      </p:sp>
    </p:spTree>
    <p:extLst>
      <p:ext uri="{BB962C8B-B14F-4D97-AF65-F5344CB8AC3E}">
        <p14:creationId xmlns:p14="http://schemas.microsoft.com/office/powerpoint/2010/main" val="270565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FBC09D-B85B-449D-9868-D5FE89344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929" y="1120164"/>
            <a:ext cx="3514725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90B3E-0F6B-4385-8E92-603F4872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83" y="0"/>
            <a:ext cx="707106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73EB62-537F-49D9-99DB-D10966106131}"/>
              </a:ext>
            </a:extLst>
          </p:cNvPr>
          <p:cNvSpPr txBox="1"/>
          <p:nvPr/>
        </p:nvSpPr>
        <p:spPr>
          <a:xfrm>
            <a:off x="7448688" y="4983927"/>
            <a:ext cx="429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rgbClr val="FF0000"/>
                </a:solidFill>
              </a:rPr>
              <a:t>Analog results</a:t>
            </a:r>
          </a:p>
          <a:p>
            <a:r>
              <a:rPr lang="en-GB" sz="2000" dirty="0">
                <a:solidFill>
                  <a:srgbClr val="FF0000"/>
                </a:solidFill>
              </a:rPr>
              <a:t>Now the time unit has been corrected the fit the results is not as good</a:t>
            </a:r>
          </a:p>
        </p:txBody>
      </p:sp>
    </p:spTree>
    <p:extLst>
      <p:ext uri="{BB962C8B-B14F-4D97-AF65-F5344CB8AC3E}">
        <p14:creationId xmlns:p14="http://schemas.microsoft.com/office/powerpoint/2010/main" val="168974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7CEAE7-8656-46B1-8F04-B4CC8759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5" y="0"/>
            <a:ext cx="729718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D49229-D5EB-4DFF-B8C2-1B7B8010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255" y="2616200"/>
            <a:ext cx="3995059" cy="13618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037D0C-9669-4DDB-A1FB-EA3C363AFC9F}"/>
              </a:ext>
            </a:extLst>
          </p:cNvPr>
          <p:cNvSpPr/>
          <p:nvPr/>
        </p:nvSpPr>
        <p:spPr>
          <a:xfrm>
            <a:off x="7702132" y="2150180"/>
            <a:ext cx="429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FRM1200"/>
              </a:rPr>
              <a:t>Garagash</a:t>
            </a:r>
            <a:r>
              <a:rPr lang="en-GB" dirty="0">
                <a:latin typeface="SFRM1200"/>
              </a:rPr>
              <a:t> and </a:t>
            </a:r>
            <a:r>
              <a:rPr lang="en-GB" dirty="0" err="1"/>
              <a:t>Germanovich</a:t>
            </a:r>
            <a:r>
              <a:rPr lang="en-GB" dirty="0"/>
              <a:t> (2022) preprint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B960D-B397-47A4-92C5-AE5D0C085E91}"/>
              </a:ext>
            </a:extLst>
          </p:cNvPr>
          <p:cNvSpPr txBox="1"/>
          <p:nvPr/>
        </p:nvSpPr>
        <p:spPr>
          <a:xfrm>
            <a:off x="7448688" y="4983927"/>
            <a:ext cx="4297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rgbClr val="FF0000"/>
                </a:solidFill>
              </a:rPr>
              <a:t>Analog results</a:t>
            </a:r>
          </a:p>
          <a:p>
            <a:r>
              <a:rPr lang="en-GB" sz="2000" dirty="0">
                <a:solidFill>
                  <a:srgbClr val="FF0000"/>
                </a:solidFill>
              </a:rPr>
              <a:t>Very similar issue for the preprint formulation. </a:t>
            </a:r>
          </a:p>
          <a:p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dirty="0">
                <a:solidFill>
                  <a:srgbClr val="FF0000"/>
                </a:solidFill>
              </a:rPr>
              <a:t>Should I adjust for injection at start?</a:t>
            </a:r>
          </a:p>
        </p:txBody>
      </p:sp>
    </p:spTree>
    <p:extLst>
      <p:ext uri="{BB962C8B-B14F-4D97-AF65-F5344CB8AC3E}">
        <p14:creationId xmlns:p14="http://schemas.microsoft.com/office/powerpoint/2010/main" val="390247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E7A276-F137-4D27-94EF-AB2EBC9FD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6" y="0"/>
            <a:ext cx="682964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98CDF-2EBC-4023-98F1-6A44C19CA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929" y="1120164"/>
            <a:ext cx="3514725" cy="1038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AC3AC-B287-4442-8A04-F3A9EDF1A5FA}"/>
              </a:ext>
            </a:extLst>
          </p:cNvPr>
          <p:cNvSpPr txBox="1"/>
          <p:nvPr/>
        </p:nvSpPr>
        <p:spPr>
          <a:xfrm>
            <a:off x="7448688" y="4983927"/>
            <a:ext cx="429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rgbClr val="FF0000"/>
                </a:solidFill>
              </a:rPr>
              <a:t>Numerical results</a:t>
            </a:r>
          </a:p>
          <a:p>
            <a:r>
              <a:rPr lang="en-GB" sz="2000" dirty="0">
                <a:solidFill>
                  <a:srgbClr val="FF0000"/>
                </a:solidFill>
              </a:rPr>
              <a:t>My </a:t>
            </a:r>
            <a:r>
              <a:rPr lang="en-GB" sz="2000" dirty="0" err="1">
                <a:solidFill>
                  <a:srgbClr val="FF0000"/>
                </a:solidFill>
              </a:rPr>
              <a:t>eq</a:t>
            </a:r>
            <a:r>
              <a:rPr lang="en-GB" sz="2000" dirty="0">
                <a:solidFill>
                  <a:srgbClr val="FF0000"/>
                </a:solidFill>
              </a:rPr>
              <a:t> has a good fit to the numerical results</a:t>
            </a:r>
          </a:p>
        </p:txBody>
      </p:sp>
    </p:spTree>
    <p:extLst>
      <p:ext uri="{BB962C8B-B14F-4D97-AF65-F5344CB8AC3E}">
        <p14:creationId xmlns:p14="http://schemas.microsoft.com/office/powerpoint/2010/main" val="393382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SFRM1200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Davis</dc:creator>
  <cp:lastModifiedBy>Timothy Davis</cp:lastModifiedBy>
  <cp:revision>13</cp:revision>
  <dcterms:created xsi:type="dcterms:W3CDTF">2022-09-07T07:30:40Z</dcterms:created>
  <dcterms:modified xsi:type="dcterms:W3CDTF">2022-09-07T09:13:57Z</dcterms:modified>
</cp:coreProperties>
</file>