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sldIdLst>
    <p:sldId id="276" r:id="rId2"/>
    <p:sldId id="278" r:id="rId3"/>
    <p:sldId id="349" r:id="rId4"/>
    <p:sldId id="314" r:id="rId5"/>
    <p:sldId id="350" r:id="rId6"/>
    <p:sldId id="352" r:id="rId7"/>
    <p:sldId id="356" r:id="rId8"/>
    <p:sldId id="351" r:id="rId9"/>
    <p:sldId id="353" r:id="rId10"/>
    <p:sldId id="354" r:id="rId11"/>
    <p:sldId id="355" r:id="rId12"/>
    <p:sldId id="347" r:id="rId13"/>
    <p:sldId id="302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Cambria Math" panose="02040503050406030204" pitchFamily="18" charset="0"/>
      <p:regular r:id="rId18"/>
    </p:embeddedFont>
    <p:embeddedFont>
      <p:font typeface="나눔바른고딕 UltraLight" panose="00000300000000000000" pitchFamily="2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 YEONGTAEK" initials="OY" lastIdx="1" clrIdx="0">
    <p:extLst>
      <p:ext uri="{19B8F6BF-5375-455C-9EA6-DF929625EA0E}">
        <p15:presenceInfo xmlns:p15="http://schemas.microsoft.com/office/powerpoint/2012/main" userId="a4843b99104bbb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123"/>
    <a:srgbClr val="C0504D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7" autoAdjust="0"/>
    <p:restoredTop sz="93955" autoAdjust="0"/>
  </p:normalViewPr>
  <p:slideViewPr>
    <p:cSldViewPr>
      <p:cViewPr varScale="1">
        <p:scale>
          <a:sx n="87" d="100"/>
          <a:sy n="87" d="100"/>
        </p:scale>
        <p:origin x="3115" y="2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974FD-BA72-43C2-BB96-CF26EC358493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19D37-8041-4118-8B0F-8F206166A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7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자유형식이나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아래의 내용이 반드시 포함되어야 함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제안하는 예측 모델의 소개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제안하는 예측 모델의 핵심 알고리즘 또는 아이디어 소개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제안하는 예측 모델의 구현 방법 소개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제안하는 예측 모델의 장점 및 구현 방법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79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258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9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51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6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8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4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3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6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4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461-78D4-4680-8FA2-AB80AA87262E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FAC7-294B-49CD-BE2B-327BCD4E4C89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25D9-2734-4F95-8D60-0731A128B704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4848-ABE4-476A-AF5A-52B7F685EFFE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DF9-CF97-4FA3-A3AC-6E5A5FD9B80C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CAE3-E4AC-474C-AA12-DCD62CEDA877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C8A-2E47-4E69-91BF-2EF2AE2B0E3D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2056-A568-4610-8F53-0ABE798EF5CF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2E8-34A8-4DCB-904E-9877F17F5CAA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E557-DF68-4CAB-9DA7-B2E14F51B3E9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BEFC-0F30-4F7B-BD19-A992E3F4DFEA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C18C-D43D-4CA5-B457-DE9AC83D5DDF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48264" y="5445224"/>
            <a:ext cx="179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Timmy</a:t>
            </a:r>
          </a:p>
          <a:p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YeongTaek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Oh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58" y="2684239"/>
            <a:ext cx="7848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교통사망사고정보</a:t>
            </a:r>
            <a:endParaRPr lang="en-US" altLang="ko-KR" sz="40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Data</a:t>
            </a:r>
            <a:r>
              <a:rPr lang="ko-KR" altLang="en-US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Completion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12" y="249289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Samsung Data Challenge 2018</a:t>
            </a:r>
            <a:endParaRPr lang="en-US" altLang="ko-KR" sz="11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5843797" y="4714300"/>
          <a:ext cx="288000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5864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780638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9217"/>
              </p:ext>
            </p:extLst>
          </p:nvPr>
        </p:nvGraphicFramePr>
        <p:xfrm>
          <a:off x="2262076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16238"/>
              </p:ext>
            </p:extLst>
          </p:nvPr>
        </p:nvGraphicFramePr>
        <p:xfrm>
          <a:off x="6294524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078974"/>
              </p:ext>
            </p:extLst>
          </p:nvPr>
        </p:nvGraphicFramePr>
        <p:xfrm>
          <a:off x="6902291" y="2780928"/>
          <a:ext cx="1040127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138752" y="1713092"/>
          <a:ext cx="1400520" cy="28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04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62" name="직선 화살표 연결선 61"/>
          <p:cNvCxnSpPr>
            <a:stCxn id="48" idx="0"/>
            <a:endCxn id="49" idx="2"/>
          </p:cNvCxnSpPr>
          <p:nvPr/>
        </p:nvCxnSpPr>
        <p:spPr>
          <a:xfrm flipH="1" flipV="1">
            <a:off x="7422354" y="3151768"/>
            <a:ext cx="27132" cy="58966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4403637" y="4714300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1869020" y="471430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26428"/>
              </p:ext>
            </p:extLst>
          </p:nvPr>
        </p:nvGraphicFramePr>
        <p:xfrm>
          <a:off x="5059083" y="2780928"/>
          <a:ext cx="1040127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77" idx="0"/>
            <a:endCxn id="48" idx="2"/>
          </p:cNvCxnSpPr>
          <p:nvPr/>
        </p:nvCxnSpPr>
        <p:spPr>
          <a:xfrm flipV="1">
            <a:off x="5123637" y="4112272"/>
            <a:ext cx="2325849" cy="602028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7" idx="0"/>
            <a:endCxn id="44" idx="2"/>
          </p:cNvCxnSpPr>
          <p:nvPr/>
        </p:nvCxnSpPr>
        <p:spPr>
          <a:xfrm flipH="1" flipV="1">
            <a:off x="3417038" y="4112272"/>
            <a:ext cx="1706599" cy="602028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44" idx="0"/>
            <a:endCxn id="105" idx="2"/>
          </p:cNvCxnSpPr>
          <p:nvPr/>
        </p:nvCxnSpPr>
        <p:spPr>
          <a:xfrm flipV="1">
            <a:off x="3417038" y="1988840"/>
            <a:ext cx="24353" cy="1752592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5" name="표 104"/>
          <p:cNvGraphicFramePr>
            <a:graphicFrameLocks noGrp="1"/>
          </p:cNvGraphicFramePr>
          <p:nvPr>
            <p:extLst/>
          </p:nvPr>
        </p:nvGraphicFramePr>
        <p:xfrm>
          <a:off x="2166766" y="170084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111" name="직선 화살표 연결선 110"/>
          <p:cNvCxnSpPr>
            <a:stCxn id="44" idx="0"/>
            <a:endCxn id="81" idx="2"/>
          </p:cNvCxnSpPr>
          <p:nvPr/>
        </p:nvCxnSpPr>
        <p:spPr>
          <a:xfrm flipV="1">
            <a:off x="3417038" y="3146688"/>
            <a:ext cx="2162108" cy="594744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1" idx="0"/>
            <a:endCxn id="50" idx="2"/>
          </p:cNvCxnSpPr>
          <p:nvPr/>
        </p:nvCxnSpPr>
        <p:spPr>
          <a:xfrm flipV="1">
            <a:off x="5579146" y="2001092"/>
            <a:ext cx="1259866" cy="779836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49" idx="0"/>
            <a:endCxn id="50" idx="2"/>
          </p:cNvCxnSpPr>
          <p:nvPr/>
        </p:nvCxnSpPr>
        <p:spPr>
          <a:xfrm flipH="1" flipV="1">
            <a:off x="6839012" y="2001092"/>
            <a:ext cx="583342" cy="77983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1771234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640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Model </a:t>
              </a:r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Structure (Numerical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Label Path2)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979712" y="5915437"/>
          <a:ext cx="3168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15763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8652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56030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710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5185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6936700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196302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406958" y="5926065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V="1">
            <a:off x="3143645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2087" y="357813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2087" y="254197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Layer2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2087" y="1438034"/>
            <a:ext cx="122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2087" y="5600841"/>
            <a:ext cx="7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88714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7736057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5123637" y="5002292"/>
            <a:ext cx="887626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087" y="4456813"/>
            <a:ext cx="1487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Concatenate</a:t>
            </a:r>
          </a:p>
          <a:p>
            <a:r>
              <a:rPr lang="en-US" altLang="ko-KR" dirty="0" smtClean="0"/>
              <a:t>Embedding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716016" y="1844840"/>
            <a:ext cx="1422736" cy="12252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2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5843797" y="4714300"/>
          <a:ext cx="288000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5864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780638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2262076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33746"/>
              </p:ext>
            </p:extLst>
          </p:nvPr>
        </p:nvGraphicFramePr>
        <p:xfrm>
          <a:off x="6294524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66675"/>
              </p:ext>
            </p:extLst>
          </p:nvPr>
        </p:nvGraphicFramePr>
        <p:xfrm>
          <a:off x="6902291" y="2780928"/>
          <a:ext cx="1040127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138752" y="1713092"/>
          <a:ext cx="1400520" cy="28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04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62" name="직선 화살표 연결선 61"/>
          <p:cNvCxnSpPr>
            <a:stCxn id="48" idx="0"/>
            <a:endCxn id="49" idx="2"/>
          </p:cNvCxnSpPr>
          <p:nvPr/>
        </p:nvCxnSpPr>
        <p:spPr>
          <a:xfrm flipH="1" flipV="1">
            <a:off x="7422354" y="3151768"/>
            <a:ext cx="27132" cy="58966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4403637" y="4714300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1869020" y="471430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5059083" y="2780928"/>
          <a:ext cx="1040127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77" idx="0"/>
            <a:endCxn id="48" idx="2"/>
          </p:cNvCxnSpPr>
          <p:nvPr/>
        </p:nvCxnSpPr>
        <p:spPr>
          <a:xfrm flipV="1">
            <a:off x="5123637" y="4112272"/>
            <a:ext cx="2325849" cy="602028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7" idx="0"/>
            <a:endCxn id="44" idx="2"/>
          </p:cNvCxnSpPr>
          <p:nvPr/>
        </p:nvCxnSpPr>
        <p:spPr>
          <a:xfrm flipH="1" flipV="1">
            <a:off x="3417038" y="4112272"/>
            <a:ext cx="1706599" cy="602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44" idx="0"/>
            <a:endCxn id="105" idx="2"/>
          </p:cNvCxnSpPr>
          <p:nvPr/>
        </p:nvCxnSpPr>
        <p:spPr>
          <a:xfrm flipV="1">
            <a:off x="3417038" y="1988840"/>
            <a:ext cx="24353" cy="1752592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183434"/>
              </p:ext>
            </p:extLst>
          </p:nvPr>
        </p:nvGraphicFramePr>
        <p:xfrm>
          <a:off x="2166766" y="170084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111" name="직선 화살표 연결선 110"/>
          <p:cNvCxnSpPr>
            <a:stCxn id="44" idx="0"/>
            <a:endCxn id="81" idx="2"/>
          </p:cNvCxnSpPr>
          <p:nvPr/>
        </p:nvCxnSpPr>
        <p:spPr>
          <a:xfrm flipV="1">
            <a:off x="3417038" y="3146688"/>
            <a:ext cx="2162108" cy="59474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1" idx="0"/>
            <a:endCxn id="50" idx="2"/>
          </p:cNvCxnSpPr>
          <p:nvPr/>
        </p:nvCxnSpPr>
        <p:spPr>
          <a:xfrm flipV="1">
            <a:off x="5579146" y="2001092"/>
            <a:ext cx="1259866" cy="77983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49" idx="0"/>
            <a:endCxn id="50" idx="2"/>
          </p:cNvCxnSpPr>
          <p:nvPr/>
        </p:nvCxnSpPr>
        <p:spPr>
          <a:xfrm flipH="1" flipV="1">
            <a:off x="6839012" y="2001092"/>
            <a:ext cx="583342" cy="77983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1771234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640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Model Structure (</a:t>
              </a:r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Numerical 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Label Path3)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979712" y="5915437"/>
          <a:ext cx="3168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15763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8652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56030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710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5185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6936700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196302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406958" y="5926065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V="1">
            <a:off x="3143645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2087" y="357813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2087" y="254197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Layer2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2087" y="1438034"/>
            <a:ext cx="122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2087" y="5600841"/>
            <a:ext cx="7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88714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7736057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5123637" y="5002292"/>
            <a:ext cx="887626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087" y="4456813"/>
            <a:ext cx="1487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Concatenate</a:t>
            </a:r>
          </a:p>
          <a:p>
            <a:r>
              <a:rPr lang="en-US" altLang="ko-KR" dirty="0" smtClean="0"/>
              <a:t>Embedding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716016" y="1844840"/>
            <a:ext cx="1422736" cy="12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	Result on Validation Test 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899592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85891"/>
              </p:ext>
            </p:extLst>
          </p:nvPr>
        </p:nvGraphicFramePr>
        <p:xfrm>
          <a:off x="1139700" y="5229200"/>
          <a:ext cx="6240613" cy="15705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1505">
                  <a:extLst>
                    <a:ext uri="{9D8B030D-6E8A-4147-A177-3AD203B41FA5}">
                      <a16:colId xmlns:a16="http://schemas.microsoft.com/office/drawing/2014/main" val="3866283942"/>
                    </a:ext>
                  </a:extLst>
                </a:gridCol>
                <a:gridCol w="1609537">
                  <a:extLst>
                    <a:ext uri="{9D8B030D-6E8A-4147-A177-3AD203B41FA5}">
                      <a16:colId xmlns:a16="http://schemas.microsoft.com/office/drawing/2014/main" val="2015372556"/>
                    </a:ext>
                  </a:extLst>
                </a:gridCol>
                <a:gridCol w="1209857">
                  <a:extLst>
                    <a:ext uri="{9D8B030D-6E8A-4147-A177-3AD203B41FA5}">
                      <a16:colId xmlns:a16="http://schemas.microsoft.com/office/drawing/2014/main" val="2032139614"/>
                    </a:ext>
                  </a:extLst>
                </a:gridCol>
                <a:gridCol w="1209857">
                  <a:extLst>
                    <a:ext uri="{9D8B030D-6E8A-4147-A177-3AD203B41FA5}">
                      <a16:colId xmlns:a16="http://schemas.microsoft.com/office/drawing/2014/main" val="1361368360"/>
                    </a:ext>
                  </a:extLst>
                </a:gridCol>
                <a:gridCol w="1209857">
                  <a:extLst>
                    <a:ext uri="{9D8B030D-6E8A-4147-A177-3AD203B41FA5}">
                      <a16:colId xmlns:a16="http://schemas.microsoft.com/office/drawing/2014/main" val="3509010658"/>
                    </a:ext>
                  </a:extLst>
                </a:gridCol>
              </a:tblGrid>
              <a:tr h="510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Model</a:t>
                      </a:r>
                      <a:r>
                        <a:rPr lang="en-US" altLang="ko-KR" sz="1100" baseline="0" dirty="0" smtClean="0"/>
                        <a:t> No.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Split</a:t>
                      </a:r>
                      <a:r>
                        <a:rPr lang="en-US" altLang="ko-KR" sz="1100" baseline="0" dirty="0" smtClean="0"/>
                        <a:t> Type</a:t>
                      </a:r>
                      <a:r>
                        <a:rPr lang="en-US" altLang="ko-KR" sz="1100" dirty="0" smtClean="0"/>
                        <a:t>(seed)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Category  Score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Numerical Score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Total Score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274531"/>
                  </a:ext>
                </a:extLst>
              </a:tr>
              <a:tr h="353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Random</a:t>
                      </a:r>
                      <a:r>
                        <a:rPr lang="en-US" altLang="ko-KR" sz="1100" b="1" baseline="0" dirty="0" smtClean="0"/>
                        <a:t> (1000)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0.6256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0.9407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1.5663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18499"/>
                  </a:ext>
                </a:extLst>
              </a:tr>
              <a:tr h="353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Random (2000)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0.6330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0.9391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1.5721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86387"/>
                  </a:ext>
                </a:extLst>
              </a:tr>
              <a:tr h="353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3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Latest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0.5981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0.9414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1.5396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1948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74011" y="1437730"/>
                <a:ext cx="7525964" cy="375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Total Loss = Categorical Loss + 2</a:t>
                </a:r>
                <a:r>
                  <a:rPr lang="ko-KR" altLang="en-US" sz="1400" b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*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Numerical</a:t>
                </a:r>
                <a:r>
                  <a:rPr lang="en-US" altLang="ko-KR" sz="1400" b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Loss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Categorical Loss : Categorical Cross Entropy 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per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c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ategorical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v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ariable</a:t>
                </a:r>
                <a:endPara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Numerical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Loss : 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Average 3 Path MSE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on Continuous 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Label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- Categorical score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𝐶</m:t>
                    </m:r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-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Numerical score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𝐵</m:t>
                    </m:r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n>
                                          <a:solidFill>
                                            <a:schemeClr val="tx1">
                                              <a:alpha val="3000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27212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600" i="1">
                                            <a:ln>
                                              <a:solidFill>
                                                <a:schemeClr val="tx1">
                                                  <a:alpha val="30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rgbClr val="27212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>
                                            <a:ln>
                                              <a:solidFill>
                                                <a:schemeClr val="tx1">
                                                  <a:alpha val="30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rgbClr val="27212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3 different validation-data split Models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2 Random Shuffle split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1 Latest Split 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b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Final Model is ensemble 3 models by averaging scores</a:t>
                </a:r>
                <a:endPara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1" y="1437730"/>
                <a:ext cx="7525964" cy="3754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251520" y="1556792"/>
            <a:ext cx="318667" cy="154419"/>
            <a:chOff x="1589037" y="2002072"/>
            <a:chExt cx="318667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1520" y="4869160"/>
            <a:ext cx="318667" cy="154419"/>
            <a:chOff x="1589037" y="2002072"/>
            <a:chExt cx="318667" cy="154419"/>
          </a:xfrm>
        </p:grpSpPr>
        <p:sp>
          <p:nvSpPr>
            <p:cNvPr id="16" name="갈매기형 수장 15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51520" y="3933056"/>
            <a:ext cx="318667" cy="154419"/>
            <a:chOff x="1589037" y="2002072"/>
            <a:chExt cx="318667" cy="154419"/>
          </a:xfrm>
        </p:grpSpPr>
        <p:sp>
          <p:nvSpPr>
            <p:cNvPr id="20" name="갈매기형 수장 19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갈매기형 수장 20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9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154" y="2898085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 you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Samsung Data Challenge 2018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9872" y="2132856"/>
            <a:ext cx="4984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Problem &amp; Data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Overview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Data Split &amp; Augmentation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Model Structure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Result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7202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Samsung Data Challenge 2018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Problem &amp; Data Overview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0742" y="1330758"/>
            <a:ext cx="752596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Problem Overview(Test Data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-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Imputation Missing Values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based on other values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- Missing Variables can be any variable in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test data (Figure 1)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-&gt; Self Data Completion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How to Solve?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AutoEncoder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with Missing Value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Baseline on Multiple Imputation using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Denoising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AutoEncoder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(MIDA)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(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Figure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2893" y="1484784"/>
            <a:ext cx="318667" cy="154419"/>
            <a:chOff x="1589037" y="2002072"/>
            <a:chExt cx="318667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899592" y="-459432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46989"/>
              </p:ext>
            </p:extLst>
          </p:nvPr>
        </p:nvGraphicFramePr>
        <p:xfrm>
          <a:off x="422536" y="4653136"/>
          <a:ext cx="5229584" cy="155488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26849">
                  <a:extLst>
                    <a:ext uri="{9D8B030D-6E8A-4147-A177-3AD203B41FA5}">
                      <a16:colId xmlns:a16="http://schemas.microsoft.com/office/drawing/2014/main" val="2303307490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3848308926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1917444975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3320966268"/>
                    </a:ext>
                  </a:extLst>
                </a:gridCol>
                <a:gridCol w="321788">
                  <a:extLst>
                    <a:ext uri="{9D8B030D-6E8A-4147-A177-3AD203B41FA5}">
                      <a16:colId xmlns:a16="http://schemas.microsoft.com/office/drawing/2014/main" val="439448683"/>
                    </a:ext>
                  </a:extLst>
                </a:gridCol>
                <a:gridCol w="331910">
                  <a:extLst>
                    <a:ext uri="{9D8B030D-6E8A-4147-A177-3AD203B41FA5}">
                      <a16:colId xmlns:a16="http://schemas.microsoft.com/office/drawing/2014/main" val="452882169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1479644791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1368750725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3546928434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2999723622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2774746657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3569756291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2794869265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605939471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103502059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2382220989"/>
                    </a:ext>
                  </a:extLst>
                </a:gridCol>
              </a:tblGrid>
              <a:tr h="3966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사망자수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사상자수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중상자수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경상자수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부상신고자수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발생지시도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발생지시군구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사고유형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대분류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사고유형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중분류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법규위반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도로형태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대분류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도로형태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당사자종별</a:t>
                      </a:r>
                      <a:r>
                        <a:rPr lang="en-US" altLang="ko-KR" sz="700" u="none" strike="noStrike">
                          <a:effectLst/>
                        </a:rPr>
                        <a:t>_1</a:t>
                      </a:r>
                      <a:r>
                        <a:rPr lang="ko-KR" altLang="en-US" sz="700" u="none" strike="noStrike">
                          <a:effectLst/>
                        </a:rPr>
                        <a:t>당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대분류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당사자종별</a:t>
                      </a:r>
                      <a:r>
                        <a:rPr lang="en-US" altLang="ko-KR" sz="700" u="none" strike="noStrike" dirty="0">
                          <a:effectLst/>
                        </a:rPr>
                        <a:t>_2</a:t>
                      </a:r>
                      <a:r>
                        <a:rPr lang="ko-KR" altLang="en-US" sz="700" u="none" strike="noStrike" dirty="0">
                          <a:effectLst/>
                        </a:rPr>
                        <a:t>당</a:t>
                      </a:r>
                      <a:r>
                        <a:rPr lang="en-US" altLang="ko-KR" sz="700" u="none" strike="noStrike" dirty="0">
                          <a:effectLst/>
                        </a:rPr>
                        <a:t>_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대분류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extLst>
                  <a:ext uri="{0D108BD9-81ED-4DB2-BD59-A6C34878D82A}">
                    <a16:rowId xmlns:a16="http://schemas.microsoft.com/office/drawing/2014/main" val="4268549767"/>
                  </a:ext>
                </a:extLst>
              </a:tr>
              <a:tr h="2660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야간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경기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화성시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차대차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측면충돌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중앙선 침범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단일로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기타단일로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승용차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승합차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extLst>
                  <a:ext uri="{0D108BD9-81ED-4DB2-BD59-A6C34878D82A}">
                    <a16:rowId xmlns:a16="http://schemas.microsoft.com/office/drawing/2014/main" val="3051200189"/>
                  </a:ext>
                </a:extLst>
              </a:tr>
              <a:tr h="2660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야간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북구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단일로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기타단일로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승용차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화물차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extLst>
                  <a:ext uri="{0D108BD9-81ED-4DB2-BD59-A6C34878D82A}">
                    <a16:rowId xmlns:a16="http://schemas.microsoft.com/office/drawing/2014/main" val="1800462204"/>
                  </a:ext>
                </a:extLst>
              </a:tr>
              <a:tr h="2660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서울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동작구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신호위반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교차로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교차로내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화물차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원동기장치자전거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extLst>
                  <a:ext uri="{0D108BD9-81ED-4DB2-BD59-A6C34878D82A}">
                    <a16:rowId xmlns:a16="http://schemas.microsoft.com/office/drawing/2014/main" val="7164251"/>
                  </a:ext>
                </a:extLst>
              </a:tr>
              <a:tr h="26607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전북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고창군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차대사람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부당한 회전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교차로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교차로내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보행자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extLst>
                  <a:ext uri="{0D108BD9-81ED-4DB2-BD59-A6C34878D82A}">
                    <a16:rowId xmlns:a16="http://schemas.microsoft.com/office/drawing/2014/main" val="3718632605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269" y="4462053"/>
            <a:ext cx="3149808" cy="1937048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92893" y="3356992"/>
            <a:ext cx="318667" cy="154419"/>
            <a:chOff x="1589037" y="2002072"/>
            <a:chExt cx="318667" cy="154419"/>
          </a:xfrm>
        </p:grpSpPr>
        <p:sp>
          <p:nvSpPr>
            <p:cNvPr id="16" name="갈매기형 수장 15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19672" y="6304971"/>
            <a:ext cx="224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Figure 1. Sample of Test Data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3522" y="6399101"/>
            <a:ext cx="1220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Figure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MIDA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9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Problem &amp; Data Overview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00742" y="1413355"/>
                <a:ext cx="7525964" cy="5049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# of data : Train 25037, Test : 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 - Train Data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: 12.01 ~ 17.06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기간의 교통사망사고정보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데이터</a:t>
                </a:r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- Test Data : 17.07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이후의 교통사망사고정보 데이터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(Not provided)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# of Variables : Train(27) ⊃ Test(16)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 - Categorical Variables : 11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-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Numerical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Variables : 5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Metric for Variables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 - Categorical Variable :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𝐶</m:t>
                    </m:r>
                    <m:r>
                      <a:rPr lang="en-US" altLang="ko-KR" sz="16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- Categorical Loss : Categorical Cross Entropy</a:t>
                </a:r>
              </a:p>
              <a:p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-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Numerical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Variable 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𝐵</m:t>
                    </m:r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n>
                                          <a:solidFill>
                                            <a:schemeClr val="tx1">
                                              <a:alpha val="3000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27212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600" i="1">
                                            <a:ln>
                                              <a:solidFill>
                                                <a:schemeClr val="tx1">
                                                  <a:alpha val="30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rgbClr val="27212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>
                                            <a:ln>
                                              <a:solidFill>
                                                <a:schemeClr val="tx1">
                                                  <a:alpha val="30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rgbClr val="27212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- Numerical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Loss : Mean Squared Error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42" y="1413355"/>
                <a:ext cx="7525964" cy="5049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318066" y="1556792"/>
            <a:ext cx="318667" cy="154419"/>
            <a:chOff x="1589037" y="2002072"/>
            <a:chExt cx="318667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899592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318066" y="3058557"/>
            <a:ext cx="318667" cy="154419"/>
            <a:chOff x="1589037" y="2002072"/>
            <a:chExt cx="318667" cy="154419"/>
          </a:xfrm>
        </p:grpSpPr>
        <p:sp>
          <p:nvSpPr>
            <p:cNvPr id="16" name="갈매기형 수장 15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18066" y="4509120"/>
            <a:ext cx="318667" cy="154419"/>
            <a:chOff x="1589037" y="2002072"/>
            <a:chExt cx="318667" cy="154419"/>
          </a:xfrm>
        </p:grpSpPr>
        <p:sp>
          <p:nvSpPr>
            <p:cNvPr id="20" name="갈매기형 수장 19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갈매기형 수장 20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24086"/>
              </p:ext>
            </p:extLst>
          </p:nvPr>
        </p:nvGraphicFramePr>
        <p:xfrm>
          <a:off x="7164288" y="1413355"/>
          <a:ext cx="1653576" cy="5067748"/>
        </p:xfrm>
        <a:graphic>
          <a:graphicData uri="http://schemas.openxmlformats.org/drawingml/2006/table">
            <a:tbl>
              <a:tblPr/>
              <a:tblGrid>
                <a:gridCol w="826788">
                  <a:extLst>
                    <a:ext uri="{9D8B030D-6E8A-4147-A177-3AD203B41FA5}">
                      <a16:colId xmlns:a16="http://schemas.microsoft.com/office/drawing/2014/main" val="3152382608"/>
                    </a:ext>
                  </a:extLst>
                </a:gridCol>
                <a:gridCol w="826788">
                  <a:extLst>
                    <a:ext uri="{9D8B030D-6E8A-4147-A177-3AD203B41FA5}">
                      <a16:colId xmlns:a16="http://schemas.microsoft.com/office/drawing/2014/main" val="1701315046"/>
                    </a:ext>
                  </a:extLst>
                </a:gridCol>
              </a:tblGrid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발생년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17834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발생년월일시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법규위반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174055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발생분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법규위반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62309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주야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r>
                        <a:rPr lang="en-US" altLang="ko-KR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740809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686006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사망자수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당사자종별</a:t>
                      </a:r>
                      <a:r>
                        <a:rPr lang="en-US" altLang="ko-KR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_1</a:t>
                      </a:r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</a:t>
                      </a:r>
                      <a:r>
                        <a:rPr lang="en-US" altLang="ko-KR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39747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사상자수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당사자종별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_1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67615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중상자수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당사자종별</a:t>
                      </a:r>
                      <a:r>
                        <a:rPr lang="en-US" altLang="ko-KR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</a:t>
                      </a:r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</a:t>
                      </a:r>
                      <a:r>
                        <a:rPr lang="en-US" altLang="ko-KR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0304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경상자수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당사자종별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93366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부상신고자수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발생위치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X_UTMK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11051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발생지시도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발생위치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Y_UTMK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775352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발생지시군구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경도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18827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r>
                        <a:rPr lang="en-US" altLang="ko-KR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위도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924840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r>
                        <a:rPr lang="en-US" altLang="ko-K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0734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23727" y="6486338"/>
            <a:ext cx="193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Table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Variables in data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</a:t>
              </a:r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Data Split &amp; Augmentation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0742" y="1330758"/>
            <a:ext cx="752596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Training Set / Validation Set ( 85% / 15%)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1. 15% Random Sampling from Training Data (Time Shuffled) * 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2. 15% Latest Data in Training Data (Time Not Shuffled)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Masking missing values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 Categorical variables : mask ‘0’ for missing categorical value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 Numerical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variables : mask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‘-1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’ value on missing and create missing table (n x 5)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1520" y="1556792"/>
            <a:ext cx="318667" cy="154419"/>
            <a:chOff x="1589037" y="2002072"/>
            <a:chExt cx="318667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899592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251520" y="2996952"/>
            <a:ext cx="318667" cy="154419"/>
            <a:chOff x="1589037" y="2002072"/>
            <a:chExt cx="318667" cy="154419"/>
          </a:xfrm>
        </p:grpSpPr>
        <p:sp>
          <p:nvSpPr>
            <p:cNvPr id="16" name="갈매기형 수장 15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74513"/>
              </p:ext>
            </p:extLst>
          </p:nvPr>
        </p:nvGraphicFramePr>
        <p:xfrm>
          <a:off x="1979712" y="5915437"/>
          <a:ext cx="3168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15763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8652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56030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710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5185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6936700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28608"/>
              </p:ext>
            </p:extLst>
          </p:nvPr>
        </p:nvGraphicFramePr>
        <p:xfrm>
          <a:off x="5406958" y="5926065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38161"/>
              </p:ext>
            </p:extLst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45885"/>
              </p:ext>
            </p:extLst>
          </p:nvPr>
        </p:nvGraphicFramePr>
        <p:xfrm>
          <a:off x="1979712" y="4702946"/>
          <a:ext cx="3168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15763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8652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56030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710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5185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6936700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78292"/>
              </p:ext>
            </p:extLst>
          </p:nvPr>
        </p:nvGraphicFramePr>
        <p:xfrm>
          <a:off x="5406958" y="4713574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4355976" y="5197951"/>
            <a:ext cx="1122990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724128" y="5159823"/>
            <a:ext cx="7525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Random Masking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(30%)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09019" y="4313280"/>
            <a:ext cx="8251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Random masking on Training Data on every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step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gives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data augmentation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effects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Fixed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masking on Validation Data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for early stopping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Different Fixed masking on Validation Data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for parameter tuning(self-test)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to prevent overfitting on validation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set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6306" y="4437112"/>
            <a:ext cx="318667" cy="154419"/>
            <a:chOff x="1589037" y="2002072"/>
            <a:chExt cx="318667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899592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자기 디스크 32"/>
          <p:cNvSpPr/>
          <p:nvPr/>
        </p:nvSpPr>
        <p:spPr>
          <a:xfrm>
            <a:off x="3092485" y="1430318"/>
            <a:ext cx="2174362" cy="79807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Dataset Full</a:t>
            </a:r>
            <a:endParaRPr lang="ko-KR" altLang="en-US" dirty="0"/>
          </a:p>
        </p:txBody>
      </p:sp>
      <p:sp>
        <p:nvSpPr>
          <p:cNvPr id="34" name="순서도: 자기 디스크 33"/>
          <p:cNvSpPr/>
          <p:nvPr/>
        </p:nvSpPr>
        <p:spPr>
          <a:xfrm>
            <a:off x="1504930" y="2462548"/>
            <a:ext cx="1899207" cy="79807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Dataset</a:t>
            </a:r>
          </a:p>
          <a:p>
            <a:pPr algn="ctr"/>
            <a:r>
              <a:rPr lang="en-US" altLang="ko-KR" dirty="0" smtClean="0"/>
              <a:t>(85%)</a:t>
            </a:r>
            <a:endParaRPr lang="ko-KR" altLang="en-US" dirty="0"/>
          </a:p>
        </p:txBody>
      </p:sp>
      <p:sp>
        <p:nvSpPr>
          <p:cNvPr id="35" name="순서도: 자기 디스크 34"/>
          <p:cNvSpPr/>
          <p:nvPr/>
        </p:nvSpPr>
        <p:spPr>
          <a:xfrm>
            <a:off x="5521554" y="2462548"/>
            <a:ext cx="1467160" cy="79807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Valid Dataset</a:t>
            </a:r>
          </a:p>
          <a:p>
            <a:pPr algn="ctr"/>
            <a:r>
              <a:rPr lang="en-US" altLang="ko-KR" sz="1600" dirty="0" smtClean="0"/>
              <a:t>(15%)</a:t>
            </a:r>
            <a:endParaRPr lang="ko-KR" altLang="en-US" sz="1600" dirty="0"/>
          </a:p>
        </p:txBody>
      </p:sp>
      <p:sp>
        <p:nvSpPr>
          <p:cNvPr id="38" name="순서도: 자기 디스크 37"/>
          <p:cNvSpPr/>
          <p:nvPr/>
        </p:nvSpPr>
        <p:spPr>
          <a:xfrm>
            <a:off x="4524313" y="3573016"/>
            <a:ext cx="1467160" cy="79807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Valid Dataset</a:t>
            </a:r>
            <a:endParaRPr lang="ko-KR" altLang="en-US" sz="1600" dirty="0"/>
          </a:p>
        </p:txBody>
      </p:sp>
      <p:sp>
        <p:nvSpPr>
          <p:cNvPr id="39" name="순서도: 자기 디스크 38"/>
          <p:cNvSpPr/>
          <p:nvPr/>
        </p:nvSpPr>
        <p:spPr>
          <a:xfrm>
            <a:off x="6572489" y="3573016"/>
            <a:ext cx="1467160" cy="79807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Valid Test Dataset</a:t>
            </a:r>
            <a:endParaRPr lang="ko-KR" altLang="en-US" sz="1600" dirty="0"/>
          </a:p>
        </p:txBody>
      </p:sp>
      <p:sp>
        <p:nvSpPr>
          <p:cNvPr id="43" name="순서도: 자기 디스크 42"/>
          <p:cNvSpPr/>
          <p:nvPr/>
        </p:nvSpPr>
        <p:spPr>
          <a:xfrm>
            <a:off x="1504930" y="3573016"/>
            <a:ext cx="1899207" cy="79807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Dataset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54534" y="3284984"/>
            <a:ext cx="9280" cy="382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5257893" y="3309386"/>
            <a:ext cx="997241" cy="31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255134" y="3309386"/>
            <a:ext cx="1050935" cy="31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3"/>
          </p:cNvCxnSpPr>
          <p:nvPr/>
        </p:nvCxnSpPr>
        <p:spPr>
          <a:xfrm flipH="1">
            <a:off x="2463814" y="2228388"/>
            <a:ext cx="1715852" cy="360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3" idx="3"/>
          </p:cNvCxnSpPr>
          <p:nvPr/>
        </p:nvCxnSpPr>
        <p:spPr>
          <a:xfrm>
            <a:off x="4179666" y="2228388"/>
            <a:ext cx="2075468" cy="355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27646" y="3212976"/>
            <a:ext cx="1831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Random masking </a:t>
            </a:r>
          </a:p>
          <a:p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every epoch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83368" y="2248558"/>
            <a:ext cx="105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Data Split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16513" y="3173677"/>
            <a:ext cx="183195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Fix masking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07578" y="3178148"/>
            <a:ext cx="183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Fix masking 1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61" name="직사각형 60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</a:t>
              </a:r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Data Split &amp; Augmentation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0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1979712" y="5915437"/>
          <a:ext cx="3168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15763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8652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56030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710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5185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6936700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5843797" y="4714300"/>
          <a:ext cx="288000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5864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780638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2262076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196302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6294524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722"/>
              </p:ext>
            </p:extLst>
          </p:nvPr>
        </p:nvGraphicFramePr>
        <p:xfrm>
          <a:off x="6902291" y="2780928"/>
          <a:ext cx="1040127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138752" y="1713092"/>
          <a:ext cx="1400520" cy="28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04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62" name="직선 화살표 연결선 61"/>
          <p:cNvCxnSpPr>
            <a:stCxn id="48" idx="0"/>
            <a:endCxn id="49" idx="2"/>
          </p:cNvCxnSpPr>
          <p:nvPr/>
        </p:nvCxnSpPr>
        <p:spPr>
          <a:xfrm flipH="1" flipV="1">
            <a:off x="7422354" y="3151768"/>
            <a:ext cx="27132" cy="58966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5406958" y="5926065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/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 flipV="1">
            <a:off x="3143645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4403637" y="4714300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1869020" y="471430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96387"/>
              </p:ext>
            </p:extLst>
          </p:nvPr>
        </p:nvGraphicFramePr>
        <p:xfrm>
          <a:off x="5059083" y="2780928"/>
          <a:ext cx="1040127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77" idx="0"/>
            <a:endCxn id="48" idx="2"/>
          </p:cNvCxnSpPr>
          <p:nvPr/>
        </p:nvCxnSpPr>
        <p:spPr>
          <a:xfrm flipV="1">
            <a:off x="5123637" y="4112272"/>
            <a:ext cx="2325849" cy="602028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7" idx="0"/>
            <a:endCxn id="44" idx="2"/>
          </p:cNvCxnSpPr>
          <p:nvPr/>
        </p:nvCxnSpPr>
        <p:spPr>
          <a:xfrm flipH="1" flipV="1">
            <a:off x="3417038" y="4112272"/>
            <a:ext cx="1706599" cy="602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44" idx="0"/>
            <a:endCxn id="105" idx="2"/>
          </p:cNvCxnSpPr>
          <p:nvPr/>
        </p:nvCxnSpPr>
        <p:spPr>
          <a:xfrm flipV="1">
            <a:off x="3417038" y="1988840"/>
            <a:ext cx="24353" cy="1752592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44045"/>
              </p:ext>
            </p:extLst>
          </p:nvPr>
        </p:nvGraphicFramePr>
        <p:xfrm>
          <a:off x="2166766" y="170084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111" name="직선 화살표 연결선 110"/>
          <p:cNvCxnSpPr>
            <a:stCxn id="44" idx="0"/>
            <a:endCxn id="81" idx="2"/>
          </p:cNvCxnSpPr>
          <p:nvPr/>
        </p:nvCxnSpPr>
        <p:spPr>
          <a:xfrm flipV="1">
            <a:off x="3417038" y="3146688"/>
            <a:ext cx="2162108" cy="59474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1" idx="0"/>
            <a:endCxn id="50" idx="2"/>
          </p:cNvCxnSpPr>
          <p:nvPr/>
        </p:nvCxnSpPr>
        <p:spPr>
          <a:xfrm flipV="1">
            <a:off x="5579146" y="2001092"/>
            <a:ext cx="1259866" cy="77983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49" idx="0"/>
            <a:endCxn id="50" idx="2"/>
          </p:cNvCxnSpPr>
          <p:nvPr/>
        </p:nvCxnSpPr>
        <p:spPr>
          <a:xfrm flipH="1" flipV="1">
            <a:off x="6839012" y="2001092"/>
            <a:ext cx="583342" cy="77983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72087" y="357813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72087" y="4456813"/>
            <a:ext cx="1487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Concatenate</a:t>
            </a:r>
          </a:p>
          <a:p>
            <a:r>
              <a:rPr lang="en-US" altLang="ko-KR" dirty="0" smtClean="0"/>
              <a:t>Embedding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72087" y="254197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Layer2</a:t>
            </a:r>
            <a:endParaRPr lang="ko-KR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72087" y="1438034"/>
            <a:ext cx="122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72087" y="5600841"/>
            <a:ext cx="7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1771234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640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Model Structure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788714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7736057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77" idx="2"/>
          </p:cNvCxnSpPr>
          <p:nvPr/>
        </p:nvCxnSpPr>
        <p:spPr>
          <a:xfrm flipH="1" flipV="1">
            <a:off x="5123637" y="5002292"/>
            <a:ext cx="887626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05" idx="3"/>
            <a:endCxn id="50" idx="1"/>
          </p:cNvCxnSpPr>
          <p:nvPr/>
        </p:nvCxnSpPr>
        <p:spPr>
          <a:xfrm>
            <a:off x="4716016" y="1844840"/>
            <a:ext cx="1422736" cy="12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90826"/>
              </p:ext>
            </p:extLst>
          </p:nvPr>
        </p:nvGraphicFramePr>
        <p:xfrm>
          <a:off x="5843797" y="4714300"/>
          <a:ext cx="288000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5864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780638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06406"/>
              </p:ext>
            </p:extLst>
          </p:nvPr>
        </p:nvGraphicFramePr>
        <p:xfrm>
          <a:off x="2262076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43961"/>
              </p:ext>
            </p:extLst>
          </p:nvPr>
        </p:nvGraphicFramePr>
        <p:xfrm>
          <a:off x="6294524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75725"/>
              </p:ext>
            </p:extLst>
          </p:nvPr>
        </p:nvGraphicFramePr>
        <p:xfrm>
          <a:off x="6902291" y="2780928"/>
          <a:ext cx="1040127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47521"/>
              </p:ext>
            </p:extLst>
          </p:nvPr>
        </p:nvGraphicFramePr>
        <p:xfrm>
          <a:off x="6138752" y="1713092"/>
          <a:ext cx="1400520" cy="28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04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62" name="직선 화살표 연결선 61"/>
          <p:cNvCxnSpPr>
            <a:stCxn id="48" idx="0"/>
            <a:endCxn id="49" idx="2"/>
          </p:cNvCxnSpPr>
          <p:nvPr/>
        </p:nvCxnSpPr>
        <p:spPr>
          <a:xfrm flipH="1" flipV="1">
            <a:off x="7422354" y="3151768"/>
            <a:ext cx="27132" cy="589664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79544"/>
              </p:ext>
            </p:extLst>
          </p:nvPr>
        </p:nvGraphicFramePr>
        <p:xfrm>
          <a:off x="4403637" y="4714300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35200"/>
              </p:ext>
            </p:extLst>
          </p:nvPr>
        </p:nvGraphicFramePr>
        <p:xfrm>
          <a:off x="1869020" y="471430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83979"/>
              </p:ext>
            </p:extLst>
          </p:nvPr>
        </p:nvGraphicFramePr>
        <p:xfrm>
          <a:off x="5059083" y="2780928"/>
          <a:ext cx="1040127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77" idx="0"/>
            <a:endCxn id="48" idx="2"/>
          </p:cNvCxnSpPr>
          <p:nvPr/>
        </p:nvCxnSpPr>
        <p:spPr>
          <a:xfrm flipV="1">
            <a:off x="5123637" y="4112272"/>
            <a:ext cx="2325849" cy="602028"/>
          </a:xfrm>
          <a:prstGeom prst="straightConnector1">
            <a:avLst/>
          </a:prstGeom>
          <a:ln>
            <a:solidFill>
              <a:schemeClr val="dk1">
                <a:alpha val="16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7" idx="0"/>
            <a:endCxn id="44" idx="2"/>
          </p:cNvCxnSpPr>
          <p:nvPr/>
        </p:nvCxnSpPr>
        <p:spPr>
          <a:xfrm flipH="1" flipV="1">
            <a:off x="3417038" y="4112272"/>
            <a:ext cx="1706599" cy="602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44" idx="0"/>
            <a:endCxn id="105" idx="2"/>
          </p:cNvCxnSpPr>
          <p:nvPr/>
        </p:nvCxnSpPr>
        <p:spPr>
          <a:xfrm flipV="1">
            <a:off x="3417038" y="1988840"/>
            <a:ext cx="24353" cy="1752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11561"/>
              </p:ext>
            </p:extLst>
          </p:nvPr>
        </p:nvGraphicFramePr>
        <p:xfrm>
          <a:off x="2166766" y="170084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111" name="직선 화살표 연결선 110"/>
          <p:cNvCxnSpPr>
            <a:stCxn id="44" idx="0"/>
            <a:endCxn id="81" idx="2"/>
          </p:cNvCxnSpPr>
          <p:nvPr/>
        </p:nvCxnSpPr>
        <p:spPr>
          <a:xfrm flipV="1">
            <a:off x="3417038" y="3146688"/>
            <a:ext cx="2162108" cy="594744"/>
          </a:xfrm>
          <a:prstGeom prst="straightConnector1">
            <a:avLst/>
          </a:prstGeom>
          <a:ln>
            <a:solidFill>
              <a:schemeClr val="dk1">
                <a:alpha val="16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1" idx="0"/>
            <a:endCxn id="50" idx="2"/>
          </p:cNvCxnSpPr>
          <p:nvPr/>
        </p:nvCxnSpPr>
        <p:spPr>
          <a:xfrm flipV="1">
            <a:off x="5579146" y="2001092"/>
            <a:ext cx="1259866" cy="779836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49" idx="0"/>
            <a:endCxn id="50" idx="2"/>
          </p:cNvCxnSpPr>
          <p:nvPr/>
        </p:nvCxnSpPr>
        <p:spPr>
          <a:xfrm flipH="1" flipV="1">
            <a:off x="6839012" y="2001092"/>
            <a:ext cx="583342" cy="779836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1771234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Model Structure (Categorical Label)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979712" y="5915437"/>
          <a:ext cx="3168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15763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8652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56030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710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5185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6936700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196302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406958" y="5926065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V="1">
            <a:off x="3143645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2087" y="357813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2087" y="254197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Layer2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2087" y="1438034"/>
            <a:ext cx="122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2087" y="5600841"/>
            <a:ext cx="7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88714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7736057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5123637" y="5002292"/>
            <a:ext cx="887626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087" y="4456813"/>
            <a:ext cx="1487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Concatenate</a:t>
            </a:r>
          </a:p>
          <a:p>
            <a:r>
              <a:rPr lang="en-US" altLang="ko-KR" dirty="0" smtClean="0"/>
              <a:t>Embedding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716016" y="1844840"/>
            <a:ext cx="1422736" cy="12252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98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5843797" y="4714300"/>
          <a:ext cx="288000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5864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780638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2262076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49628"/>
              </p:ext>
            </p:extLst>
          </p:nvPr>
        </p:nvGraphicFramePr>
        <p:xfrm>
          <a:off x="6294524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1778"/>
              </p:ext>
            </p:extLst>
          </p:nvPr>
        </p:nvGraphicFramePr>
        <p:xfrm>
          <a:off x="6902291" y="2780928"/>
          <a:ext cx="1040127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29590"/>
              </p:ext>
            </p:extLst>
          </p:nvPr>
        </p:nvGraphicFramePr>
        <p:xfrm>
          <a:off x="6138752" y="1713092"/>
          <a:ext cx="1400520" cy="28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04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62" name="직선 화살표 연결선 61"/>
          <p:cNvCxnSpPr>
            <a:stCxn id="48" idx="0"/>
            <a:endCxn id="49" idx="2"/>
          </p:cNvCxnSpPr>
          <p:nvPr/>
        </p:nvCxnSpPr>
        <p:spPr>
          <a:xfrm flipH="1" flipV="1">
            <a:off x="7422354" y="3151768"/>
            <a:ext cx="27132" cy="589664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4403637" y="4714300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1869020" y="471430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80526"/>
              </p:ext>
            </p:extLst>
          </p:nvPr>
        </p:nvGraphicFramePr>
        <p:xfrm>
          <a:off x="5059083" y="2780928"/>
          <a:ext cx="1040127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77" idx="0"/>
            <a:endCxn id="48" idx="2"/>
          </p:cNvCxnSpPr>
          <p:nvPr/>
        </p:nvCxnSpPr>
        <p:spPr>
          <a:xfrm flipV="1">
            <a:off x="5123637" y="4112272"/>
            <a:ext cx="2325849" cy="602028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7" idx="0"/>
            <a:endCxn id="44" idx="2"/>
          </p:cNvCxnSpPr>
          <p:nvPr/>
        </p:nvCxnSpPr>
        <p:spPr>
          <a:xfrm flipH="1" flipV="1">
            <a:off x="3417038" y="4112272"/>
            <a:ext cx="1706599" cy="602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44" idx="0"/>
            <a:endCxn id="105" idx="2"/>
          </p:cNvCxnSpPr>
          <p:nvPr/>
        </p:nvCxnSpPr>
        <p:spPr>
          <a:xfrm flipV="1">
            <a:off x="3417038" y="1988840"/>
            <a:ext cx="24353" cy="1752592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73791"/>
              </p:ext>
            </p:extLst>
          </p:nvPr>
        </p:nvGraphicFramePr>
        <p:xfrm>
          <a:off x="2166766" y="170084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111" name="직선 화살표 연결선 110"/>
          <p:cNvCxnSpPr>
            <a:stCxn id="44" idx="0"/>
            <a:endCxn id="81" idx="2"/>
          </p:cNvCxnSpPr>
          <p:nvPr/>
        </p:nvCxnSpPr>
        <p:spPr>
          <a:xfrm flipV="1">
            <a:off x="3417038" y="3146688"/>
            <a:ext cx="2162108" cy="59474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1" idx="0"/>
            <a:endCxn id="50" idx="2"/>
          </p:cNvCxnSpPr>
          <p:nvPr/>
        </p:nvCxnSpPr>
        <p:spPr>
          <a:xfrm flipV="1">
            <a:off x="5579146" y="2001092"/>
            <a:ext cx="1259866" cy="77983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49" idx="0"/>
            <a:endCxn id="50" idx="2"/>
          </p:cNvCxnSpPr>
          <p:nvPr/>
        </p:nvCxnSpPr>
        <p:spPr>
          <a:xfrm flipH="1" flipV="1">
            <a:off x="6839012" y="2001092"/>
            <a:ext cx="583342" cy="779836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1771234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640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Model </a:t>
              </a:r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Structure (Numerical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Label Path1)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979712" y="5915437"/>
          <a:ext cx="3168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15763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8652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56030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710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5185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6936700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196302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406958" y="5926065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V="1">
            <a:off x="3143645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2087" y="357813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2087" y="254197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Layer2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2087" y="1438034"/>
            <a:ext cx="122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2087" y="5600841"/>
            <a:ext cx="7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88714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7736057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5123637" y="5002292"/>
            <a:ext cx="887626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087" y="4456813"/>
            <a:ext cx="1487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Concatenate</a:t>
            </a:r>
          </a:p>
          <a:p>
            <a:r>
              <a:rPr lang="en-US" altLang="ko-KR" dirty="0" smtClean="0"/>
              <a:t>Embedding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716016" y="1844840"/>
            <a:ext cx="1422736" cy="12252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26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843</Words>
  <Application>Microsoft Office PowerPoint</Application>
  <PresentationFormat>화면 슬라이드 쇼(4:3)</PresentationFormat>
  <Paragraphs>425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Cambria Math</vt:lpstr>
      <vt:lpstr>Arial</vt:lpstr>
      <vt:lpstr>나눔바른고딕 UltraLight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YEONGTAEK OH</dc:creator>
  <cp:keywords>Samsung Data Challenge;TImmy;Deep Learning</cp:keywords>
  <cp:lastModifiedBy>OH YEONGTAEK</cp:lastModifiedBy>
  <cp:revision>258</cp:revision>
  <dcterms:created xsi:type="dcterms:W3CDTF">2013-09-05T09:43:46Z</dcterms:created>
  <dcterms:modified xsi:type="dcterms:W3CDTF">2018-09-07T17:43:52Z</dcterms:modified>
</cp:coreProperties>
</file>