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sldIdLst>
    <p:sldId id="276" r:id="rId2"/>
    <p:sldId id="278" r:id="rId3"/>
    <p:sldId id="349" r:id="rId4"/>
    <p:sldId id="314" r:id="rId5"/>
    <p:sldId id="350" r:id="rId6"/>
    <p:sldId id="352" r:id="rId7"/>
    <p:sldId id="356" r:id="rId8"/>
    <p:sldId id="360" r:id="rId9"/>
    <p:sldId id="358" r:id="rId10"/>
    <p:sldId id="353" r:id="rId11"/>
    <p:sldId id="362" r:id="rId12"/>
    <p:sldId id="365" r:id="rId13"/>
    <p:sldId id="359" r:id="rId14"/>
    <p:sldId id="366" r:id="rId15"/>
    <p:sldId id="302" r:id="rId16"/>
  </p:sldIdLst>
  <p:sldSz cx="9144000" cy="6858000" type="screen4x3"/>
  <p:notesSz cx="6858000" cy="9144000"/>
  <p:embeddedFontLst>
    <p:embeddedFont>
      <p:font typeface="나눔바른고딕 UltraLight" panose="00000300000000000000" pitchFamily="2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Cambria Math" panose="02040503050406030204" pitchFamily="18" charset="0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H YEONGTAEK" initials="OY" lastIdx="1" clrIdx="0">
    <p:extLst>
      <p:ext uri="{19B8F6BF-5375-455C-9EA6-DF929625EA0E}">
        <p15:presenceInfo xmlns:p15="http://schemas.microsoft.com/office/powerpoint/2012/main" userId="a4843b99104bbb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272123"/>
    <a:srgbClr val="C0504D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7" autoAdjust="0"/>
    <p:restoredTop sz="93955" autoAdjust="0"/>
  </p:normalViewPr>
  <p:slideViewPr>
    <p:cSldViewPr>
      <p:cViewPr varScale="1">
        <p:scale>
          <a:sx n="68" d="100"/>
          <a:sy n="68" d="100"/>
        </p:scale>
        <p:origin x="154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974FD-BA72-43C2-BB96-CF26EC358493}" type="datetimeFigureOut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19D37-8041-4118-8B0F-8F206166A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37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자유형식이나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아래의 내용이 반드시 포함되어야 함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제안하는 예측 모델의 소개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제안하는 예측 모델의 핵심 알고리즘 또는 아이디어 소개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제안하는 예측 모델의 구현 방법 소개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제안하는 예측 모델의 장점 및 구현 방법 설명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79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4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44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8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4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151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8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60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8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43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76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3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D37-8041-4118-8B0F-8F206166AA2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6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B461-78D4-4680-8FA2-AB80AA87262E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FAC7-294B-49CD-BE2B-327BCD4E4C89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25D9-2734-4F95-8D60-0731A128B704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4848-ABE4-476A-AF5A-52B7F685EFFE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3DF9-CF97-4FA3-A3AC-6E5A5FD9B80C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CAE3-E4AC-474C-AA12-DCD62CEDA877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C8A-2E47-4E69-91BF-2EF2AE2B0E3D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2056-A568-4610-8F53-0ABE798EF5CF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82E8-34A8-4DCB-904E-9877F17F5CAA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CE557-DF68-4CAB-9DA7-B2E14F51B3E9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BEFC-0F30-4F7B-BD19-A992E3F4DFEA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C18C-D43D-4CA5-B457-DE9AC83D5DDF}" type="datetime1">
              <a:rPr lang="ko-KR" altLang="en-US" smtClean="0"/>
              <a:t>2018-09-08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48264" y="5445224"/>
            <a:ext cx="1790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Timmy</a:t>
            </a:r>
          </a:p>
          <a:p>
            <a:r>
              <a:rPr lang="en-US" altLang="ko-KR" sz="16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YeongTaek</a:t>
            </a:r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Oh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58" y="2684239"/>
            <a:ext cx="7848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교통사망사고정보</a:t>
            </a:r>
            <a:endParaRPr lang="en-US" altLang="ko-KR" sz="4000" b="1" dirty="0" smtClean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Data</a:t>
            </a:r>
            <a:r>
              <a:rPr lang="ko-KR" altLang="en-US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4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Completion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12" y="2492896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Samsung Data Challenge 2018</a:t>
            </a:r>
            <a:endParaRPr lang="en-US" altLang="ko-KR" sz="11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1771234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6401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Model </a:t>
              </a:r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Structure (Numerical</a:t>
              </a:r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Label Path1)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표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4884239"/>
                  </p:ext>
                </p:extLst>
              </p:nvPr>
            </p:nvGraphicFramePr>
            <p:xfrm>
              <a:off x="1979712" y="5915437"/>
              <a:ext cx="316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515763676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68186523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19560305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16871041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151854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76936700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표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4884239"/>
                  </p:ext>
                </p:extLst>
              </p:nvPr>
            </p:nvGraphicFramePr>
            <p:xfrm>
              <a:off x="1979712" y="5915437"/>
              <a:ext cx="316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515763676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68186523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19560305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16871041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151854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76936700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2128" t="-2083" r="-1017021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00000" t="-2083" r="-895833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204255" t="-2083" r="-814894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304255" t="-2083" r="-714894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395833" t="-2083" r="-600000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506383" t="-2083" r="-512766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708511" t="-2083" r="-310638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808511" t="-2083" r="-210638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889583" t="-2083" r="-106250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010638" t="-2083" r="-8511" b="-1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5843797" y="4714300"/>
          <a:ext cx="288000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25864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780638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303722"/>
              </p:ext>
            </p:extLst>
          </p:nvPr>
        </p:nvGraphicFramePr>
        <p:xfrm>
          <a:off x="1991017" y="3741432"/>
          <a:ext cx="286901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69015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Dense(256, </a:t>
                      </a:r>
                      <a:r>
                        <a:rPr lang="en-US" altLang="ko-KR" sz="1400" dirty="0" err="1" smtClean="0"/>
                        <a:t>relu</a:t>
                      </a:r>
                      <a:r>
                        <a:rPr lang="en-US" altLang="ko-KR" sz="1400" dirty="0" smtClean="0"/>
                        <a:t>) + dropout(0.7)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196302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54077"/>
              </p:ext>
            </p:extLst>
          </p:nvPr>
        </p:nvGraphicFramePr>
        <p:xfrm>
          <a:off x="6294524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Dense(256, </a:t>
                      </a:r>
                      <a:r>
                        <a:rPr lang="en-US" altLang="ko-KR" sz="1400" dirty="0" err="1" smtClean="0"/>
                        <a:t>relu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표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1928314"/>
                  </p:ext>
                </p:extLst>
              </p:nvPr>
            </p:nvGraphicFramePr>
            <p:xfrm>
              <a:off x="6138752" y="1484784"/>
              <a:ext cx="1400520" cy="288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80104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표 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1928314"/>
                  </p:ext>
                </p:extLst>
              </p:nvPr>
            </p:nvGraphicFramePr>
            <p:xfrm>
              <a:off x="6138752" y="1484784"/>
              <a:ext cx="1400520" cy="288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80104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4348" t="-2083" r="-40869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104348" t="-2083" r="-30869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204348" t="-2083" r="-20869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304348" t="-2083" r="-10869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404348" t="-2083" r="-8696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3" name="직선 화살표 연결선 62"/>
          <p:cNvCxnSpPr>
            <a:stCxn id="60" idx="0"/>
          </p:cNvCxnSpPr>
          <p:nvPr/>
        </p:nvCxnSpPr>
        <p:spPr>
          <a:xfrm flipH="1" flipV="1">
            <a:off x="7422354" y="3151768"/>
            <a:ext cx="27132" cy="589664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42580"/>
              </p:ext>
            </p:extLst>
          </p:nvPr>
        </p:nvGraphicFramePr>
        <p:xfrm>
          <a:off x="7215121" y="5924007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3415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50954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54653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22499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73218591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14686"/>
                  </a:ext>
                </a:extLst>
              </a:tr>
            </a:tbl>
          </a:graphicData>
        </a:graphic>
      </p:graphicFrame>
      <p:cxnSp>
        <p:nvCxnSpPr>
          <p:cNvPr id="65" name="직선 화살표 연결선 64"/>
          <p:cNvCxnSpPr/>
          <p:nvPr/>
        </p:nvCxnSpPr>
        <p:spPr>
          <a:xfrm flipV="1">
            <a:off x="3143645" y="504956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표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947940"/>
                  </p:ext>
                </p:extLst>
              </p:nvPr>
            </p:nvGraphicFramePr>
            <p:xfrm>
              <a:off x="4403637" y="4714300"/>
              <a:ext cx="1440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24801177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99761906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8563096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39117756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159336474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471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표 6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947940"/>
                  </p:ext>
                </p:extLst>
              </p:nvPr>
            </p:nvGraphicFramePr>
            <p:xfrm>
              <a:off x="4403637" y="4714300"/>
              <a:ext cx="1440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24801177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99761906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8563096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39117756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159336474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5"/>
                          <a:stretch>
                            <a:fillRect l="-2128" t="-2083" r="-412766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5"/>
                          <a:stretch>
                            <a:fillRect l="-204255" t="-2083" r="-21063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5"/>
                          <a:stretch>
                            <a:fillRect l="-297917" t="-2083" r="-10625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4718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008689"/>
              </p:ext>
            </p:extLst>
          </p:nvPr>
        </p:nvGraphicFramePr>
        <p:xfrm>
          <a:off x="5059083" y="2780928"/>
          <a:ext cx="1040127" cy="3527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52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FC(32, </a:t>
                      </a:r>
                      <a:r>
                        <a:rPr lang="en-US" altLang="ko-KR" sz="1200" dirty="0" err="1" smtClean="0"/>
                        <a:t>relu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68" name="직선 화살표 연결선 67"/>
          <p:cNvCxnSpPr>
            <a:stCxn id="94" idx="0"/>
            <a:endCxn id="60" idx="2"/>
          </p:cNvCxnSpPr>
          <p:nvPr/>
        </p:nvCxnSpPr>
        <p:spPr>
          <a:xfrm flipV="1">
            <a:off x="5311422" y="4112272"/>
            <a:ext cx="2138064" cy="579034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94" idx="0"/>
            <a:endCxn id="58" idx="2"/>
          </p:cNvCxnSpPr>
          <p:nvPr/>
        </p:nvCxnSpPr>
        <p:spPr>
          <a:xfrm flipH="1" flipV="1">
            <a:off x="3425524" y="4112272"/>
            <a:ext cx="1885898" cy="579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8" idx="0"/>
            <a:endCxn id="93" idx="2"/>
          </p:cNvCxnSpPr>
          <p:nvPr/>
        </p:nvCxnSpPr>
        <p:spPr>
          <a:xfrm flipV="1">
            <a:off x="3425524" y="2360156"/>
            <a:ext cx="4929" cy="1381276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8" idx="0"/>
            <a:endCxn id="67" idx="2"/>
          </p:cNvCxnSpPr>
          <p:nvPr/>
        </p:nvCxnSpPr>
        <p:spPr>
          <a:xfrm flipV="1">
            <a:off x="3425524" y="3133686"/>
            <a:ext cx="2153622" cy="607746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7" idx="0"/>
            <a:endCxn id="61" idx="2"/>
          </p:cNvCxnSpPr>
          <p:nvPr/>
        </p:nvCxnSpPr>
        <p:spPr>
          <a:xfrm flipV="1">
            <a:off x="5579146" y="1772784"/>
            <a:ext cx="1259866" cy="1008144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90" idx="0"/>
            <a:endCxn id="61" idx="2"/>
          </p:cNvCxnSpPr>
          <p:nvPr/>
        </p:nvCxnSpPr>
        <p:spPr>
          <a:xfrm flipH="1" flipV="1">
            <a:off x="6839012" y="1772784"/>
            <a:ext cx="610473" cy="1008144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72087" y="3578135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72087" y="4456813"/>
            <a:ext cx="1487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Concatenate</a:t>
            </a:r>
          </a:p>
          <a:p>
            <a:r>
              <a:rPr lang="en-US" altLang="ko-KR" dirty="0" smtClean="0"/>
              <a:t>Embedding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72087" y="254197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Layer2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51520" y="1624349"/>
            <a:ext cx="122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Projection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72087" y="5600841"/>
            <a:ext cx="73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788714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7736057" y="504956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 flipV="1">
            <a:off x="5123637" y="5049562"/>
            <a:ext cx="887626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88" idx="3"/>
            <a:endCxn id="61" idx="1"/>
          </p:cNvCxnSpPr>
          <p:nvPr/>
        </p:nvCxnSpPr>
        <p:spPr>
          <a:xfrm>
            <a:off x="5147712" y="1628780"/>
            <a:ext cx="991040" cy="4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31199"/>
              </p:ext>
            </p:extLst>
          </p:nvPr>
        </p:nvGraphicFramePr>
        <p:xfrm>
          <a:off x="1869020" y="471430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6952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···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(339)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07580"/>
              </p:ext>
            </p:extLst>
          </p:nvPr>
        </p:nvGraphicFramePr>
        <p:xfrm>
          <a:off x="2166766" y="2060848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16222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··· </a:t>
                      </a:r>
                      <a:r>
                        <a:rPr lang="en-US" altLang="ko-KR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fc(339, linear)</a:t>
                      </a:r>
                      <a:endParaRPr lang="ko-KR" altLang="en-US" sz="12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8" name="표 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0582313"/>
                  </p:ext>
                </p:extLst>
              </p:nvPr>
            </p:nvGraphicFramePr>
            <p:xfrm>
              <a:off x="1979712" y="1484784"/>
              <a:ext cx="316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515763676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68186523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19560305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16871041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151854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76936700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8" name="표 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0582313"/>
                  </p:ext>
                </p:extLst>
              </p:nvPr>
            </p:nvGraphicFramePr>
            <p:xfrm>
              <a:off x="1979712" y="1484784"/>
              <a:ext cx="316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515763676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68186523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19560305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16871041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151854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76936700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2128" t="-2083" r="-1017021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100000" t="-2083" r="-895833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204255" t="-2083" r="-814894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304255" t="-2083" r="-714894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395833" t="-2083" r="-600000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506383" t="-2083" r="-51276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593750" t="-2083" r="-402083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708511" t="-2083" r="-310638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808511" t="-2083" r="-210638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889583" t="-2083" r="-106250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1010638" t="-2083" r="-8511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표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6000780"/>
                  </p:ext>
                </p:extLst>
              </p:nvPr>
            </p:nvGraphicFramePr>
            <p:xfrm>
              <a:off x="5354618" y="5901648"/>
              <a:ext cx="1440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24801177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99761906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8563096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39117756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159336474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471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표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6000780"/>
                  </p:ext>
                </p:extLst>
              </p:nvPr>
            </p:nvGraphicFramePr>
            <p:xfrm>
              <a:off x="5354618" y="5901648"/>
              <a:ext cx="1440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24801177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99761906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8563096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39117756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159336474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7"/>
                          <a:stretch>
                            <a:fillRect l="-2128" t="-2083" r="-412766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7"/>
                          <a:stretch>
                            <a:fillRect l="-204255" t="-2083" r="-21063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7"/>
                          <a:stretch>
                            <a:fillRect l="-297917" t="-2083" r="-10625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4718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47081"/>
              </p:ext>
            </p:extLst>
          </p:nvPr>
        </p:nvGraphicFramePr>
        <p:xfrm>
          <a:off x="6929422" y="2780928"/>
          <a:ext cx="1040127" cy="3527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52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FC(32, </a:t>
                      </a:r>
                      <a:r>
                        <a:rPr lang="en-US" altLang="ko-KR" sz="1200" dirty="0" err="1" smtClean="0"/>
                        <a:t>relu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91" name="직선 화살표 연결선 90"/>
          <p:cNvCxnSpPr/>
          <p:nvPr/>
        </p:nvCxnSpPr>
        <p:spPr>
          <a:xfrm flipV="1">
            <a:off x="3416767" y="1812699"/>
            <a:ext cx="3105" cy="176109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70081" y="1740455"/>
            <a:ext cx="2559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</a:rPr>
              <a:t>Category-wise </a:t>
            </a:r>
            <a:r>
              <a:rPr lang="en-US" altLang="ko-KR" sz="1200" b="1" dirty="0" err="1" smtClean="0">
                <a:solidFill>
                  <a:schemeClr val="bg1">
                    <a:lumMod val="85000"/>
                  </a:schemeClr>
                </a:solidFill>
              </a:rPr>
              <a:t>softmax&amp;argmax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42578"/>
              </p:ext>
            </p:extLst>
          </p:nvPr>
        </p:nvGraphicFramePr>
        <p:xfrm>
          <a:off x="2134453" y="2040448"/>
          <a:ext cx="2592000" cy="319708"/>
        </p:xfrm>
        <a:graphic>
          <a:graphicData uri="http://schemas.openxmlformats.org/drawingml/2006/table">
            <a:tbl>
              <a:tblPr/>
              <a:tblGrid>
                <a:gridCol w="2592000">
                  <a:extLst>
                    <a:ext uri="{9D8B030D-6E8A-4147-A177-3AD203B41FA5}">
                      <a16:colId xmlns:a16="http://schemas.microsoft.com/office/drawing/2014/main" val="204174942"/>
                    </a:ext>
                  </a:extLst>
                </a:gridCol>
              </a:tblGrid>
              <a:tr h="3197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72534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12780"/>
              </p:ext>
            </p:extLst>
          </p:nvPr>
        </p:nvGraphicFramePr>
        <p:xfrm>
          <a:off x="1835696" y="4691306"/>
          <a:ext cx="6951452" cy="319708"/>
        </p:xfrm>
        <a:graphic>
          <a:graphicData uri="http://schemas.openxmlformats.org/drawingml/2006/table">
            <a:tbl>
              <a:tblPr/>
              <a:tblGrid>
                <a:gridCol w="6951452">
                  <a:extLst>
                    <a:ext uri="{9D8B030D-6E8A-4147-A177-3AD203B41FA5}">
                      <a16:colId xmlns:a16="http://schemas.microsoft.com/office/drawing/2014/main" val="204174942"/>
                    </a:ext>
                  </a:extLst>
                </a:gridCol>
              </a:tblGrid>
              <a:tr h="3197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7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26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1771234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6401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Model </a:t>
              </a:r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Structure (Numerical</a:t>
              </a:r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Label Path2)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표 5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79712" y="5915437"/>
              <a:ext cx="316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515763676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68186523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19560305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16871041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151854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76936700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표 5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79712" y="5915437"/>
              <a:ext cx="316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515763676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68186523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19560305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16871041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151854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76936700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2128" t="-2083" r="-1017021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00000" t="-2083" r="-895833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204255" t="-2083" r="-814894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304255" t="-2083" r="-714894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395833" t="-2083" r="-600000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506383" t="-2083" r="-512766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708511" t="-2083" r="-310638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808511" t="-2083" r="-210638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889583" t="-2083" r="-106250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010638" t="-2083" r="-8511" b="-1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5843797" y="4714300"/>
          <a:ext cx="288000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25864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780638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826199"/>
              </p:ext>
            </p:extLst>
          </p:nvPr>
        </p:nvGraphicFramePr>
        <p:xfrm>
          <a:off x="1991017" y="3741432"/>
          <a:ext cx="286901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69015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Dense(256, </a:t>
                      </a:r>
                      <a:r>
                        <a:rPr lang="en-US" altLang="ko-KR" sz="1400" dirty="0" err="1" smtClean="0"/>
                        <a:t>relu</a:t>
                      </a:r>
                      <a:r>
                        <a:rPr lang="en-US" altLang="ko-KR" sz="1400" dirty="0" smtClean="0"/>
                        <a:t>) + dropout(0.7)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196302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6294524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Dense(256, </a:t>
                      </a:r>
                      <a:r>
                        <a:rPr lang="en-US" altLang="ko-KR" sz="1400" dirty="0" err="1" smtClean="0"/>
                        <a:t>relu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표 6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138752" y="1484784"/>
              <a:ext cx="1400520" cy="288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80104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표 6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138752" y="1484784"/>
              <a:ext cx="1400520" cy="288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80104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4348" t="-2083" r="-40869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104348" t="-2083" r="-30869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204348" t="-2083" r="-20869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304348" t="-2083" r="-10869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404348" t="-2083" r="-8696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3" name="직선 화살표 연결선 62"/>
          <p:cNvCxnSpPr>
            <a:stCxn id="60" idx="0"/>
          </p:cNvCxnSpPr>
          <p:nvPr/>
        </p:nvCxnSpPr>
        <p:spPr>
          <a:xfrm flipH="1" flipV="1">
            <a:off x="7422354" y="3151768"/>
            <a:ext cx="27132" cy="589664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4" name="표 63"/>
          <p:cNvGraphicFramePr>
            <a:graphicFrameLocks noGrp="1"/>
          </p:cNvGraphicFramePr>
          <p:nvPr>
            <p:extLst/>
          </p:nvPr>
        </p:nvGraphicFramePr>
        <p:xfrm>
          <a:off x="7215121" y="5924007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3415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50954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54653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22499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73218591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14686"/>
                  </a:ext>
                </a:extLst>
              </a:tr>
            </a:tbl>
          </a:graphicData>
        </a:graphic>
      </p:graphicFrame>
      <p:cxnSp>
        <p:nvCxnSpPr>
          <p:cNvPr id="65" name="직선 화살표 연결선 64"/>
          <p:cNvCxnSpPr/>
          <p:nvPr/>
        </p:nvCxnSpPr>
        <p:spPr>
          <a:xfrm flipV="1">
            <a:off x="3143645" y="504956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표 6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03637" y="4714300"/>
              <a:ext cx="1440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24801177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99761906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8563096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39117756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159336474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471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표 6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03637" y="4714300"/>
              <a:ext cx="1440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24801177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99761906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8563096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39117756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159336474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5"/>
                          <a:stretch>
                            <a:fillRect l="-2128" t="-2083" r="-412766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5"/>
                          <a:stretch>
                            <a:fillRect l="-204255" t="-2083" r="-21063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5"/>
                          <a:stretch>
                            <a:fillRect l="-297917" t="-2083" r="-10625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4718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77597"/>
              </p:ext>
            </p:extLst>
          </p:nvPr>
        </p:nvGraphicFramePr>
        <p:xfrm>
          <a:off x="5059083" y="2780928"/>
          <a:ext cx="1040127" cy="3527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52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FC(32, </a:t>
                      </a:r>
                      <a:r>
                        <a:rPr lang="en-US" altLang="ko-KR" sz="1200" dirty="0" err="1" smtClean="0"/>
                        <a:t>relu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68" name="직선 화살표 연결선 67"/>
          <p:cNvCxnSpPr>
            <a:stCxn id="94" idx="0"/>
            <a:endCxn id="60" idx="2"/>
          </p:cNvCxnSpPr>
          <p:nvPr/>
        </p:nvCxnSpPr>
        <p:spPr>
          <a:xfrm flipV="1">
            <a:off x="5311422" y="4112272"/>
            <a:ext cx="2138064" cy="579034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94" idx="0"/>
            <a:endCxn id="58" idx="2"/>
          </p:cNvCxnSpPr>
          <p:nvPr/>
        </p:nvCxnSpPr>
        <p:spPr>
          <a:xfrm flipH="1" flipV="1">
            <a:off x="3425524" y="4112272"/>
            <a:ext cx="1885898" cy="579034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8" idx="0"/>
            <a:endCxn id="93" idx="2"/>
          </p:cNvCxnSpPr>
          <p:nvPr/>
        </p:nvCxnSpPr>
        <p:spPr>
          <a:xfrm flipV="1">
            <a:off x="3425524" y="2360156"/>
            <a:ext cx="4929" cy="1381276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8" idx="0"/>
            <a:endCxn id="67" idx="2"/>
          </p:cNvCxnSpPr>
          <p:nvPr/>
        </p:nvCxnSpPr>
        <p:spPr>
          <a:xfrm flipV="1">
            <a:off x="3425524" y="3133686"/>
            <a:ext cx="2153622" cy="607746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7" idx="0"/>
            <a:endCxn id="61" idx="2"/>
          </p:cNvCxnSpPr>
          <p:nvPr/>
        </p:nvCxnSpPr>
        <p:spPr>
          <a:xfrm flipV="1">
            <a:off x="5579146" y="1772784"/>
            <a:ext cx="1259866" cy="1008144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90" idx="0"/>
            <a:endCxn id="61" idx="2"/>
          </p:cNvCxnSpPr>
          <p:nvPr/>
        </p:nvCxnSpPr>
        <p:spPr>
          <a:xfrm flipH="1" flipV="1">
            <a:off x="6839012" y="1772784"/>
            <a:ext cx="610473" cy="1008144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72087" y="3578135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72087" y="4456813"/>
            <a:ext cx="1487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Concatenate</a:t>
            </a:r>
          </a:p>
          <a:p>
            <a:r>
              <a:rPr lang="en-US" altLang="ko-KR" dirty="0" smtClean="0"/>
              <a:t>Embedding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72087" y="254197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Layer2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51520" y="1624349"/>
            <a:ext cx="122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Projection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72087" y="5600841"/>
            <a:ext cx="73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788714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7736057" y="504956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 flipV="1">
            <a:off x="5123637" y="5049562"/>
            <a:ext cx="887626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88" idx="3"/>
            <a:endCxn id="61" idx="1"/>
          </p:cNvCxnSpPr>
          <p:nvPr/>
        </p:nvCxnSpPr>
        <p:spPr>
          <a:xfrm>
            <a:off x="5147712" y="1628780"/>
            <a:ext cx="991040" cy="4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표 85"/>
          <p:cNvGraphicFramePr>
            <a:graphicFrameLocks noGrp="1"/>
          </p:cNvGraphicFramePr>
          <p:nvPr>
            <p:extLst/>
          </p:nvPr>
        </p:nvGraphicFramePr>
        <p:xfrm>
          <a:off x="1869020" y="471430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6952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···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(339)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/>
          </p:nvPr>
        </p:nvGraphicFramePr>
        <p:xfrm>
          <a:off x="2166766" y="2060848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16222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··· </a:t>
                      </a:r>
                      <a:r>
                        <a:rPr lang="en-US" altLang="ko-KR" sz="1100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fc(339, linear)</a:t>
                      </a:r>
                      <a:endParaRPr lang="ko-KR" altLang="en-US" sz="1200" b="1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8" name="표 8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79712" y="1484784"/>
              <a:ext cx="316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515763676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68186523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19560305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16871041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151854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76936700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1">
                            <a:alpha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8" name="표 8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79712" y="1484784"/>
              <a:ext cx="316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515763676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68186523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19560305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16871041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151854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76936700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2128" t="-2083" r="-1017021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100000" t="-2083" r="-895833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204255" t="-2083" r="-814894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304255" t="-2083" r="-714894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395833" t="-2083" r="-600000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506383" t="-2083" r="-51276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593750" t="-2083" r="-402083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708511" t="-2083" r="-310638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808511" t="-2083" r="-210638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889583" t="-2083" r="-106250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1010638" t="-2083" r="-8511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표 8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54618" y="5901648"/>
              <a:ext cx="1440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24801177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99761906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8563096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39117756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159336474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471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표 8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54618" y="5901648"/>
              <a:ext cx="1440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24801177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99761906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8563096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39117756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159336474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7"/>
                          <a:stretch>
                            <a:fillRect l="-2128" t="-2083" r="-412766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7"/>
                          <a:stretch>
                            <a:fillRect l="-204255" t="-2083" r="-21063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7"/>
                          <a:stretch>
                            <a:fillRect l="-297917" t="-2083" r="-10625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4718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0" name="표 89"/>
          <p:cNvGraphicFramePr>
            <a:graphicFrameLocks noGrp="1"/>
          </p:cNvGraphicFramePr>
          <p:nvPr>
            <p:extLst/>
          </p:nvPr>
        </p:nvGraphicFramePr>
        <p:xfrm>
          <a:off x="6929422" y="2780928"/>
          <a:ext cx="1040127" cy="3527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52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FC(32, </a:t>
                      </a:r>
                      <a:r>
                        <a:rPr lang="en-US" altLang="ko-KR" sz="1200" dirty="0" err="1" smtClean="0"/>
                        <a:t>relu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91" name="직선 화살표 연결선 90"/>
          <p:cNvCxnSpPr/>
          <p:nvPr/>
        </p:nvCxnSpPr>
        <p:spPr>
          <a:xfrm flipV="1">
            <a:off x="3416767" y="1812699"/>
            <a:ext cx="3105" cy="176109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70081" y="1740455"/>
            <a:ext cx="2559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>
                    <a:lumMod val="85000"/>
                  </a:schemeClr>
                </a:solidFill>
              </a:rPr>
              <a:t>Category-wise </a:t>
            </a:r>
            <a:r>
              <a:rPr lang="en-US" altLang="ko-KR" sz="1200" b="1" dirty="0" err="1" smtClean="0">
                <a:solidFill>
                  <a:schemeClr val="bg1">
                    <a:lumMod val="85000"/>
                  </a:schemeClr>
                </a:solidFill>
              </a:rPr>
              <a:t>softmax&amp;argmax</a:t>
            </a:r>
            <a:endParaRPr lang="ko-KR" altLang="en-US" sz="1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2134453" y="2040448"/>
          <a:ext cx="2592000" cy="319708"/>
        </p:xfrm>
        <a:graphic>
          <a:graphicData uri="http://schemas.openxmlformats.org/drawingml/2006/table">
            <a:tbl>
              <a:tblPr/>
              <a:tblGrid>
                <a:gridCol w="2592000">
                  <a:extLst>
                    <a:ext uri="{9D8B030D-6E8A-4147-A177-3AD203B41FA5}">
                      <a16:colId xmlns:a16="http://schemas.microsoft.com/office/drawing/2014/main" val="204174942"/>
                    </a:ext>
                  </a:extLst>
                </a:gridCol>
              </a:tblGrid>
              <a:tr h="3197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72534"/>
                  </a:ext>
                </a:extLst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1835696" y="4691306"/>
          <a:ext cx="6951452" cy="319708"/>
        </p:xfrm>
        <a:graphic>
          <a:graphicData uri="http://schemas.openxmlformats.org/drawingml/2006/table">
            <a:tbl>
              <a:tblPr/>
              <a:tblGrid>
                <a:gridCol w="6951452">
                  <a:extLst>
                    <a:ext uri="{9D8B030D-6E8A-4147-A177-3AD203B41FA5}">
                      <a16:colId xmlns:a16="http://schemas.microsoft.com/office/drawing/2014/main" val="204174942"/>
                    </a:ext>
                  </a:extLst>
                </a:gridCol>
              </a:tblGrid>
              <a:tr h="3197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7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9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79712" y="5915437"/>
              <a:ext cx="316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515763676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68186523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19560305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16871041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151854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76936700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79712" y="5915437"/>
              <a:ext cx="316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515763676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68186523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19560305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16871041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151854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76936700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2128" t="-2083" r="-1017021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00000" t="-2083" r="-895833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204255" t="-2083" r="-814894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304255" t="-2083" r="-714894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395833" t="-2083" r="-600000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506383" t="-2083" r="-512766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708511" t="-2083" r="-310638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808511" t="-2083" r="-210638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889583" t="-2083" r="-106250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010638" t="-2083" r="-8511" b="-1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5843797" y="4714300"/>
          <a:ext cx="288000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25864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780638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1991017" y="3741432"/>
          <a:ext cx="286901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69015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Dense(256, </a:t>
                      </a:r>
                      <a:r>
                        <a:rPr lang="en-US" altLang="ko-KR" sz="1400" dirty="0" err="1" smtClean="0"/>
                        <a:t>relu</a:t>
                      </a:r>
                      <a:r>
                        <a:rPr lang="en-US" altLang="ko-KR" sz="1400" dirty="0" smtClean="0"/>
                        <a:t>) + dropout(0.7)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196302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6294524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Dense(256, </a:t>
                      </a:r>
                      <a:r>
                        <a:rPr lang="en-US" altLang="ko-KR" sz="1400" dirty="0" err="1" smtClean="0"/>
                        <a:t>relu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표 4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138752" y="1497036"/>
              <a:ext cx="1400520" cy="288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80104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표 4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138752" y="1497036"/>
              <a:ext cx="1400520" cy="288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80104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4348" t="-2083" r="-40869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104348" t="-2083" r="-30869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204348" t="-2083" r="-20869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304348" t="-2083" r="-10869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404348" t="-2083" r="-8696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2" name="직선 화살표 연결선 61"/>
          <p:cNvCxnSpPr>
            <a:stCxn id="48" idx="0"/>
          </p:cNvCxnSpPr>
          <p:nvPr/>
        </p:nvCxnSpPr>
        <p:spPr>
          <a:xfrm flipH="1" flipV="1">
            <a:off x="7422354" y="3151768"/>
            <a:ext cx="27132" cy="589664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/>
          </p:nvPr>
        </p:nvGraphicFramePr>
        <p:xfrm>
          <a:off x="7215121" y="5924007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3415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50954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54653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22499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73218591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14686"/>
                  </a:ext>
                </a:extLst>
              </a:tr>
            </a:tbl>
          </a:graphicData>
        </a:graphic>
      </p:graphicFrame>
      <p:cxnSp>
        <p:nvCxnSpPr>
          <p:cNvPr id="75" name="직선 화살표 연결선 74"/>
          <p:cNvCxnSpPr/>
          <p:nvPr/>
        </p:nvCxnSpPr>
        <p:spPr>
          <a:xfrm flipV="1">
            <a:off x="3143645" y="504956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표 7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03637" y="4714300"/>
              <a:ext cx="1440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24801177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99761906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8563096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39117756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159336474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471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표 7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03637" y="4714300"/>
              <a:ext cx="1440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24801177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99761906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8563096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39117756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159336474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5"/>
                          <a:stretch>
                            <a:fillRect l="-2128" t="-2083" r="-412766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5"/>
                          <a:stretch>
                            <a:fillRect l="-204255" t="-2083" r="-21063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5"/>
                          <a:stretch>
                            <a:fillRect l="-297917" t="-2083" r="-10625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4718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1" name="표 80"/>
          <p:cNvGraphicFramePr>
            <a:graphicFrameLocks noGrp="1"/>
          </p:cNvGraphicFramePr>
          <p:nvPr>
            <p:extLst/>
          </p:nvPr>
        </p:nvGraphicFramePr>
        <p:xfrm>
          <a:off x="5059083" y="2780928"/>
          <a:ext cx="1040127" cy="3527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52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FC(32, </a:t>
                      </a:r>
                      <a:r>
                        <a:rPr lang="en-US" altLang="ko-KR" sz="1200" dirty="0" err="1" smtClean="0"/>
                        <a:t>relu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65" idx="0"/>
            <a:endCxn id="48" idx="2"/>
          </p:cNvCxnSpPr>
          <p:nvPr/>
        </p:nvCxnSpPr>
        <p:spPr>
          <a:xfrm flipV="1">
            <a:off x="5311422" y="4112272"/>
            <a:ext cx="2138064" cy="579034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5" idx="0"/>
            <a:endCxn id="44" idx="2"/>
          </p:cNvCxnSpPr>
          <p:nvPr/>
        </p:nvCxnSpPr>
        <p:spPr>
          <a:xfrm flipH="1" flipV="1">
            <a:off x="3425524" y="4112272"/>
            <a:ext cx="1885898" cy="579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44" idx="0"/>
            <a:endCxn id="25" idx="2"/>
          </p:cNvCxnSpPr>
          <p:nvPr/>
        </p:nvCxnSpPr>
        <p:spPr>
          <a:xfrm flipV="1">
            <a:off x="3425524" y="2348536"/>
            <a:ext cx="4929" cy="1392896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44" idx="0"/>
            <a:endCxn id="81" idx="2"/>
          </p:cNvCxnSpPr>
          <p:nvPr/>
        </p:nvCxnSpPr>
        <p:spPr>
          <a:xfrm flipV="1">
            <a:off x="3425524" y="3133686"/>
            <a:ext cx="2153622" cy="607746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1" idx="0"/>
            <a:endCxn id="50" idx="2"/>
          </p:cNvCxnSpPr>
          <p:nvPr/>
        </p:nvCxnSpPr>
        <p:spPr>
          <a:xfrm flipV="1">
            <a:off x="5579146" y="1785036"/>
            <a:ext cx="1259866" cy="995892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51" idx="0"/>
            <a:endCxn id="50" idx="2"/>
          </p:cNvCxnSpPr>
          <p:nvPr/>
        </p:nvCxnSpPr>
        <p:spPr>
          <a:xfrm flipH="1" flipV="1">
            <a:off x="6839012" y="1785036"/>
            <a:ext cx="610473" cy="995892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72087" y="3578135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72087" y="4456813"/>
            <a:ext cx="1487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Concatenate</a:t>
            </a:r>
          </a:p>
          <a:p>
            <a:r>
              <a:rPr lang="en-US" altLang="ko-KR" dirty="0" smtClean="0"/>
              <a:t>Embedding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72087" y="254197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Layer2</a:t>
            </a:r>
            <a:endParaRPr lang="ko-KR" alt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251520" y="1624349"/>
            <a:ext cx="122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Projection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72087" y="5600841"/>
            <a:ext cx="73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1771234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88714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7736057" y="504956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5123637" y="5049562"/>
            <a:ext cx="887626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50" idx="1"/>
          </p:cNvCxnSpPr>
          <p:nvPr/>
        </p:nvCxnSpPr>
        <p:spPr>
          <a:xfrm>
            <a:off x="4716016" y="1628784"/>
            <a:ext cx="1422736" cy="12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869020" y="471430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6952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···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(339)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2166766" y="2060848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16222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···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fc(339, linear)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79712" y="1484784"/>
              <a:ext cx="316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515763676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68186523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19560305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16871041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151854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76936700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79712" y="1484784"/>
              <a:ext cx="316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515763676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68186523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19560305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16871041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151854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76936700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2128" t="-2083" r="-1017021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100000" t="-2083" r="-895833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204255" t="-2083" r="-814894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304255" t="-2083" r="-714894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395833" t="-2083" r="-600000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506383" t="-2083" r="-51276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593750" t="-2083" r="-402083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708511" t="-2083" r="-310638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808511" t="-2083" r="-210638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889583" t="-2083" r="-106250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1010638" t="-2083" r="-8511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표 4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54618" y="5901648"/>
              <a:ext cx="1440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24801177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99761906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8563096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39117756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159336474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471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표 4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354618" y="5901648"/>
              <a:ext cx="1440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24801177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99761906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8563096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39117756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159336474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7"/>
                          <a:stretch>
                            <a:fillRect l="-2128" t="-2083" r="-412766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7"/>
                          <a:stretch>
                            <a:fillRect l="-204255" t="-2083" r="-21063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7"/>
                          <a:stretch>
                            <a:fillRect l="-297917" t="-2083" r="-10625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4718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6929422" y="2780928"/>
          <a:ext cx="1040127" cy="3527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52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FC(32, </a:t>
                      </a:r>
                      <a:r>
                        <a:rPr lang="en-US" altLang="ko-KR" sz="1200" dirty="0" err="1" smtClean="0"/>
                        <a:t>relu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61" name="직선 화살표 연결선 60"/>
          <p:cNvCxnSpPr/>
          <p:nvPr/>
        </p:nvCxnSpPr>
        <p:spPr>
          <a:xfrm flipV="1">
            <a:off x="3416767" y="1812699"/>
            <a:ext cx="3105" cy="176109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70081" y="1740455"/>
            <a:ext cx="2559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Category-wise </a:t>
            </a:r>
            <a:r>
              <a:rPr lang="en-US" altLang="ko-KR" sz="1200" b="1" dirty="0" err="1" smtClean="0"/>
              <a:t>softmax&amp;argmax</a:t>
            </a:r>
            <a:endParaRPr lang="ko-KR" altLang="en-US" sz="12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134453" y="2028828"/>
          <a:ext cx="2592000" cy="319708"/>
        </p:xfrm>
        <a:graphic>
          <a:graphicData uri="http://schemas.openxmlformats.org/drawingml/2006/table">
            <a:tbl>
              <a:tblPr/>
              <a:tblGrid>
                <a:gridCol w="2592000">
                  <a:extLst>
                    <a:ext uri="{9D8B030D-6E8A-4147-A177-3AD203B41FA5}">
                      <a16:colId xmlns:a16="http://schemas.microsoft.com/office/drawing/2014/main" val="204174942"/>
                    </a:ext>
                  </a:extLst>
                </a:gridCol>
              </a:tblGrid>
              <a:tr h="3197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72534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/>
        </p:nvGraphicFramePr>
        <p:xfrm>
          <a:off x="1835696" y="4691306"/>
          <a:ext cx="6951452" cy="319708"/>
        </p:xfrm>
        <a:graphic>
          <a:graphicData uri="http://schemas.openxmlformats.org/drawingml/2006/table">
            <a:tbl>
              <a:tblPr/>
              <a:tblGrid>
                <a:gridCol w="6951452">
                  <a:extLst>
                    <a:ext uri="{9D8B030D-6E8A-4147-A177-3AD203B41FA5}">
                      <a16:colId xmlns:a16="http://schemas.microsoft.com/office/drawing/2014/main" val="204174942"/>
                    </a:ext>
                  </a:extLst>
                </a:gridCol>
              </a:tblGrid>
              <a:tr h="3197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72534"/>
                  </a:ext>
                </a:extLst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49" name="직사각형 48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47664" y="700133"/>
              <a:ext cx="6401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Model </a:t>
              </a:r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Structure (Numerical</a:t>
              </a:r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Label Path3)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57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5890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	Result on </a:t>
              </a:r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Validation Test 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899592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98498"/>
              </p:ext>
            </p:extLst>
          </p:nvPr>
        </p:nvGraphicFramePr>
        <p:xfrm>
          <a:off x="1139700" y="5229200"/>
          <a:ext cx="6240613" cy="15705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1505">
                  <a:extLst>
                    <a:ext uri="{9D8B030D-6E8A-4147-A177-3AD203B41FA5}">
                      <a16:colId xmlns:a16="http://schemas.microsoft.com/office/drawing/2014/main" val="3866283942"/>
                    </a:ext>
                  </a:extLst>
                </a:gridCol>
                <a:gridCol w="1609537">
                  <a:extLst>
                    <a:ext uri="{9D8B030D-6E8A-4147-A177-3AD203B41FA5}">
                      <a16:colId xmlns:a16="http://schemas.microsoft.com/office/drawing/2014/main" val="2015372556"/>
                    </a:ext>
                  </a:extLst>
                </a:gridCol>
                <a:gridCol w="1209857">
                  <a:extLst>
                    <a:ext uri="{9D8B030D-6E8A-4147-A177-3AD203B41FA5}">
                      <a16:colId xmlns:a16="http://schemas.microsoft.com/office/drawing/2014/main" val="2032139614"/>
                    </a:ext>
                  </a:extLst>
                </a:gridCol>
                <a:gridCol w="1209857">
                  <a:extLst>
                    <a:ext uri="{9D8B030D-6E8A-4147-A177-3AD203B41FA5}">
                      <a16:colId xmlns:a16="http://schemas.microsoft.com/office/drawing/2014/main" val="1361368360"/>
                    </a:ext>
                  </a:extLst>
                </a:gridCol>
                <a:gridCol w="1209857">
                  <a:extLst>
                    <a:ext uri="{9D8B030D-6E8A-4147-A177-3AD203B41FA5}">
                      <a16:colId xmlns:a16="http://schemas.microsoft.com/office/drawing/2014/main" val="3509010658"/>
                    </a:ext>
                  </a:extLst>
                </a:gridCol>
              </a:tblGrid>
              <a:tr h="510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Model</a:t>
                      </a:r>
                      <a:r>
                        <a:rPr lang="en-US" altLang="ko-KR" sz="1100" baseline="0" dirty="0" smtClean="0"/>
                        <a:t> No.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Split</a:t>
                      </a:r>
                      <a:r>
                        <a:rPr lang="en-US" altLang="ko-KR" sz="1100" baseline="0" dirty="0" smtClean="0"/>
                        <a:t> Type</a:t>
                      </a:r>
                      <a:r>
                        <a:rPr lang="en-US" altLang="ko-KR" sz="1100" dirty="0" smtClean="0"/>
                        <a:t>(seed)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Category  Score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Numerical Score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Total Score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274531"/>
                  </a:ext>
                </a:extLst>
              </a:tr>
              <a:tr h="353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1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Random</a:t>
                      </a:r>
                      <a:r>
                        <a:rPr lang="en-US" altLang="ko-KR" sz="1100" b="1" baseline="0" dirty="0" smtClean="0"/>
                        <a:t> (1000)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0.6417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0.9479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1.5896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418499"/>
                  </a:ext>
                </a:extLst>
              </a:tr>
              <a:tr h="353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2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Random (2000)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0.6470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0.9468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1.5938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86387"/>
                  </a:ext>
                </a:extLst>
              </a:tr>
              <a:tr h="353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3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Latest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0.6103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0.9440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1.5544</a:t>
                      </a:r>
                      <a:endParaRPr lang="ko-KR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194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4011" y="1437730"/>
                <a:ext cx="7525964" cy="375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Total Loss = Categorical Loss + 2</a:t>
                </a:r>
                <a:r>
                  <a:rPr lang="ko-KR" altLang="en-US" sz="1400" b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* </a:t>
                </a: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Numerical</a:t>
                </a:r>
                <a:r>
                  <a:rPr lang="en-US" altLang="ko-KR" sz="1400" b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Loss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Categorical Loss : Categorical Cross Entropy </a:t>
                </a:r>
                <a:r>
                  <a:rPr lang="en-US" altLang="ko-KR" sz="14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per </a:t>
                </a: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c</a:t>
                </a:r>
                <a:r>
                  <a:rPr lang="en-US" altLang="ko-KR" sz="14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ategorical </a:t>
                </a: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v</a:t>
                </a:r>
                <a:r>
                  <a:rPr lang="en-US" altLang="ko-KR" sz="14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ariable</a:t>
                </a:r>
                <a:endPara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Numerical</a:t>
                </a:r>
                <a:r>
                  <a:rPr lang="en-US" altLang="ko-KR" sz="14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</a:t>
                </a: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Loss : </a:t>
                </a:r>
                <a:r>
                  <a:rPr lang="en-US" altLang="ko-KR" sz="14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Average 3 Path MSE </a:t>
                </a:r>
                <a:r>
                  <a:rPr lang="en-US" altLang="ko-KR" sz="14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on Continuous </a:t>
                </a:r>
                <a:r>
                  <a:rPr lang="en-US" altLang="ko-KR" sz="14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Label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- Categorical score </a:t>
                </a: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𝐶</m:t>
                    </m:r>
                    <m:r>
                      <a:rPr lang="en-US" altLang="ko-KR" sz="16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 </a:t>
                </a: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-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Numerical score </a:t>
                </a: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𝐵</m:t>
                    </m:r>
                    <m:r>
                      <a:rPr lang="en-US" altLang="ko-KR" sz="16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n>
                                          <a:solidFill>
                                            <a:schemeClr val="tx1">
                                              <a:alpha val="30000"/>
                                            </a:schemeClr>
                                          </a:solidFill>
                                        </a:ln>
                                        <a:solidFill>
                                          <a:srgbClr val="27212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600" i="1">
                                            <a:ln>
                                              <a:solidFill>
                                                <a:schemeClr val="tx1">
                                                  <a:alpha val="30000"/>
                                                </a:schemeClr>
                                              </a:solidFill>
                                            </a:ln>
                                            <a:solidFill>
                                              <a:srgbClr val="27212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i="1">
                                            <a:ln>
                                              <a:solidFill>
                                                <a:schemeClr val="tx1">
                                                  <a:alpha val="30000"/>
                                                </a:schemeClr>
                                              </a:solidFill>
                                            </a:ln>
                                            <a:solidFill>
                                              <a:srgbClr val="27212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3 different validation-data split Models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2 Random Shuffle split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1 Latest Split 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r>
                  <a:rPr lang="en-US" altLang="ko-KR" b="1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Final Model is ensemble 3 models by averaging scores</a:t>
                </a:r>
                <a:endPara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1" y="1437730"/>
                <a:ext cx="7525964" cy="3754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251520" y="1556792"/>
            <a:ext cx="318667" cy="154419"/>
            <a:chOff x="1589037" y="2002072"/>
            <a:chExt cx="318667" cy="154419"/>
          </a:xfrm>
        </p:grpSpPr>
        <p:sp>
          <p:nvSpPr>
            <p:cNvPr id="12" name="갈매기형 수장 11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51520" y="4869160"/>
            <a:ext cx="318667" cy="154419"/>
            <a:chOff x="1589037" y="2002072"/>
            <a:chExt cx="318667" cy="154419"/>
          </a:xfrm>
        </p:grpSpPr>
        <p:sp>
          <p:nvSpPr>
            <p:cNvPr id="16" name="갈매기형 수장 15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51520" y="3933056"/>
            <a:ext cx="318667" cy="154419"/>
            <a:chOff x="1589037" y="2002072"/>
            <a:chExt cx="318667" cy="154419"/>
          </a:xfrm>
        </p:grpSpPr>
        <p:sp>
          <p:nvSpPr>
            <p:cNvPr id="20" name="갈매기형 수장 19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1" name="갈매기형 수장 20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5890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	</a:t>
              </a:r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Conclusion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899592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4011" y="1437730"/>
            <a:ext cx="7525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DAE 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이용하여 미래 교통사고사망정보의 데이터를 예측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복원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하는 모델을 개발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Numeric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변수에 대해서는 스코어 기준 평균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0.94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점의 높은 성능을 보임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Categorical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변수에 대해서는 스코어 기준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평균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.63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점의 상대적으로 낮은 성능을 보임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해당 모델은 변수 수의 확장에 따른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Flexible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 모델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데이터별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변수가 많아지면 전체 성능을 향상할 수 있음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즉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현재는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테스트셋에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존재하는 변수만 사용하여 학습을 하였으나 트레이닝 셋에 존재하는 기타 변수들에 대해서도 추가 수집이 가능하다면 성능이 높아질 것으로 보임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또한 현재 모델은 해당 도메인 이외에도 의료 레코드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금융정보 등 타 도메인의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결측치가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많은 데이터에 대해서도 호환 가능한 모델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51520" y="1556792"/>
            <a:ext cx="318667" cy="154419"/>
            <a:chOff x="1589037" y="2002072"/>
            <a:chExt cx="318667" cy="154419"/>
          </a:xfrm>
        </p:grpSpPr>
        <p:sp>
          <p:nvSpPr>
            <p:cNvPr id="12" name="갈매기형 수장 11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51520" y="5229200"/>
            <a:ext cx="318667" cy="154419"/>
            <a:chOff x="1589037" y="2002072"/>
            <a:chExt cx="318667" cy="154419"/>
          </a:xfrm>
        </p:grpSpPr>
        <p:sp>
          <p:nvSpPr>
            <p:cNvPr id="16" name="갈매기형 수장 15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51520" y="3528752"/>
            <a:ext cx="318667" cy="154419"/>
            <a:chOff x="1589037" y="2002072"/>
            <a:chExt cx="318667" cy="154419"/>
          </a:xfrm>
        </p:grpSpPr>
        <p:sp>
          <p:nvSpPr>
            <p:cNvPr id="20" name="갈매기형 수장 19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1" name="갈매기형 수장 20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251520" y="2348880"/>
            <a:ext cx="318667" cy="154419"/>
            <a:chOff x="1589037" y="2002072"/>
            <a:chExt cx="318667" cy="154419"/>
          </a:xfrm>
        </p:grpSpPr>
        <p:sp>
          <p:nvSpPr>
            <p:cNvPr id="23" name="갈매기형 수장 22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4" name="갈매기형 수장 23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80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154" y="2898085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Thank you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Samsung Data Challenge 2018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19872" y="2132856"/>
            <a:ext cx="4984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Problem &amp; Data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Overview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Data Split &amp; Augmentation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Model Structure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Result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7202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100" b="1" dirty="0">
                <a:ln>
                  <a:solidFill>
                    <a:prstClr val="white">
                      <a:alpha val="30000"/>
                    </a:prstClr>
                  </a:solidFill>
                </a:ln>
                <a:solidFill>
                  <a:prstClr val="white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Samsung Data Challenge 2018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5890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Problem &amp; Data Overview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0742" y="1330758"/>
            <a:ext cx="752596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Problem Overview(Test Data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-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Imputation Missing Values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based on other values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- Missing Variables can be any variable in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test data (Figure 1)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-&gt; Self Data Completion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How to Solve?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-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AutoEncoder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with Missing Value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Baseline on Multiple Imputation using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Denoising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AutoEncoder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(MIDA)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(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Figure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2)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    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2893" y="1484784"/>
            <a:ext cx="318667" cy="154419"/>
            <a:chOff x="1589037" y="2002072"/>
            <a:chExt cx="318667" cy="154419"/>
          </a:xfrm>
        </p:grpSpPr>
        <p:sp>
          <p:nvSpPr>
            <p:cNvPr id="12" name="갈매기형 수장 11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899592" y="-459432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46989"/>
              </p:ext>
            </p:extLst>
          </p:nvPr>
        </p:nvGraphicFramePr>
        <p:xfrm>
          <a:off x="422536" y="4653136"/>
          <a:ext cx="5229584" cy="1554883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26849">
                  <a:extLst>
                    <a:ext uri="{9D8B030D-6E8A-4147-A177-3AD203B41FA5}">
                      <a16:colId xmlns:a16="http://schemas.microsoft.com/office/drawing/2014/main" val="2303307490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3848308926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1917444975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3320966268"/>
                    </a:ext>
                  </a:extLst>
                </a:gridCol>
                <a:gridCol w="321788">
                  <a:extLst>
                    <a:ext uri="{9D8B030D-6E8A-4147-A177-3AD203B41FA5}">
                      <a16:colId xmlns:a16="http://schemas.microsoft.com/office/drawing/2014/main" val="439448683"/>
                    </a:ext>
                  </a:extLst>
                </a:gridCol>
                <a:gridCol w="331910">
                  <a:extLst>
                    <a:ext uri="{9D8B030D-6E8A-4147-A177-3AD203B41FA5}">
                      <a16:colId xmlns:a16="http://schemas.microsoft.com/office/drawing/2014/main" val="452882169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1479644791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1368750725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3546928434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2999723622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2774746657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3569756291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2794869265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605939471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103502059"/>
                    </a:ext>
                  </a:extLst>
                </a:gridCol>
                <a:gridCol w="326849">
                  <a:extLst>
                    <a:ext uri="{9D8B030D-6E8A-4147-A177-3AD203B41FA5}">
                      <a16:colId xmlns:a16="http://schemas.microsoft.com/office/drawing/2014/main" val="2382220989"/>
                    </a:ext>
                  </a:extLst>
                </a:gridCol>
              </a:tblGrid>
              <a:tr h="39664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주야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사망자수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사상자수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중상자수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경상자수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부상신고자수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발생지시도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발생지시군구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사고유형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대분류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사고유형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중분류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법규위반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도로형태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대분류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도로형태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당사자종별</a:t>
                      </a:r>
                      <a:r>
                        <a:rPr lang="en-US" altLang="ko-KR" sz="700" u="none" strike="noStrike">
                          <a:effectLst/>
                        </a:rPr>
                        <a:t>_1</a:t>
                      </a:r>
                      <a:r>
                        <a:rPr lang="ko-KR" altLang="en-US" sz="700" u="none" strike="noStrike">
                          <a:effectLst/>
                        </a:rPr>
                        <a:t>당</a:t>
                      </a:r>
                      <a:r>
                        <a:rPr lang="en-US" altLang="ko-KR" sz="700" u="none" strike="noStrike">
                          <a:effectLst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</a:rPr>
                        <a:t>대분류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당사자종별</a:t>
                      </a:r>
                      <a:r>
                        <a:rPr lang="en-US" altLang="ko-KR" sz="700" u="none" strike="noStrike" dirty="0">
                          <a:effectLst/>
                        </a:rPr>
                        <a:t>_2</a:t>
                      </a:r>
                      <a:r>
                        <a:rPr lang="ko-KR" altLang="en-US" sz="700" u="none" strike="noStrike" dirty="0">
                          <a:effectLst/>
                        </a:rPr>
                        <a:t>당</a:t>
                      </a:r>
                      <a:r>
                        <a:rPr lang="en-US" altLang="ko-KR" sz="700" u="none" strike="noStrike" dirty="0">
                          <a:effectLst/>
                        </a:rPr>
                        <a:t>_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대분류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extLst>
                  <a:ext uri="{0D108BD9-81ED-4DB2-BD59-A6C34878D82A}">
                    <a16:rowId xmlns:a16="http://schemas.microsoft.com/office/drawing/2014/main" val="4268549767"/>
                  </a:ext>
                </a:extLst>
              </a:tr>
              <a:tr h="2660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야간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경기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화성시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차대차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측면충돌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중앙선 침범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단일로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기타단일로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승용차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승합차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extLst>
                  <a:ext uri="{0D108BD9-81ED-4DB2-BD59-A6C34878D82A}">
                    <a16:rowId xmlns:a16="http://schemas.microsoft.com/office/drawing/2014/main" val="3051200189"/>
                  </a:ext>
                </a:extLst>
              </a:tr>
              <a:tr h="2660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야간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대구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북구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단일로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기타단일로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승용차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화물차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extLst>
                  <a:ext uri="{0D108BD9-81ED-4DB2-BD59-A6C34878D82A}">
                    <a16:rowId xmlns:a16="http://schemas.microsoft.com/office/drawing/2014/main" val="1800462204"/>
                  </a:ext>
                </a:extLst>
              </a:tr>
              <a:tr h="2660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주간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서울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동작구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신호위반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교차로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교차로내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화물차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원동기장치자전거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extLst>
                  <a:ext uri="{0D108BD9-81ED-4DB2-BD59-A6C34878D82A}">
                    <a16:rowId xmlns:a16="http://schemas.microsoft.com/office/drawing/2014/main" val="7164251"/>
                  </a:ext>
                </a:extLst>
              </a:tr>
              <a:tr h="266077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 dirty="0">
                          <a:effectLst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전북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고창군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차대사람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기타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부당한 회전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교차로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교차로내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보행자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46" marR="4946" marT="4946" marB="0" anchor="ctr"/>
                </a:tc>
                <a:extLst>
                  <a:ext uri="{0D108BD9-81ED-4DB2-BD59-A6C34878D82A}">
                    <a16:rowId xmlns:a16="http://schemas.microsoft.com/office/drawing/2014/main" val="3718632605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269" y="4462053"/>
            <a:ext cx="3149808" cy="1937048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92893" y="3356992"/>
            <a:ext cx="318667" cy="154419"/>
            <a:chOff x="1589037" y="2002072"/>
            <a:chExt cx="318667" cy="154419"/>
          </a:xfrm>
        </p:grpSpPr>
        <p:sp>
          <p:nvSpPr>
            <p:cNvPr id="16" name="갈매기형 수장 15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19672" y="6304971"/>
            <a:ext cx="224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Figure 1. Sample of Test Data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3522" y="6399101"/>
            <a:ext cx="1220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Figure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MIDA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9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5890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</a:t>
              </a:r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Problem &amp; Data Overview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00742" y="1413355"/>
                <a:ext cx="7525964" cy="5049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# of data : Train 25037, Test : 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 - Train Data </a:t>
                </a: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: 12.01 ~ 17.06 </a:t>
                </a:r>
                <a:r>
                  <a:rPr lang="ko-KR" altLang="en-US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기간의 교통사망사고정보 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데이터</a:t>
                </a:r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- Test Data : 17.07 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이후의 교통사망사고정보 데이터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(Not provided)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# of Variables : Train(27) ⊃ Test(16)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 - Categorical Variables : 11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- </a:t>
                </a: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Numerical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Variables : 5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Metric for Variables</a:t>
                </a:r>
                <a:endPara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 - Categorical Variable :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𝐶</m:t>
                    </m:r>
                    <m:r>
                      <a:rPr lang="en-US" altLang="ko-KR" sz="1600" b="0" i="1" smtClean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600" b="0" i="1" smtClean="0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sz="1600" b="0" i="1" smtClean="0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600" b="0" i="1" smtClean="0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b="0" i="1" smtClean="0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- Categorical Loss : Categorical Cross Entropy</a:t>
                </a:r>
              </a:p>
              <a:p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- </a:t>
                </a: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Numerical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Variable 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𝐵</m:t>
                    </m:r>
                    <m:r>
                      <a:rPr lang="en-US" altLang="ko-KR" sz="1600" i="1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1600" i="1">
                            <a:ln>
                              <a:solidFill>
                                <a:schemeClr val="tx1">
                                  <a:alpha val="30000"/>
                                </a:schemeClr>
                              </a:solidFill>
                            </a:ln>
                            <a:solidFill>
                              <a:srgbClr val="2721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n>
                                  <a:solidFill>
                                    <a:schemeClr val="tx1">
                                      <a:alpha val="30000"/>
                                    </a:schemeClr>
                                  </a:solidFill>
                                </a:ln>
                                <a:solidFill>
                                  <a:srgbClr val="2721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n>
                                          <a:solidFill>
                                            <a:schemeClr val="tx1">
                                              <a:alpha val="30000"/>
                                            </a:schemeClr>
                                          </a:solidFill>
                                        </a:ln>
                                        <a:solidFill>
                                          <a:srgbClr val="27212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600" i="1">
                                            <a:ln>
                                              <a:solidFill>
                                                <a:schemeClr val="tx1">
                                                  <a:alpha val="30000"/>
                                                </a:schemeClr>
                                              </a:solidFill>
                                            </a:ln>
                                            <a:solidFill>
                                              <a:srgbClr val="27212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i="1">
                                            <a:ln>
                                              <a:solidFill>
                                                <a:schemeClr val="tx1">
                                                  <a:alpha val="30000"/>
                                                </a:schemeClr>
                                              </a:solidFill>
                                            </a:ln>
                                            <a:solidFill>
                                              <a:srgbClr val="27212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n>
                                                  <a:solidFill>
                                                    <a:schemeClr val="tx1">
                                                      <a:alpha val="30000"/>
                                                    </a:schemeClr>
                                                  </a:solidFill>
                                                </a:ln>
                                                <a:solidFill>
                                                  <a:srgbClr val="272123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ln>
                                      <a:solidFill>
                                        <a:schemeClr val="tx1">
                                          <a:alpha val="30000"/>
                                        </a:schemeClr>
                                      </a:solidFill>
                                    </a:ln>
                                    <a:solidFill>
                                      <a:srgbClr val="27212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   </a:t>
                </a:r>
                <a:r>
                  <a:rPr lang="en-US" altLang="ko-KR" sz="16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- Numerical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Loss : Mean Squared Error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42" y="1413355"/>
                <a:ext cx="7525964" cy="5049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318066" y="1556792"/>
            <a:ext cx="318667" cy="154419"/>
            <a:chOff x="1589037" y="2002072"/>
            <a:chExt cx="318667" cy="154419"/>
          </a:xfrm>
        </p:grpSpPr>
        <p:sp>
          <p:nvSpPr>
            <p:cNvPr id="12" name="갈매기형 수장 11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899592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318066" y="3058557"/>
            <a:ext cx="318667" cy="154419"/>
            <a:chOff x="1589037" y="2002072"/>
            <a:chExt cx="318667" cy="154419"/>
          </a:xfrm>
        </p:grpSpPr>
        <p:sp>
          <p:nvSpPr>
            <p:cNvPr id="16" name="갈매기형 수장 15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18066" y="4509120"/>
            <a:ext cx="318667" cy="154419"/>
            <a:chOff x="1589037" y="2002072"/>
            <a:chExt cx="318667" cy="154419"/>
          </a:xfrm>
        </p:grpSpPr>
        <p:sp>
          <p:nvSpPr>
            <p:cNvPr id="20" name="갈매기형 수장 19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1" name="갈매기형 수장 20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24086"/>
              </p:ext>
            </p:extLst>
          </p:nvPr>
        </p:nvGraphicFramePr>
        <p:xfrm>
          <a:off x="7164288" y="1413355"/>
          <a:ext cx="1653576" cy="5067748"/>
        </p:xfrm>
        <a:graphic>
          <a:graphicData uri="http://schemas.openxmlformats.org/drawingml/2006/table">
            <a:tbl>
              <a:tblPr/>
              <a:tblGrid>
                <a:gridCol w="826788">
                  <a:extLst>
                    <a:ext uri="{9D8B030D-6E8A-4147-A177-3AD203B41FA5}">
                      <a16:colId xmlns:a16="http://schemas.microsoft.com/office/drawing/2014/main" val="3152382608"/>
                    </a:ext>
                  </a:extLst>
                </a:gridCol>
                <a:gridCol w="826788">
                  <a:extLst>
                    <a:ext uri="{9D8B030D-6E8A-4147-A177-3AD203B41FA5}">
                      <a16:colId xmlns:a16="http://schemas.microsoft.com/office/drawing/2014/main" val="1701315046"/>
                    </a:ext>
                  </a:extLst>
                </a:gridCol>
              </a:tblGrid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발생년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17834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발생년월일시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법규위반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174055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발생분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법규위반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62309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주야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도로형태</a:t>
                      </a:r>
                      <a:r>
                        <a:rPr lang="en-US" altLang="ko-KR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740809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도로형태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686006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사망자수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당사자종별</a:t>
                      </a:r>
                      <a:r>
                        <a:rPr lang="en-US" altLang="ko-KR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_1</a:t>
                      </a:r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</a:t>
                      </a:r>
                      <a:r>
                        <a:rPr lang="en-US" altLang="ko-KR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39747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사상자수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당사자종별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_1</a:t>
                      </a:r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67615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중상자수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당사자종별</a:t>
                      </a:r>
                      <a:r>
                        <a:rPr lang="en-US" altLang="ko-KR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</a:t>
                      </a:r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</a:t>
                      </a:r>
                      <a:r>
                        <a:rPr lang="en-US" altLang="ko-KR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250304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경상자수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당사자종별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</a:t>
                      </a:r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93366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부상신고자수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발생위치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X_UTMK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11051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발생지시도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발생위치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Y_UTMK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775352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발생지시군구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경도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18827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  <a:r>
                        <a:rPr lang="en-US" altLang="ko-KR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위도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924840"/>
                  </a:ext>
                </a:extLst>
              </a:tr>
              <a:tr h="36198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사고유형</a:t>
                      </a:r>
                      <a:r>
                        <a:rPr lang="en-US" altLang="ko-K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중분류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1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636" marR="5636" marT="56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0734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023727" y="6486338"/>
            <a:ext cx="1934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Table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Variables in data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5890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</a:t>
              </a:r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Data Split &amp; Augmentation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0742" y="1330758"/>
            <a:ext cx="752596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Training Set / Validation Set ( 85% / 15%)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1. 15% Random Sampling from Training Data (Time Shuffled) * 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2. 15% Latest Data in Training Data (Time Not Shuffled)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Masking missing values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 Categorical variables : mask ‘0’ for missing categorical value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 Numerical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variables : mask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‘-1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’ value on missing and create missing table (n x 5)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51520" y="1556792"/>
            <a:ext cx="318667" cy="154419"/>
            <a:chOff x="1589037" y="2002072"/>
            <a:chExt cx="318667" cy="154419"/>
          </a:xfrm>
        </p:grpSpPr>
        <p:sp>
          <p:nvSpPr>
            <p:cNvPr id="12" name="갈매기형 수장 11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899592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251520" y="2996952"/>
            <a:ext cx="318667" cy="154419"/>
            <a:chOff x="1589037" y="2002072"/>
            <a:chExt cx="318667" cy="154419"/>
          </a:xfrm>
        </p:grpSpPr>
        <p:sp>
          <p:nvSpPr>
            <p:cNvPr id="16" name="갈매기형 수장 15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17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35755"/>
              </p:ext>
            </p:extLst>
          </p:nvPr>
        </p:nvGraphicFramePr>
        <p:xfrm>
          <a:off x="1676273" y="5940520"/>
          <a:ext cx="3168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15763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818652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56030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710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5185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6936700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876181"/>
              </p:ext>
            </p:extLst>
          </p:nvPr>
        </p:nvGraphicFramePr>
        <p:xfrm>
          <a:off x="5103519" y="5951148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49334"/>
              </p:ext>
            </p:extLst>
          </p:nvPr>
        </p:nvGraphicFramePr>
        <p:xfrm>
          <a:off x="6911682" y="5949090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3415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50954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54653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22499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73218591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14686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2437"/>
              </p:ext>
            </p:extLst>
          </p:nvPr>
        </p:nvGraphicFramePr>
        <p:xfrm>
          <a:off x="1676273" y="4728029"/>
          <a:ext cx="3168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188906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178770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0369287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42090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9801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15763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6818652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56030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687104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15185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6936700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0696"/>
              </p:ext>
            </p:extLst>
          </p:nvPr>
        </p:nvGraphicFramePr>
        <p:xfrm>
          <a:off x="5103519" y="4738657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48011773"/>
                    </a:ext>
                  </a:extLst>
                </a:gridCol>
                <a:gridCol w="210028">
                  <a:extLst>
                    <a:ext uri="{9D8B030D-6E8A-4147-A177-3AD203B41FA5}">
                      <a16:colId xmlns:a16="http://schemas.microsoft.com/office/drawing/2014/main" val="997619065"/>
                    </a:ext>
                  </a:extLst>
                </a:gridCol>
                <a:gridCol w="365972">
                  <a:extLst>
                    <a:ext uri="{9D8B030D-6E8A-4147-A177-3AD203B41FA5}">
                      <a16:colId xmlns:a16="http://schemas.microsoft.com/office/drawing/2014/main" val="28563096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1775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9336474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471815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>
            <a:off x="4052537" y="5223034"/>
            <a:ext cx="1122990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70809" y="5150816"/>
            <a:ext cx="31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Random Masking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(30%)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94750" y="4288527"/>
            <a:ext cx="3145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Categorical Variables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61670" y="4276601"/>
            <a:ext cx="31456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Numerical variables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72714" y="6207695"/>
            <a:ext cx="158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Missing Information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Numerical Variable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29556" y="6205312"/>
            <a:ext cx="31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Masked 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Numerical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variables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49385" y="6205312"/>
            <a:ext cx="314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Masked </a:t>
            </a: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Categorical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variables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26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09019" y="4313280"/>
            <a:ext cx="8251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Random masking on Training Data on every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step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gives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data augmentation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effects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Fixed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masking on Validation Data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for early stopping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Different Fixed masking on Validation Data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for parameter tuning(self-test)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to prevent overfitting on validation </a:t>
            </a:r>
            <a:r>
              <a:rPr lang="en-US" altLang="ko-KR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set</a:t>
            </a:r>
            <a:endParaRPr lang="en-US" altLang="ko-KR" sz="16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6306" y="4437112"/>
            <a:ext cx="318667" cy="154419"/>
            <a:chOff x="1589037" y="2002072"/>
            <a:chExt cx="318667" cy="154419"/>
          </a:xfrm>
        </p:grpSpPr>
        <p:sp>
          <p:nvSpPr>
            <p:cNvPr id="12" name="갈매기형 수장 11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직선 연결선 14"/>
          <p:cNvCxnSpPr/>
          <p:nvPr/>
        </p:nvCxnSpPr>
        <p:spPr>
          <a:xfrm>
            <a:off x="899592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자기 디스크 32"/>
          <p:cNvSpPr/>
          <p:nvPr/>
        </p:nvSpPr>
        <p:spPr>
          <a:xfrm>
            <a:off x="3092485" y="1430318"/>
            <a:ext cx="2174362" cy="79807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 Dataset Full</a:t>
            </a:r>
            <a:endParaRPr lang="ko-KR" altLang="en-US" dirty="0"/>
          </a:p>
        </p:txBody>
      </p:sp>
      <p:sp>
        <p:nvSpPr>
          <p:cNvPr id="34" name="순서도: 자기 디스크 33"/>
          <p:cNvSpPr/>
          <p:nvPr/>
        </p:nvSpPr>
        <p:spPr>
          <a:xfrm>
            <a:off x="1504930" y="2462548"/>
            <a:ext cx="1899207" cy="79807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 Dataset</a:t>
            </a:r>
          </a:p>
          <a:p>
            <a:pPr algn="ctr"/>
            <a:r>
              <a:rPr lang="en-US" altLang="ko-KR" dirty="0" smtClean="0"/>
              <a:t>(85%)</a:t>
            </a:r>
            <a:endParaRPr lang="ko-KR" altLang="en-US" dirty="0"/>
          </a:p>
        </p:txBody>
      </p:sp>
      <p:sp>
        <p:nvSpPr>
          <p:cNvPr id="35" name="순서도: 자기 디스크 34"/>
          <p:cNvSpPr/>
          <p:nvPr/>
        </p:nvSpPr>
        <p:spPr>
          <a:xfrm>
            <a:off x="5521554" y="2462548"/>
            <a:ext cx="1467160" cy="79807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Valid Dataset</a:t>
            </a:r>
          </a:p>
          <a:p>
            <a:pPr algn="ctr"/>
            <a:r>
              <a:rPr lang="en-US" altLang="ko-KR" sz="1600" dirty="0" smtClean="0"/>
              <a:t>(15%)</a:t>
            </a:r>
            <a:endParaRPr lang="ko-KR" altLang="en-US" sz="1600" dirty="0"/>
          </a:p>
        </p:txBody>
      </p:sp>
      <p:sp>
        <p:nvSpPr>
          <p:cNvPr id="38" name="순서도: 자기 디스크 37"/>
          <p:cNvSpPr/>
          <p:nvPr/>
        </p:nvSpPr>
        <p:spPr>
          <a:xfrm>
            <a:off x="4524313" y="3573016"/>
            <a:ext cx="1467160" cy="79807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Valid Dataset</a:t>
            </a:r>
            <a:endParaRPr lang="ko-KR" altLang="en-US" sz="1600" dirty="0"/>
          </a:p>
        </p:txBody>
      </p:sp>
      <p:sp>
        <p:nvSpPr>
          <p:cNvPr id="39" name="순서도: 자기 디스크 38"/>
          <p:cNvSpPr/>
          <p:nvPr/>
        </p:nvSpPr>
        <p:spPr>
          <a:xfrm>
            <a:off x="6572489" y="3573016"/>
            <a:ext cx="1467160" cy="798070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Valid Test Dataset</a:t>
            </a:r>
            <a:endParaRPr lang="ko-KR" altLang="en-US" sz="1600" dirty="0"/>
          </a:p>
        </p:txBody>
      </p:sp>
      <p:sp>
        <p:nvSpPr>
          <p:cNvPr id="43" name="순서도: 자기 디스크 42"/>
          <p:cNvSpPr/>
          <p:nvPr/>
        </p:nvSpPr>
        <p:spPr>
          <a:xfrm>
            <a:off x="1504930" y="3573016"/>
            <a:ext cx="1899207" cy="79807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 Dataset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54534" y="3284984"/>
            <a:ext cx="9280" cy="382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5257893" y="3309386"/>
            <a:ext cx="997241" cy="312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255134" y="3309386"/>
            <a:ext cx="1050935" cy="312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3"/>
          </p:cNvCxnSpPr>
          <p:nvPr/>
        </p:nvCxnSpPr>
        <p:spPr>
          <a:xfrm flipH="1">
            <a:off x="2463814" y="2228388"/>
            <a:ext cx="1715852" cy="360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3" idx="3"/>
          </p:cNvCxnSpPr>
          <p:nvPr/>
        </p:nvCxnSpPr>
        <p:spPr>
          <a:xfrm>
            <a:off x="4179666" y="2228388"/>
            <a:ext cx="2075468" cy="355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27646" y="3212976"/>
            <a:ext cx="1831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Random masking </a:t>
            </a:r>
          </a:p>
          <a:p>
            <a:r>
              <a:rPr lang="en-US" altLang="ko-KR" sz="11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every epoch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83368" y="2248558"/>
            <a:ext cx="105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Data Split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16513" y="3173677"/>
            <a:ext cx="183195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Fix masking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07578" y="3178148"/>
            <a:ext cx="183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Fix masking 1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61" name="직사각형 60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47664" y="700133"/>
              <a:ext cx="5890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</a:t>
              </a:r>
              <a:r>
                <a:rPr lang="en-US" altLang="ko-KR" sz="24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Data Split &amp; Augmentation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0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1807814"/>
                  </p:ext>
                </p:extLst>
              </p:nvPr>
            </p:nvGraphicFramePr>
            <p:xfrm>
              <a:off x="1979712" y="5915437"/>
              <a:ext cx="316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515763676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68186523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19560305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16871041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151854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76936700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1807814"/>
                  </p:ext>
                </p:extLst>
              </p:nvPr>
            </p:nvGraphicFramePr>
            <p:xfrm>
              <a:off x="1979712" y="5915437"/>
              <a:ext cx="316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515763676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68186523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19560305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16871041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151854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76936700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2128" t="-2083" r="-1017021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00000" t="-2083" r="-895833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204255" t="-2083" r="-814894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304255" t="-2083" r="-714894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395833" t="-2083" r="-600000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506383" t="-2083" r="-512766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708511" t="-2083" r="-310638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808511" t="-2083" r="-210638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889583" t="-2083" r="-106250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010638" t="-2083" r="-8511" b="-1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5843797" y="4714300"/>
          <a:ext cx="288000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25864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780638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400880"/>
              </p:ext>
            </p:extLst>
          </p:nvPr>
        </p:nvGraphicFramePr>
        <p:xfrm>
          <a:off x="1991017" y="3741432"/>
          <a:ext cx="286901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69015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Dense(256, </a:t>
                      </a:r>
                      <a:r>
                        <a:rPr lang="en-US" altLang="ko-KR" sz="1400" dirty="0" err="1" smtClean="0"/>
                        <a:t>relu</a:t>
                      </a:r>
                      <a:r>
                        <a:rPr lang="en-US" altLang="ko-KR" sz="1400" dirty="0" smtClean="0"/>
                        <a:t>) + dropout(0.7)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196302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029936"/>
              </p:ext>
            </p:extLst>
          </p:nvPr>
        </p:nvGraphicFramePr>
        <p:xfrm>
          <a:off x="6294524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Dense(256, </a:t>
                      </a:r>
                      <a:r>
                        <a:rPr lang="en-US" altLang="ko-KR" sz="1400" dirty="0" err="1" smtClean="0"/>
                        <a:t>relu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표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628503"/>
                  </p:ext>
                </p:extLst>
              </p:nvPr>
            </p:nvGraphicFramePr>
            <p:xfrm>
              <a:off x="6138752" y="1497036"/>
              <a:ext cx="1400520" cy="288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80104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표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628503"/>
                  </p:ext>
                </p:extLst>
              </p:nvPr>
            </p:nvGraphicFramePr>
            <p:xfrm>
              <a:off x="6138752" y="1497036"/>
              <a:ext cx="1400520" cy="288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80104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4348" t="-2083" r="-40869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104348" t="-2083" r="-30869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204348" t="-2083" r="-20869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304348" t="-2083" r="-10869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404348" t="-2083" r="-8696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2" name="직선 화살표 연결선 61"/>
          <p:cNvCxnSpPr>
            <a:stCxn id="48" idx="0"/>
          </p:cNvCxnSpPr>
          <p:nvPr/>
        </p:nvCxnSpPr>
        <p:spPr>
          <a:xfrm flipH="1" flipV="1">
            <a:off x="7422354" y="3151768"/>
            <a:ext cx="27132" cy="589664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525537"/>
              </p:ext>
            </p:extLst>
          </p:nvPr>
        </p:nvGraphicFramePr>
        <p:xfrm>
          <a:off x="7215121" y="5924007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3415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50954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54653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22499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73218591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14686"/>
                  </a:ext>
                </a:extLst>
              </a:tr>
            </a:tbl>
          </a:graphicData>
        </a:graphic>
      </p:graphicFrame>
      <p:cxnSp>
        <p:nvCxnSpPr>
          <p:cNvPr id="75" name="직선 화살표 연결선 74"/>
          <p:cNvCxnSpPr/>
          <p:nvPr/>
        </p:nvCxnSpPr>
        <p:spPr>
          <a:xfrm flipV="1">
            <a:off x="3143645" y="504956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표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4418933"/>
                  </p:ext>
                </p:extLst>
              </p:nvPr>
            </p:nvGraphicFramePr>
            <p:xfrm>
              <a:off x="4403637" y="4714300"/>
              <a:ext cx="1440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24801177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99761906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8563096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39117756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159336474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471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표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4418933"/>
                  </p:ext>
                </p:extLst>
              </p:nvPr>
            </p:nvGraphicFramePr>
            <p:xfrm>
              <a:off x="4403637" y="4714300"/>
              <a:ext cx="1440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24801177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99761906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8563096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39117756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159336474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5"/>
                          <a:stretch>
                            <a:fillRect l="-2128" t="-2083" r="-412766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5"/>
                          <a:stretch>
                            <a:fillRect l="-204255" t="-2083" r="-21063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5"/>
                          <a:stretch>
                            <a:fillRect l="-297917" t="-2083" r="-10625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4718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00966"/>
              </p:ext>
            </p:extLst>
          </p:nvPr>
        </p:nvGraphicFramePr>
        <p:xfrm>
          <a:off x="5059083" y="2780928"/>
          <a:ext cx="1040127" cy="3527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52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FC(32, </a:t>
                      </a:r>
                      <a:r>
                        <a:rPr lang="en-US" altLang="ko-KR" sz="1200" dirty="0" err="1" smtClean="0"/>
                        <a:t>relu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65" idx="0"/>
            <a:endCxn id="48" idx="2"/>
          </p:cNvCxnSpPr>
          <p:nvPr/>
        </p:nvCxnSpPr>
        <p:spPr>
          <a:xfrm flipV="1">
            <a:off x="5311422" y="4112272"/>
            <a:ext cx="2138064" cy="579034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5" idx="0"/>
            <a:endCxn id="44" idx="2"/>
          </p:cNvCxnSpPr>
          <p:nvPr/>
        </p:nvCxnSpPr>
        <p:spPr>
          <a:xfrm flipH="1" flipV="1">
            <a:off x="3425524" y="4112272"/>
            <a:ext cx="1885898" cy="579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44" idx="0"/>
            <a:endCxn id="25" idx="2"/>
          </p:cNvCxnSpPr>
          <p:nvPr/>
        </p:nvCxnSpPr>
        <p:spPr>
          <a:xfrm flipV="1">
            <a:off x="3425524" y="2348536"/>
            <a:ext cx="4929" cy="1392896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44" idx="0"/>
            <a:endCxn id="81" idx="2"/>
          </p:cNvCxnSpPr>
          <p:nvPr/>
        </p:nvCxnSpPr>
        <p:spPr>
          <a:xfrm flipV="1">
            <a:off x="3425524" y="3133686"/>
            <a:ext cx="2153622" cy="607746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81" idx="0"/>
            <a:endCxn id="50" idx="2"/>
          </p:cNvCxnSpPr>
          <p:nvPr/>
        </p:nvCxnSpPr>
        <p:spPr>
          <a:xfrm flipV="1">
            <a:off x="5579146" y="1785036"/>
            <a:ext cx="1259866" cy="995892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51" idx="0"/>
            <a:endCxn id="50" idx="2"/>
          </p:cNvCxnSpPr>
          <p:nvPr/>
        </p:nvCxnSpPr>
        <p:spPr>
          <a:xfrm flipH="1" flipV="1">
            <a:off x="6839012" y="1785036"/>
            <a:ext cx="610473" cy="995892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72087" y="3578135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72087" y="4456813"/>
            <a:ext cx="1487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Concatenate</a:t>
            </a:r>
          </a:p>
          <a:p>
            <a:r>
              <a:rPr lang="en-US" altLang="ko-KR" dirty="0" smtClean="0"/>
              <a:t>Embedding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72087" y="254197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Layer2</a:t>
            </a:r>
            <a:endParaRPr lang="ko-KR" alt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251520" y="1624349"/>
            <a:ext cx="122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Projection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72087" y="5600841"/>
            <a:ext cx="73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1771234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6401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Model Structure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788714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7736057" y="504956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5123637" y="5049562"/>
            <a:ext cx="887626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50" idx="1"/>
          </p:cNvCxnSpPr>
          <p:nvPr/>
        </p:nvCxnSpPr>
        <p:spPr>
          <a:xfrm>
            <a:off x="4716016" y="1628784"/>
            <a:ext cx="1422736" cy="12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01669"/>
              </p:ext>
            </p:extLst>
          </p:nvPr>
        </p:nvGraphicFramePr>
        <p:xfrm>
          <a:off x="1869020" y="471430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6952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···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(339)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185100"/>
              </p:ext>
            </p:extLst>
          </p:nvPr>
        </p:nvGraphicFramePr>
        <p:xfrm>
          <a:off x="2166766" y="2060848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16222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···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fc(339, linear)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380143"/>
                  </p:ext>
                </p:extLst>
              </p:nvPr>
            </p:nvGraphicFramePr>
            <p:xfrm>
              <a:off x="1979712" y="1484784"/>
              <a:ext cx="316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515763676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68186523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19560305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16871041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151854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76936700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표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380143"/>
                  </p:ext>
                </p:extLst>
              </p:nvPr>
            </p:nvGraphicFramePr>
            <p:xfrm>
              <a:off x="1979712" y="1484784"/>
              <a:ext cx="316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515763676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68186523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19560305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16871041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151854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76936700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2128" t="-2083" r="-1017021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100000" t="-2083" r="-895833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204255" t="-2083" r="-814894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304255" t="-2083" r="-714894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395833" t="-2083" r="-600000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506383" t="-2083" r="-51276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593750" t="-2083" r="-402083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708511" t="-2083" r="-310638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808511" t="-2083" r="-210638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889583" t="-2083" r="-106250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1010638" t="-2083" r="-8511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표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3808889"/>
                  </p:ext>
                </p:extLst>
              </p:nvPr>
            </p:nvGraphicFramePr>
            <p:xfrm>
              <a:off x="5354618" y="5901648"/>
              <a:ext cx="1440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24801177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99761906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8563096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39117756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159336474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471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표 4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3808889"/>
                  </p:ext>
                </p:extLst>
              </p:nvPr>
            </p:nvGraphicFramePr>
            <p:xfrm>
              <a:off x="5354618" y="5901648"/>
              <a:ext cx="1440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24801177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99761906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8563096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39117756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159336474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7"/>
                          <a:stretch>
                            <a:fillRect l="-2128" t="-2083" r="-412766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7"/>
                          <a:stretch>
                            <a:fillRect l="-204255" t="-2083" r="-21063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7"/>
                          <a:stretch>
                            <a:fillRect l="-297917" t="-2083" r="-10625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4718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00966"/>
              </p:ext>
            </p:extLst>
          </p:nvPr>
        </p:nvGraphicFramePr>
        <p:xfrm>
          <a:off x="6929422" y="2780928"/>
          <a:ext cx="1040127" cy="3527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52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FC(32, </a:t>
                      </a:r>
                      <a:r>
                        <a:rPr lang="en-US" altLang="ko-KR" sz="1200" dirty="0" err="1" smtClean="0"/>
                        <a:t>relu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61" name="직선 화살표 연결선 60"/>
          <p:cNvCxnSpPr/>
          <p:nvPr/>
        </p:nvCxnSpPr>
        <p:spPr>
          <a:xfrm flipV="1">
            <a:off x="3416767" y="1812699"/>
            <a:ext cx="3105" cy="176109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370081" y="1740455"/>
            <a:ext cx="2559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Category-wise </a:t>
            </a:r>
            <a:r>
              <a:rPr lang="en-US" altLang="ko-KR" sz="1200" b="1" dirty="0" err="1" smtClean="0"/>
              <a:t>softmax&amp;argmax</a:t>
            </a:r>
            <a:endParaRPr lang="ko-KR" altLang="en-US" sz="1200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676532"/>
              </p:ext>
            </p:extLst>
          </p:nvPr>
        </p:nvGraphicFramePr>
        <p:xfrm>
          <a:off x="2134453" y="2028828"/>
          <a:ext cx="2592000" cy="319708"/>
        </p:xfrm>
        <a:graphic>
          <a:graphicData uri="http://schemas.openxmlformats.org/drawingml/2006/table">
            <a:tbl>
              <a:tblPr/>
              <a:tblGrid>
                <a:gridCol w="2592000">
                  <a:extLst>
                    <a:ext uri="{9D8B030D-6E8A-4147-A177-3AD203B41FA5}">
                      <a16:colId xmlns:a16="http://schemas.microsoft.com/office/drawing/2014/main" val="204174942"/>
                    </a:ext>
                  </a:extLst>
                </a:gridCol>
              </a:tblGrid>
              <a:tr h="3197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72534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36185"/>
              </p:ext>
            </p:extLst>
          </p:nvPr>
        </p:nvGraphicFramePr>
        <p:xfrm>
          <a:off x="1835696" y="4691306"/>
          <a:ext cx="6951452" cy="319708"/>
        </p:xfrm>
        <a:graphic>
          <a:graphicData uri="http://schemas.openxmlformats.org/drawingml/2006/table">
            <a:tbl>
              <a:tblPr/>
              <a:tblGrid>
                <a:gridCol w="6951452">
                  <a:extLst>
                    <a:ext uri="{9D8B030D-6E8A-4147-A177-3AD203B41FA5}">
                      <a16:colId xmlns:a16="http://schemas.microsoft.com/office/drawing/2014/main" val="204174942"/>
                    </a:ext>
                  </a:extLst>
                </a:gridCol>
              </a:tblGrid>
              <a:tr h="3197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7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2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1771234" y="-459432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5890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Model Structure (Categorical Label)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표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7543480"/>
                  </p:ext>
                </p:extLst>
              </p:nvPr>
            </p:nvGraphicFramePr>
            <p:xfrm>
              <a:off x="1979712" y="5915437"/>
              <a:ext cx="316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515763676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68186523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19560305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16871041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151854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76936700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표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7543480"/>
                  </p:ext>
                </p:extLst>
              </p:nvPr>
            </p:nvGraphicFramePr>
            <p:xfrm>
              <a:off x="1979712" y="5915437"/>
              <a:ext cx="316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515763676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68186523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19560305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16871041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151854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76936700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2128" t="-2083" r="-1017021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00000" t="-2083" r="-895833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204255" t="-2083" r="-814894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304255" t="-2083" r="-714894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395833" t="-2083" r="-600000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506383" t="-2083" r="-512766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0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708511" t="-2083" r="-310638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808511" t="-2083" r="-210638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889583" t="-2083" r="-106250" b="-1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1010638" t="-2083" r="-8511" b="-1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5843797" y="4714300"/>
          <a:ext cx="288000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925864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7806384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555004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581302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 marL="71147" marR="71147" marT="35573" marB="3557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46129"/>
              </p:ext>
            </p:extLst>
          </p:nvPr>
        </p:nvGraphicFramePr>
        <p:xfrm>
          <a:off x="1991017" y="3741432"/>
          <a:ext cx="286901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69015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Dense(256, </a:t>
                      </a:r>
                      <a:r>
                        <a:rPr lang="en-US" altLang="ko-KR" sz="1400" dirty="0" err="1" smtClean="0"/>
                        <a:t>relu</a:t>
                      </a:r>
                      <a:r>
                        <a:rPr lang="en-US" altLang="ko-KR" sz="1400" dirty="0" smtClean="0"/>
                        <a:t>) + dropout(0.7)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196302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14005"/>
              </p:ext>
            </p:extLst>
          </p:nvPr>
        </p:nvGraphicFramePr>
        <p:xfrm>
          <a:off x="6294524" y="3741432"/>
          <a:ext cx="230992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992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Dense(256, </a:t>
                      </a:r>
                      <a:r>
                        <a:rPr lang="en-US" altLang="ko-KR" sz="1400" dirty="0" err="1" smtClean="0"/>
                        <a:t>relu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표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7522946"/>
                  </p:ext>
                </p:extLst>
              </p:nvPr>
            </p:nvGraphicFramePr>
            <p:xfrm>
              <a:off x="6138752" y="1497036"/>
              <a:ext cx="1400520" cy="288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80104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accent2">
                            <a:alpha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표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7522946"/>
                  </p:ext>
                </p:extLst>
              </p:nvPr>
            </p:nvGraphicFramePr>
            <p:xfrm>
              <a:off x="6138752" y="1497036"/>
              <a:ext cx="1400520" cy="288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80104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0104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4348" t="-2083" r="-40869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104348" t="-2083" r="-30869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204348" t="-2083" r="-20869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304348" t="-2083" r="-10869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404348" t="-2083" r="-8696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1" name="직선 화살표 연결선 60"/>
          <p:cNvCxnSpPr>
            <a:stCxn id="59" idx="0"/>
          </p:cNvCxnSpPr>
          <p:nvPr/>
        </p:nvCxnSpPr>
        <p:spPr>
          <a:xfrm flipH="1" flipV="1">
            <a:off x="7422354" y="3151768"/>
            <a:ext cx="27132" cy="589664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2313"/>
              </p:ext>
            </p:extLst>
          </p:nvPr>
        </p:nvGraphicFramePr>
        <p:xfrm>
          <a:off x="7215121" y="5924007"/>
          <a:ext cx="1440000" cy="28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341514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50954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55465377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722499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73218591"/>
                    </a:ext>
                  </a:extLst>
                </a:gridCol>
              </a:tblGrid>
              <a:tr h="287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14686"/>
                  </a:ext>
                </a:extLst>
              </a:tr>
            </a:tbl>
          </a:graphicData>
        </a:graphic>
      </p:graphicFrame>
      <p:cxnSp>
        <p:nvCxnSpPr>
          <p:cNvPr id="64" name="직선 화살표 연결선 63"/>
          <p:cNvCxnSpPr/>
          <p:nvPr/>
        </p:nvCxnSpPr>
        <p:spPr>
          <a:xfrm flipV="1">
            <a:off x="3143645" y="504956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표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65383"/>
                  </p:ext>
                </p:extLst>
              </p:nvPr>
            </p:nvGraphicFramePr>
            <p:xfrm>
              <a:off x="4403637" y="4714300"/>
              <a:ext cx="1440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24801177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99761906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8563096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39117756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159336474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471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표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65383"/>
                  </p:ext>
                </p:extLst>
              </p:nvPr>
            </p:nvGraphicFramePr>
            <p:xfrm>
              <a:off x="4403637" y="4714300"/>
              <a:ext cx="1440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24801177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99761906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8563096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39117756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159336474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5"/>
                          <a:stretch>
                            <a:fillRect l="-2128" t="-2083" r="-412766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5"/>
                          <a:stretch>
                            <a:fillRect l="-204255" t="-2083" r="-21063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5"/>
                          <a:stretch>
                            <a:fillRect l="-297917" t="-2083" r="-10625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4718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600310"/>
              </p:ext>
            </p:extLst>
          </p:nvPr>
        </p:nvGraphicFramePr>
        <p:xfrm>
          <a:off x="5059083" y="2780928"/>
          <a:ext cx="1040127" cy="3527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52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FC(32, </a:t>
                      </a:r>
                      <a:r>
                        <a:rPr lang="en-US" altLang="ko-KR" sz="1200" dirty="0" err="1" smtClean="0"/>
                        <a:t>relu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67" name="직선 화살표 연결선 66"/>
          <p:cNvCxnSpPr>
            <a:stCxn id="92" idx="0"/>
            <a:endCxn id="59" idx="2"/>
          </p:cNvCxnSpPr>
          <p:nvPr/>
        </p:nvCxnSpPr>
        <p:spPr>
          <a:xfrm flipV="1">
            <a:off x="5311422" y="4112272"/>
            <a:ext cx="2138064" cy="579034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92" idx="0"/>
            <a:endCxn id="57" idx="2"/>
          </p:cNvCxnSpPr>
          <p:nvPr/>
        </p:nvCxnSpPr>
        <p:spPr>
          <a:xfrm flipH="1" flipV="1">
            <a:off x="3425524" y="4112272"/>
            <a:ext cx="1885898" cy="579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7" idx="0"/>
            <a:endCxn id="91" idx="2"/>
          </p:cNvCxnSpPr>
          <p:nvPr/>
        </p:nvCxnSpPr>
        <p:spPr>
          <a:xfrm flipV="1">
            <a:off x="3425524" y="2348536"/>
            <a:ext cx="4929" cy="1392896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7" idx="0"/>
            <a:endCxn id="66" idx="2"/>
          </p:cNvCxnSpPr>
          <p:nvPr/>
        </p:nvCxnSpPr>
        <p:spPr>
          <a:xfrm flipV="1">
            <a:off x="3425524" y="3133686"/>
            <a:ext cx="2153622" cy="607746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6" idx="0"/>
            <a:endCxn id="60" idx="2"/>
          </p:cNvCxnSpPr>
          <p:nvPr/>
        </p:nvCxnSpPr>
        <p:spPr>
          <a:xfrm flipV="1">
            <a:off x="5579146" y="1785036"/>
            <a:ext cx="1259866" cy="995892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88" idx="0"/>
            <a:endCxn id="60" idx="2"/>
          </p:cNvCxnSpPr>
          <p:nvPr/>
        </p:nvCxnSpPr>
        <p:spPr>
          <a:xfrm flipH="1" flipV="1">
            <a:off x="6839012" y="1785036"/>
            <a:ext cx="610473" cy="995892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72087" y="3578135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72087" y="4456813"/>
            <a:ext cx="1487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Concatenate</a:t>
            </a:r>
          </a:p>
          <a:p>
            <a:r>
              <a:rPr lang="en-US" altLang="ko-KR" dirty="0" smtClean="0"/>
              <a:t>Embedding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72087" y="254197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Hidden </a:t>
            </a:r>
          </a:p>
          <a:p>
            <a:r>
              <a:rPr lang="en-US" altLang="ko-KR" dirty="0" smtClean="0"/>
              <a:t>Layer2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51520" y="1624349"/>
            <a:ext cx="122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Projection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72087" y="5600841"/>
            <a:ext cx="73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</a:p>
          <a:p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788714" y="5146841"/>
            <a:ext cx="1375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One_hot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Embedding</a:t>
            </a:r>
            <a:endParaRPr lang="ko-KR" altLang="en-US" dirty="0"/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7736057" y="5049562"/>
            <a:ext cx="0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 flipV="1">
            <a:off x="5123637" y="5049562"/>
            <a:ext cx="887626" cy="755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endCxn id="60" idx="1"/>
          </p:cNvCxnSpPr>
          <p:nvPr/>
        </p:nvCxnSpPr>
        <p:spPr>
          <a:xfrm>
            <a:off x="4716016" y="1628784"/>
            <a:ext cx="1422736" cy="12252"/>
          </a:xfrm>
          <a:prstGeom prst="straightConnector1">
            <a:avLst/>
          </a:prstGeom>
          <a:ln>
            <a:solidFill>
              <a:schemeClr val="dk1">
                <a:alpha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57688"/>
              </p:ext>
            </p:extLst>
          </p:nvPr>
        </p:nvGraphicFramePr>
        <p:xfrm>
          <a:off x="1869020" y="4714300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695250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154379458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···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(339)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994688"/>
              </p:ext>
            </p:extLst>
          </p:nvPr>
        </p:nvGraphicFramePr>
        <p:xfrm>
          <a:off x="2166766" y="2060848"/>
          <a:ext cx="2549250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750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1622250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3663369421"/>
                    </a:ext>
                  </a:extLst>
                </a:gridCol>
                <a:gridCol w="231750">
                  <a:extLst>
                    <a:ext uri="{9D8B030D-6E8A-4147-A177-3AD203B41FA5}">
                      <a16:colId xmlns:a16="http://schemas.microsoft.com/office/drawing/2014/main" val="41308760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··· 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fc(339, linear)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표 8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152924"/>
                  </p:ext>
                </p:extLst>
              </p:nvPr>
            </p:nvGraphicFramePr>
            <p:xfrm>
              <a:off x="1979712" y="1484784"/>
              <a:ext cx="316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515763676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68186523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19560305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16871041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151854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76936700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4F81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표 8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152924"/>
                  </p:ext>
                </p:extLst>
              </p:nvPr>
            </p:nvGraphicFramePr>
            <p:xfrm>
              <a:off x="1979712" y="1484784"/>
              <a:ext cx="316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01787703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90369287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94209049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79801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515763676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68186523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195603054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16871041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11518549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76936700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2128" t="-2083" r="-1017021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100000" t="-2083" r="-895833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204255" t="-2083" r="-814894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304255" t="-2083" r="-714894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395833" t="-2083" r="-600000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506383" t="-2083" r="-512766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593750" t="-2083" r="-402083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708511" t="-2083" r="-310638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808511" t="-2083" r="-210638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889583" t="-2083" r="-106250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6"/>
                          <a:stretch>
                            <a:fillRect l="-1010638" t="-2083" r="-8511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표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190155"/>
                  </p:ext>
                </p:extLst>
              </p:nvPr>
            </p:nvGraphicFramePr>
            <p:xfrm>
              <a:off x="5354618" y="5901648"/>
              <a:ext cx="1440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24801177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99761906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8563096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39117756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159336474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C0504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471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표 8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190155"/>
                  </p:ext>
                </p:extLst>
              </p:nvPr>
            </p:nvGraphicFramePr>
            <p:xfrm>
              <a:off x="5354618" y="5901648"/>
              <a:ext cx="1440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248011773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997619065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2856309612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3391177560"/>
                        </a:ext>
                      </a:extLst>
                    </a:gridCol>
                    <a:gridCol w="288000">
                      <a:extLst>
                        <a:ext uri="{9D8B030D-6E8A-4147-A177-3AD203B41FA5}">
                          <a16:colId xmlns:a16="http://schemas.microsoft.com/office/drawing/2014/main" val="4159336474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7"/>
                          <a:stretch>
                            <a:fillRect l="-2128" t="-2083" r="-412766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7"/>
                          <a:stretch>
                            <a:fillRect l="-204255" t="-2083" r="-210638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7"/>
                          <a:stretch>
                            <a:fillRect l="-297917" t="-2083" r="-10625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4718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78676"/>
              </p:ext>
            </p:extLst>
          </p:nvPr>
        </p:nvGraphicFramePr>
        <p:xfrm>
          <a:off x="6929422" y="2780928"/>
          <a:ext cx="1040127" cy="3527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0127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</a:tblGrid>
              <a:tr h="352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FC(32, </a:t>
                      </a:r>
                      <a:r>
                        <a:rPr lang="en-US" altLang="ko-KR" sz="1200" dirty="0" err="1" smtClean="0"/>
                        <a:t>relu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89" name="직선 화살표 연결선 88"/>
          <p:cNvCxnSpPr/>
          <p:nvPr/>
        </p:nvCxnSpPr>
        <p:spPr>
          <a:xfrm flipV="1">
            <a:off x="3416767" y="1812699"/>
            <a:ext cx="3105" cy="176109"/>
          </a:xfrm>
          <a:prstGeom prst="straightConnector1">
            <a:avLst/>
          </a:prstGeom>
          <a:ln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370081" y="1740455"/>
            <a:ext cx="2559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Category-wise </a:t>
            </a:r>
            <a:r>
              <a:rPr lang="en-US" altLang="ko-KR" sz="1200" b="1" dirty="0" err="1" smtClean="0"/>
              <a:t>softmax&amp;argmax</a:t>
            </a:r>
            <a:endParaRPr lang="ko-KR" altLang="en-US" sz="1200" b="1" dirty="0"/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877084"/>
              </p:ext>
            </p:extLst>
          </p:nvPr>
        </p:nvGraphicFramePr>
        <p:xfrm>
          <a:off x="2134453" y="2028828"/>
          <a:ext cx="2592000" cy="319708"/>
        </p:xfrm>
        <a:graphic>
          <a:graphicData uri="http://schemas.openxmlformats.org/drawingml/2006/table">
            <a:tbl>
              <a:tblPr/>
              <a:tblGrid>
                <a:gridCol w="2592000">
                  <a:extLst>
                    <a:ext uri="{9D8B030D-6E8A-4147-A177-3AD203B41FA5}">
                      <a16:colId xmlns:a16="http://schemas.microsoft.com/office/drawing/2014/main" val="204174942"/>
                    </a:ext>
                  </a:extLst>
                </a:gridCol>
              </a:tblGrid>
              <a:tr h="3197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72534"/>
                  </a:ext>
                </a:extLst>
              </a:tr>
            </a:tbl>
          </a:graphicData>
        </a:graphic>
      </p:graphicFrame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74318"/>
              </p:ext>
            </p:extLst>
          </p:nvPr>
        </p:nvGraphicFramePr>
        <p:xfrm>
          <a:off x="1835696" y="4691306"/>
          <a:ext cx="6951452" cy="319708"/>
        </p:xfrm>
        <a:graphic>
          <a:graphicData uri="http://schemas.openxmlformats.org/drawingml/2006/table">
            <a:tbl>
              <a:tblPr/>
              <a:tblGrid>
                <a:gridCol w="6951452">
                  <a:extLst>
                    <a:ext uri="{9D8B030D-6E8A-4147-A177-3AD203B41FA5}">
                      <a16:colId xmlns:a16="http://schemas.microsoft.com/office/drawing/2014/main" val="204174942"/>
                    </a:ext>
                  </a:extLst>
                </a:gridCol>
              </a:tblGrid>
              <a:tr h="3197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7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41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051720" y="3256300"/>
            <a:ext cx="6044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974011" y="620688"/>
            <a:ext cx="6887979" cy="613118"/>
            <a:chOff x="1500445" y="620688"/>
            <a:chExt cx="6887979" cy="613118"/>
          </a:xfrm>
        </p:grpSpPr>
        <p:sp>
          <p:nvSpPr>
            <p:cNvPr id="7" name="직사각형 6"/>
            <p:cNvSpPr/>
            <p:nvPr/>
          </p:nvSpPr>
          <p:spPr>
            <a:xfrm>
              <a:off x="1500445" y="620688"/>
              <a:ext cx="6887979" cy="613118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7664" y="700133"/>
              <a:ext cx="5890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    Model Structure (Categorical Label)</a:t>
              </a:r>
              <a:endParaRPr lang="en-US" altLang="ko-KR" sz="24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98910" y="5758037"/>
            <a:ext cx="195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Categorical Logit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90331"/>
              </p:ext>
            </p:extLst>
          </p:nvPr>
        </p:nvGraphicFramePr>
        <p:xfrm>
          <a:off x="2195736" y="5839369"/>
          <a:ext cx="5861627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34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665045201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972399399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3594355886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1715139527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4139913754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2938374834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3318660300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930811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3184860920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194033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···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(339)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35696" y="1372127"/>
            <a:ext cx="622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Category-wise </a:t>
            </a:r>
            <a:r>
              <a:rPr lang="en-US" altLang="ko-KR" sz="2000" b="1" dirty="0" err="1" smtClean="0"/>
              <a:t>softmax&amp;argmax</a:t>
            </a:r>
            <a:r>
              <a:rPr lang="en-US" altLang="ko-KR" sz="2000" b="1" dirty="0" smtClean="0"/>
              <a:t>, Categorical loss</a:t>
            </a:r>
            <a:endParaRPr lang="ko-KR" altLang="en-US" sz="2000" b="1" dirty="0"/>
          </a:p>
        </p:txBody>
      </p:sp>
      <p:grpSp>
        <p:nvGrpSpPr>
          <p:cNvPr id="55" name="그룹 54"/>
          <p:cNvGrpSpPr/>
          <p:nvPr/>
        </p:nvGrpSpPr>
        <p:grpSpPr>
          <a:xfrm>
            <a:off x="251520" y="1556792"/>
            <a:ext cx="318667" cy="154419"/>
            <a:chOff x="1589037" y="2002072"/>
            <a:chExt cx="318667" cy="154419"/>
          </a:xfrm>
        </p:grpSpPr>
        <p:sp>
          <p:nvSpPr>
            <p:cNvPr id="56" name="갈매기형 수장 55"/>
            <p:cNvSpPr/>
            <p:nvPr/>
          </p:nvSpPr>
          <p:spPr>
            <a:xfrm>
              <a:off x="1736688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7" name="갈매기형 수장 56"/>
            <p:cNvSpPr/>
            <p:nvPr/>
          </p:nvSpPr>
          <p:spPr>
            <a:xfrm>
              <a:off x="1589037" y="2002072"/>
              <a:ext cx="171016" cy="154419"/>
            </a:xfrm>
            <a:prstGeom prst="chevron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75622"/>
              </p:ext>
            </p:extLst>
          </p:nvPr>
        </p:nvGraphicFramePr>
        <p:xfrm>
          <a:off x="2195736" y="5032621"/>
          <a:ext cx="5861627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34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665045201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972399399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3594355886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1715139527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4139913754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2938374834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3318660300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930811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3184860920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194033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       ··· 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220072" y="5316149"/>
            <a:ext cx="1547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Divide by</a:t>
            </a:r>
          </a:p>
          <a:p>
            <a:r>
              <a:rPr lang="en-US" altLang="ko-KR" sz="1400" dirty="0" smtClean="0"/>
              <a:t>Category Length</a:t>
            </a:r>
            <a:endParaRPr lang="ko-KR" altLang="en-US" sz="1400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7414"/>
              </p:ext>
            </p:extLst>
          </p:nvPr>
        </p:nvGraphicFramePr>
        <p:xfrm>
          <a:off x="2195736" y="4225873"/>
          <a:ext cx="5861627" cy="28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344">
                  <a:extLst>
                    <a:ext uri="{9D8B030D-6E8A-4147-A177-3AD203B41FA5}">
                      <a16:colId xmlns:a16="http://schemas.microsoft.com/office/drawing/2014/main" val="447138604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2781783492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2536972595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1016550599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665045201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972399399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3594355886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1715139527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4139913754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2938374834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3318660300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4153376449"/>
                    </a:ext>
                  </a:extLst>
                </a:gridCol>
                <a:gridCol w="2930811">
                  <a:extLst>
                    <a:ext uri="{9D8B030D-6E8A-4147-A177-3AD203B41FA5}">
                      <a16:colId xmlns:a16="http://schemas.microsoft.com/office/drawing/2014/main" val="2194674426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3184860920"/>
                    </a:ext>
                  </a:extLst>
                </a:gridCol>
                <a:gridCol w="209344">
                  <a:extLst>
                    <a:ext uri="{9D8B030D-6E8A-4147-A177-3AD203B41FA5}">
                      <a16:colId xmlns:a16="http://schemas.microsoft.com/office/drawing/2014/main" val="194033000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       ··· 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96122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V="1">
            <a:off x="5094070" y="5320621"/>
            <a:ext cx="0" cy="437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790304"/>
              </p:ext>
            </p:extLst>
          </p:nvPr>
        </p:nvGraphicFramePr>
        <p:xfrm>
          <a:off x="2135722" y="5819604"/>
          <a:ext cx="5976664" cy="327529"/>
        </p:xfrm>
        <a:graphic>
          <a:graphicData uri="http://schemas.openxmlformats.org/drawingml/2006/table">
            <a:tbl>
              <a:tblPr/>
              <a:tblGrid>
                <a:gridCol w="5976664">
                  <a:extLst>
                    <a:ext uri="{9D8B030D-6E8A-4147-A177-3AD203B41FA5}">
                      <a16:colId xmlns:a16="http://schemas.microsoft.com/office/drawing/2014/main" val="204174942"/>
                    </a:ext>
                  </a:extLst>
                </a:gridCol>
              </a:tblGrid>
              <a:tr h="32752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72534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77640"/>
              </p:ext>
            </p:extLst>
          </p:nvPr>
        </p:nvGraphicFramePr>
        <p:xfrm>
          <a:off x="2157780" y="5012855"/>
          <a:ext cx="686028" cy="327529"/>
        </p:xfrm>
        <a:graphic>
          <a:graphicData uri="http://schemas.openxmlformats.org/drawingml/2006/table">
            <a:tbl>
              <a:tblPr/>
              <a:tblGrid>
                <a:gridCol w="686028">
                  <a:extLst>
                    <a:ext uri="{9D8B030D-6E8A-4147-A177-3AD203B41FA5}">
                      <a16:colId xmlns:a16="http://schemas.microsoft.com/office/drawing/2014/main" val="204174942"/>
                    </a:ext>
                  </a:extLst>
                </a:gridCol>
              </a:tblGrid>
              <a:tr h="32752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72534"/>
                  </a:ext>
                </a:extLst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4488"/>
              </p:ext>
            </p:extLst>
          </p:nvPr>
        </p:nvGraphicFramePr>
        <p:xfrm>
          <a:off x="2996861" y="5012855"/>
          <a:ext cx="1745638" cy="327529"/>
        </p:xfrm>
        <a:graphic>
          <a:graphicData uri="http://schemas.openxmlformats.org/drawingml/2006/table">
            <a:tbl>
              <a:tblPr/>
              <a:tblGrid>
                <a:gridCol w="1745638">
                  <a:extLst>
                    <a:ext uri="{9D8B030D-6E8A-4147-A177-3AD203B41FA5}">
                      <a16:colId xmlns:a16="http://schemas.microsoft.com/office/drawing/2014/main" val="204174942"/>
                    </a:ext>
                  </a:extLst>
                </a:gridCol>
              </a:tblGrid>
              <a:tr h="32752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72534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55839"/>
              </p:ext>
            </p:extLst>
          </p:nvPr>
        </p:nvGraphicFramePr>
        <p:xfrm>
          <a:off x="6911682" y="5012855"/>
          <a:ext cx="1184210" cy="327529"/>
        </p:xfrm>
        <a:graphic>
          <a:graphicData uri="http://schemas.openxmlformats.org/drawingml/2006/table">
            <a:tbl>
              <a:tblPr/>
              <a:tblGrid>
                <a:gridCol w="1184210">
                  <a:extLst>
                    <a:ext uri="{9D8B030D-6E8A-4147-A177-3AD203B41FA5}">
                      <a16:colId xmlns:a16="http://schemas.microsoft.com/office/drawing/2014/main" val="204174942"/>
                    </a:ext>
                  </a:extLst>
                </a:gridCol>
              </a:tblGrid>
              <a:tr h="32752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72534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811268"/>
              </p:ext>
            </p:extLst>
          </p:nvPr>
        </p:nvGraphicFramePr>
        <p:xfrm>
          <a:off x="6911682" y="4206106"/>
          <a:ext cx="1184210" cy="327529"/>
        </p:xfrm>
        <a:graphic>
          <a:graphicData uri="http://schemas.openxmlformats.org/drawingml/2006/table">
            <a:tbl>
              <a:tblPr/>
              <a:tblGrid>
                <a:gridCol w="1184210">
                  <a:extLst>
                    <a:ext uri="{9D8B030D-6E8A-4147-A177-3AD203B41FA5}">
                      <a16:colId xmlns:a16="http://schemas.microsoft.com/office/drawing/2014/main" val="204174942"/>
                    </a:ext>
                  </a:extLst>
                </a:gridCol>
              </a:tblGrid>
              <a:tr h="32752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72534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270539"/>
              </p:ext>
            </p:extLst>
          </p:nvPr>
        </p:nvGraphicFramePr>
        <p:xfrm>
          <a:off x="2996861" y="4196225"/>
          <a:ext cx="1745638" cy="327529"/>
        </p:xfrm>
        <a:graphic>
          <a:graphicData uri="http://schemas.openxmlformats.org/drawingml/2006/table">
            <a:tbl>
              <a:tblPr/>
              <a:tblGrid>
                <a:gridCol w="1745638">
                  <a:extLst>
                    <a:ext uri="{9D8B030D-6E8A-4147-A177-3AD203B41FA5}">
                      <a16:colId xmlns:a16="http://schemas.microsoft.com/office/drawing/2014/main" val="204174942"/>
                    </a:ext>
                  </a:extLst>
                </a:gridCol>
              </a:tblGrid>
              <a:tr h="32752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72534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690024"/>
              </p:ext>
            </p:extLst>
          </p:nvPr>
        </p:nvGraphicFramePr>
        <p:xfrm>
          <a:off x="2157780" y="4211942"/>
          <a:ext cx="686028" cy="327529"/>
        </p:xfrm>
        <a:graphic>
          <a:graphicData uri="http://schemas.openxmlformats.org/drawingml/2006/table">
            <a:tbl>
              <a:tblPr/>
              <a:tblGrid>
                <a:gridCol w="686028">
                  <a:extLst>
                    <a:ext uri="{9D8B030D-6E8A-4147-A177-3AD203B41FA5}">
                      <a16:colId xmlns:a16="http://schemas.microsoft.com/office/drawing/2014/main" val="204174942"/>
                    </a:ext>
                  </a:extLst>
                </a:gridCol>
              </a:tblGrid>
              <a:tr h="32752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72534"/>
                  </a:ext>
                </a:extLst>
              </a:tr>
            </a:tbl>
          </a:graphicData>
        </a:graphic>
      </p:graphicFrame>
      <p:cxnSp>
        <p:nvCxnSpPr>
          <p:cNvPr id="70" name="직선 화살표 연결선 69"/>
          <p:cNvCxnSpPr/>
          <p:nvPr/>
        </p:nvCxnSpPr>
        <p:spPr>
          <a:xfrm flipV="1">
            <a:off x="5094070" y="4575439"/>
            <a:ext cx="0" cy="437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220072" y="4578244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Softmax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표 7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8682040"/>
                  </p:ext>
                </p:extLst>
              </p:nvPr>
            </p:nvGraphicFramePr>
            <p:xfrm>
              <a:off x="2381769" y="2242734"/>
              <a:ext cx="28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4F81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표 7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8682040"/>
                  </p:ext>
                </p:extLst>
              </p:nvPr>
            </p:nvGraphicFramePr>
            <p:xfrm>
              <a:off x="2381769" y="2242734"/>
              <a:ext cx="28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3"/>
                          <a:stretch>
                            <a:fillRect l="-2083" t="-2041" r="-10417" b="-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4" name="표 7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40196"/>
                  </p:ext>
                </p:extLst>
              </p:nvPr>
            </p:nvGraphicFramePr>
            <p:xfrm>
              <a:off x="7266319" y="2242734"/>
              <a:ext cx="28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4F81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4" name="표 7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40196"/>
                  </p:ext>
                </p:extLst>
              </p:nvPr>
            </p:nvGraphicFramePr>
            <p:xfrm>
              <a:off x="7266319" y="2242734"/>
              <a:ext cx="28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2041" t="-2041" r="-8163" b="-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표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423147"/>
                  </p:ext>
                </p:extLst>
              </p:nvPr>
            </p:nvGraphicFramePr>
            <p:xfrm>
              <a:off x="3678456" y="2242734"/>
              <a:ext cx="28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0" marR="0" marT="0" marB="0" anchor="ctr">
                        <a:solidFill>
                          <a:srgbClr val="4F81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표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423147"/>
                  </p:ext>
                </p:extLst>
              </p:nvPr>
            </p:nvGraphicFramePr>
            <p:xfrm>
              <a:off x="3678456" y="2242734"/>
              <a:ext cx="288000" cy="287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00">
                      <a:extLst>
                        <a:ext uri="{9D8B030D-6E8A-4147-A177-3AD203B41FA5}">
                          <a16:colId xmlns:a16="http://schemas.microsoft.com/office/drawing/2014/main" val="4118890693"/>
                        </a:ext>
                      </a:extLst>
                    </a:gridCol>
                  </a:tblGrid>
                  <a:tr h="28799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blipFill>
                          <a:blip r:embed="rId5"/>
                          <a:stretch>
                            <a:fillRect l="-2083" t="-2041" r="-8333" b="-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0961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직사각형 9"/>
          <p:cNvSpPr/>
          <p:nvPr/>
        </p:nvSpPr>
        <p:spPr>
          <a:xfrm>
            <a:off x="5049197" y="220486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 ···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07730" y="3317391"/>
            <a:ext cx="636078" cy="21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loss</a:t>
            </a:r>
            <a:endParaRPr lang="ko-KR" altLang="en-US" sz="1600" dirty="0"/>
          </a:p>
        </p:txBody>
      </p:sp>
      <p:sp>
        <p:nvSpPr>
          <p:cNvPr id="79" name="직사각형 78"/>
          <p:cNvSpPr/>
          <p:nvPr/>
        </p:nvSpPr>
        <p:spPr>
          <a:xfrm>
            <a:off x="3504417" y="3317391"/>
            <a:ext cx="636078" cy="21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loss</a:t>
            </a:r>
            <a:endParaRPr lang="ko-KR" altLang="en-US" sz="1600" dirty="0"/>
          </a:p>
        </p:txBody>
      </p:sp>
      <p:sp>
        <p:nvSpPr>
          <p:cNvPr id="80" name="직사각형 79"/>
          <p:cNvSpPr/>
          <p:nvPr/>
        </p:nvSpPr>
        <p:spPr>
          <a:xfrm>
            <a:off x="7092280" y="3317391"/>
            <a:ext cx="636078" cy="21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loss</a:t>
            </a:r>
            <a:endParaRPr lang="ko-KR" altLang="en-US" sz="1600" dirty="0"/>
          </a:p>
        </p:txBody>
      </p:sp>
      <p:sp>
        <p:nvSpPr>
          <p:cNvPr id="82" name="직사각형 81"/>
          <p:cNvSpPr/>
          <p:nvPr/>
        </p:nvSpPr>
        <p:spPr>
          <a:xfrm>
            <a:off x="5049197" y="32563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 ··· 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203757" y="3175073"/>
            <a:ext cx="1324579" cy="500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Categorical loss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198910" y="2229677"/>
            <a:ext cx="19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Categorical Label</a:t>
            </a:r>
            <a:endParaRPr lang="ko-KR" altLang="en-US" dirty="0"/>
          </a:p>
        </p:txBody>
      </p:sp>
      <p:cxnSp>
        <p:nvCxnSpPr>
          <p:cNvPr id="85" name="직선 화살표 연결선 84"/>
          <p:cNvCxnSpPr/>
          <p:nvPr/>
        </p:nvCxnSpPr>
        <p:spPr>
          <a:xfrm flipV="1">
            <a:off x="2525769" y="3673761"/>
            <a:ext cx="0" cy="437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3822456" y="3673761"/>
            <a:ext cx="0" cy="437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V="1">
            <a:off x="7410319" y="3673761"/>
            <a:ext cx="0" cy="437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rot="10800000" flipV="1">
            <a:off x="7410319" y="2671017"/>
            <a:ext cx="0" cy="437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rot="10800000" flipV="1">
            <a:off x="3822457" y="2671017"/>
            <a:ext cx="0" cy="437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rot="10800000" flipV="1">
            <a:off x="2525770" y="2671017"/>
            <a:ext cx="0" cy="437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2" idx="1"/>
            <a:endCxn id="83" idx="3"/>
          </p:cNvCxnSpPr>
          <p:nvPr/>
        </p:nvCxnSpPr>
        <p:spPr>
          <a:xfrm flipH="1" flipV="1">
            <a:off x="1528336" y="3425165"/>
            <a:ext cx="523384" cy="15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47040" y="3606573"/>
            <a:ext cx="1291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Reduce mean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08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1096</Words>
  <Application>Microsoft Office PowerPoint</Application>
  <PresentationFormat>화면 슬라이드 쇼(4:3)</PresentationFormat>
  <Paragraphs>608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Wingdings</vt:lpstr>
      <vt:lpstr>나눔바른고딕 UltraLight</vt:lpstr>
      <vt:lpstr>맑은 고딕</vt:lpstr>
      <vt:lpstr>Cambria Math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YEONGTAEK OH</dc:creator>
  <cp:keywords>Samsung Data Challenge;TImmy;Deep Learning</cp:keywords>
  <cp:lastModifiedBy>OH YEONGTAEK</cp:lastModifiedBy>
  <cp:revision>277</cp:revision>
  <dcterms:created xsi:type="dcterms:W3CDTF">2013-09-05T09:43:46Z</dcterms:created>
  <dcterms:modified xsi:type="dcterms:W3CDTF">2018-09-08T04:16:49Z</dcterms:modified>
</cp:coreProperties>
</file>