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6" r:id="rId2"/>
    <p:sldId id="278" r:id="rId3"/>
    <p:sldId id="349" r:id="rId4"/>
    <p:sldId id="314" r:id="rId5"/>
    <p:sldId id="350" r:id="rId6"/>
    <p:sldId id="352" r:id="rId7"/>
    <p:sldId id="356" r:id="rId8"/>
    <p:sldId id="351" r:id="rId9"/>
    <p:sldId id="353" r:id="rId10"/>
    <p:sldId id="354" r:id="rId11"/>
    <p:sldId id="355" r:id="rId12"/>
    <p:sldId id="347" r:id="rId13"/>
    <p:sldId id="302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나눔바른고딕 UltraLight" panose="00000300000000000000" pitchFamily="2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 YEONGTAEK" initials="OY" lastIdx="1" clrIdx="0">
    <p:extLst>
      <p:ext uri="{19B8F6BF-5375-455C-9EA6-DF929625EA0E}">
        <p15:presenceInfo xmlns:p15="http://schemas.microsoft.com/office/powerpoint/2012/main" userId="a4843b99104bb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123"/>
    <a:srgbClr val="C0504D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3955" autoAdjust="0"/>
  </p:normalViewPr>
  <p:slideViewPr>
    <p:cSldViewPr>
      <p:cViewPr varScale="1">
        <p:scale>
          <a:sx n="87" d="100"/>
          <a:sy n="87" d="100"/>
        </p:scale>
        <p:origin x="311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74FD-BA72-43C2-BB96-CF26EC35849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9D37-8041-4118-8B0F-8F206166A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자유형식이나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내용이 반드시 포함되어야 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핵심 알고리즘 또는 아이디어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구현 방법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장점 및 구현 방법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7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5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9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5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8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4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3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6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4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8264" y="5445224"/>
            <a:ext cx="179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Timmy</a:t>
            </a:r>
          </a:p>
          <a:p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YeongTaek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8" y="2684239"/>
            <a:ext cx="7848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교통사망사고정보</a:t>
            </a:r>
            <a:endParaRPr lang="en-US" altLang="ko-KR" sz="40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Completion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12" y="249289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9217"/>
              </p:ext>
            </p:extLst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16238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78974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26428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Path2)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33746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66675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Numerical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Label Path3)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1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	Result on Validation Test 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8286"/>
              </p:ext>
            </p:extLst>
          </p:nvPr>
        </p:nvGraphicFramePr>
        <p:xfrm>
          <a:off x="1139700" y="5157192"/>
          <a:ext cx="6240613" cy="1570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1505">
                  <a:extLst>
                    <a:ext uri="{9D8B030D-6E8A-4147-A177-3AD203B41FA5}">
                      <a16:colId xmlns:a16="http://schemas.microsoft.com/office/drawing/2014/main" val="3866283942"/>
                    </a:ext>
                  </a:extLst>
                </a:gridCol>
                <a:gridCol w="1609537">
                  <a:extLst>
                    <a:ext uri="{9D8B030D-6E8A-4147-A177-3AD203B41FA5}">
                      <a16:colId xmlns:a16="http://schemas.microsoft.com/office/drawing/2014/main" val="2015372556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2032139614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1361368360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3509010658"/>
                    </a:ext>
                  </a:extLst>
                </a:gridCol>
              </a:tblGrid>
              <a:tr h="510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Model</a:t>
                      </a:r>
                      <a:r>
                        <a:rPr lang="en-US" altLang="ko-KR" sz="1100" baseline="0" dirty="0" smtClean="0"/>
                        <a:t> No.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Split</a:t>
                      </a:r>
                      <a:r>
                        <a:rPr lang="en-US" altLang="ko-KR" sz="1100" baseline="0" dirty="0" smtClean="0"/>
                        <a:t> Type</a:t>
                      </a:r>
                      <a:r>
                        <a:rPr lang="en-US" altLang="ko-KR" sz="1100" dirty="0" smtClean="0"/>
                        <a:t>(seed)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Category 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Numerical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Total 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4531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</a:t>
                      </a:r>
                      <a:r>
                        <a:rPr lang="en-US" altLang="ko-KR" sz="1100" b="1" baseline="0" dirty="0" smtClean="0"/>
                        <a:t> (1000)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0.6256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0.9407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1.5663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18499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 (2000)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0.6330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0.9391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1.5721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86387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Latest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0.5981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0.9414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1.5396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194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4011" y="1437730"/>
                <a:ext cx="7525964" cy="369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Total Loss = Categorical Loss + 2</a:t>
                </a:r>
                <a:r>
                  <a:rPr lang="ko-KR" altLang="en-US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Loss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Categorical Loss : Categorical Cross Entropy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per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ategorical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ariable</a:t>
                </a: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Mean Squared Error on Continuous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Label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Categorical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3 different validation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data split Models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 Random Shuffle split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 Latest Split 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Final Model is ensemble 3 models by averaging scores</a:t>
                </a:r>
                <a:endPara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1" y="1437730"/>
                <a:ext cx="7525964" cy="3693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1520" y="4869160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1520" y="3933056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6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154" y="2898085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2132856"/>
            <a:ext cx="4984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Problem &amp; Data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Overview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 &amp; Augmentation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Model Structure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7202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Problem Overview(Test Data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Imputation Missing Values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based on other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Missing Variables can be any variable in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test data (Figure 1)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-&gt; Self Data Completion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How to Solve?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with Missing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Baseline on Multiple Imputation using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Denoising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(MIDA)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893" y="1484784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46989"/>
              </p:ext>
            </p:extLst>
          </p:nvPr>
        </p:nvGraphicFramePr>
        <p:xfrm>
          <a:off x="422536" y="4653136"/>
          <a:ext cx="5229584" cy="155488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26849">
                  <a:extLst>
                    <a:ext uri="{9D8B030D-6E8A-4147-A177-3AD203B41FA5}">
                      <a16:colId xmlns:a16="http://schemas.microsoft.com/office/drawing/2014/main" val="2303307490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848308926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91744497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320966268"/>
                    </a:ext>
                  </a:extLst>
                </a:gridCol>
                <a:gridCol w="321788">
                  <a:extLst>
                    <a:ext uri="{9D8B030D-6E8A-4147-A177-3AD203B41FA5}">
                      <a16:colId xmlns:a16="http://schemas.microsoft.com/office/drawing/2014/main" val="439448683"/>
                    </a:ext>
                  </a:extLst>
                </a:gridCol>
                <a:gridCol w="331910">
                  <a:extLst>
                    <a:ext uri="{9D8B030D-6E8A-4147-A177-3AD203B41FA5}">
                      <a16:colId xmlns:a16="http://schemas.microsoft.com/office/drawing/2014/main" val="45288216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4796447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36875072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46928434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999723622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74746657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697562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9486926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60593947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0350205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382220989"/>
                    </a:ext>
                  </a:extLst>
                </a:gridCol>
              </a:tblGrid>
              <a:tr h="3966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사망자수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중상자수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경상자수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부상신고자수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발생지시군구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중분류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법규위반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>
                          <a:effectLst/>
                        </a:rPr>
                        <a:t>_1</a:t>
                      </a:r>
                      <a:r>
                        <a:rPr lang="ko-KR" altLang="en-US" sz="700" u="none" strike="noStrike">
                          <a:effectLst/>
                        </a:rPr>
                        <a:t>당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 dirty="0">
                          <a:effectLst/>
                        </a:rPr>
                        <a:t>_2</a:t>
                      </a:r>
                      <a:r>
                        <a:rPr lang="ko-KR" altLang="en-US" sz="700" u="none" strike="noStrike" dirty="0">
                          <a:effectLst/>
                        </a:rPr>
                        <a:t>당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대분류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4268549767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경기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화성시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측면충돌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중앙선 침범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051200189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북구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1800462204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동작구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신호위반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원동기장치자전거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7164251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전북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고창군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차대사람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부당한 회전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보행자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71863260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69" y="4462053"/>
            <a:ext cx="3149808" cy="193704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92893" y="335699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9672" y="6304971"/>
            <a:ext cx="224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1. Sample of Test Data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3522" y="6399101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MIDA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843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data : Train 25037, Test : 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Train Data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12.01 ~ 17.06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기간의 교통사망사고정보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데이터</a:t>
                </a: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Test Data : 17.07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이후의 교통사망사고정보 데이터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(Not provided)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Variables : Train(27) ⊃ Test(16)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Variables : 11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Variables : 5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Metric for Variables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 :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- Categorical Loss : Categorical Cross Entropy</a:t>
                </a: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Mean Squared Error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8066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066" y="3058557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8066" y="4509120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24086"/>
              </p:ext>
            </p:extLst>
          </p:nvPr>
        </p:nvGraphicFramePr>
        <p:xfrm>
          <a:off x="7164288" y="1413355"/>
          <a:ext cx="1653576" cy="5067748"/>
        </p:xfrm>
        <a:graphic>
          <a:graphicData uri="http://schemas.openxmlformats.org/drawingml/2006/table">
            <a:tbl>
              <a:tblPr/>
              <a:tblGrid>
                <a:gridCol w="826788">
                  <a:extLst>
                    <a:ext uri="{9D8B030D-6E8A-4147-A177-3AD203B41FA5}">
                      <a16:colId xmlns:a16="http://schemas.microsoft.com/office/drawing/2014/main" val="3152382608"/>
                    </a:ext>
                  </a:extLst>
                </a:gridCol>
                <a:gridCol w="826788">
                  <a:extLst>
                    <a:ext uri="{9D8B030D-6E8A-4147-A177-3AD203B41FA5}">
                      <a16:colId xmlns:a16="http://schemas.microsoft.com/office/drawing/2014/main" val="1701315046"/>
                    </a:ext>
                  </a:extLst>
                </a:gridCol>
              </a:tblGrid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783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발생년월일시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7405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23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408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8600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974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6761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030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9336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부상신고자수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11051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75352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발생지시군구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1882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24840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0734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23727" y="6486338"/>
            <a:ext cx="19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Table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in 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5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Training Set / Validation Set ( 85% / 15%)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1. 15% Random Sampling from Training Data (Time Shuffled) *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2. 15% Latest Data in Training Data (Time Not Shuffled)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missing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Categorical variables : mask ‘0’ for missing categorical value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Numerical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: mask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‘-1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 value on missing and create missing table (n x 5)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1520" y="299695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74513"/>
              </p:ext>
            </p:extLst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28608"/>
              </p:ext>
            </p:extLst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38161"/>
              </p:ext>
            </p:extLst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45885"/>
              </p:ext>
            </p:extLst>
          </p:nvPr>
        </p:nvGraphicFramePr>
        <p:xfrm>
          <a:off x="1979712" y="4702946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78292"/>
              </p:ext>
            </p:extLst>
          </p:nvPr>
        </p:nvGraphicFramePr>
        <p:xfrm>
          <a:off x="5406958" y="4713574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355976" y="5197951"/>
            <a:ext cx="1122990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24128" y="5159823"/>
            <a:ext cx="7525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(30%)</a:t>
            </a:r>
          </a:p>
        </p:txBody>
      </p:sp>
    </p:spTree>
    <p:extLst>
      <p:ext uri="{BB962C8B-B14F-4D97-AF65-F5344CB8AC3E}">
        <p14:creationId xmlns:p14="http://schemas.microsoft.com/office/powerpoint/2010/main" val="12042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9019" y="4313280"/>
            <a:ext cx="825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on Training Data on every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gives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augmentation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effects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Fixed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early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Different Fixed 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parameter tuning(self-test)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 prevent overfitting on validation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set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6306" y="443711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3092485" y="1430318"/>
            <a:ext cx="2174362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 Full</a:t>
            </a:r>
            <a:endParaRPr lang="ko-KR" altLang="en-US" dirty="0"/>
          </a:p>
        </p:txBody>
      </p:sp>
      <p:sp>
        <p:nvSpPr>
          <p:cNvPr id="34" name="순서도: 자기 디스크 33"/>
          <p:cNvSpPr/>
          <p:nvPr/>
        </p:nvSpPr>
        <p:spPr>
          <a:xfrm>
            <a:off x="1504930" y="2462548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  <a:p>
            <a:pPr algn="ctr"/>
            <a:r>
              <a:rPr lang="en-US" altLang="ko-KR" dirty="0" smtClean="0"/>
              <a:t>(85%)</a:t>
            </a:r>
            <a:endParaRPr lang="ko-KR" altLang="en-US" dirty="0"/>
          </a:p>
        </p:txBody>
      </p:sp>
      <p:sp>
        <p:nvSpPr>
          <p:cNvPr id="35" name="순서도: 자기 디스크 34"/>
          <p:cNvSpPr/>
          <p:nvPr/>
        </p:nvSpPr>
        <p:spPr>
          <a:xfrm>
            <a:off x="5521554" y="2462548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</a:p>
          <a:p>
            <a:pPr algn="ctr"/>
            <a:r>
              <a:rPr lang="en-US" altLang="ko-KR" sz="1600" dirty="0" smtClean="0"/>
              <a:t>(15%)</a:t>
            </a:r>
            <a:endParaRPr lang="ko-KR" altLang="en-US" sz="1600" dirty="0"/>
          </a:p>
        </p:txBody>
      </p:sp>
      <p:sp>
        <p:nvSpPr>
          <p:cNvPr id="38" name="순서도: 자기 디스크 37"/>
          <p:cNvSpPr/>
          <p:nvPr/>
        </p:nvSpPr>
        <p:spPr>
          <a:xfrm>
            <a:off x="4524313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  <a:endParaRPr lang="ko-KR" altLang="en-US" sz="1600" dirty="0"/>
          </a:p>
        </p:txBody>
      </p:sp>
      <p:sp>
        <p:nvSpPr>
          <p:cNvPr id="39" name="순서도: 자기 디스크 38"/>
          <p:cNvSpPr/>
          <p:nvPr/>
        </p:nvSpPr>
        <p:spPr>
          <a:xfrm>
            <a:off x="6572489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Test Dataset</a:t>
            </a:r>
            <a:endParaRPr lang="ko-KR" altLang="en-US" sz="1600" dirty="0"/>
          </a:p>
        </p:txBody>
      </p:sp>
      <p:sp>
        <p:nvSpPr>
          <p:cNvPr id="43" name="순서도: 자기 디스크 42"/>
          <p:cNvSpPr/>
          <p:nvPr/>
        </p:nvSpPr>
        <p:spPr>
          <a:xfrm>
            <a:off x="1504930" y="3573016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54534" y="3284984"/>
            <a:ext cx="9280" cy="382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257893" y="3309386"/>
            <a:ext cx="997241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255134" y="3309386"/>
            <a:ext cx="1050935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3"/>
          </p:cNvCxnSpPr>
          <p:nvPr/>
        </p:nvCxnSpPr>
        <p:spPr>
          <a:xfrm flipH="1">
            <a:off x="2463814" y="2228388"/>
            <a:ext cx="1715852" cy="360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3" idx="3"/>
          </p:cNvCxnSpPr>
          <p:nvPr/>
        </p:nvCxnSpPr>
        <p:spPr>
          <a:xfrm>
            <a:off x="4179666" y="2228388"/>
            <a:ext cx="2075468" cy="35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27646" y="3212976"/>
            <a:ext cx="1831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every epoch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3368" y="2248558"/>
            <a:ext cx="10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6513" y="3173677"/>
            <a:ext cx="18319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07578" y="3178148"/>
            <a:ext cx="183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61" name="직사각형 60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0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722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96387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44045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77" idx="2"/>
          </p:cNvCxnSpPr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0826"/>
              </p:ext>
            </p:extLst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06406"/>
              </p:ext>
            </p:extLst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43961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75725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47521"/>
              </p:ext>
            </p:extLst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9544"/>
              </p:ext>
            </p:extLst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35200"/>
              </p:ext>
            </p:extLst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83979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>
                <a:alpha val="16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1561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>
                <a:alpha val="16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(Categorical Label)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98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262076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9628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1778"/>
              </p:ext>
            </p:extLst>
          </p:nvPr>
        </p:nvGraphicFramePr>
        <p:xfrm>
          <a:off x="6902291" y="2780928"/>
          <a:ext cx="104012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29590"/>
              </p:ext>
            </p:extLst>
          </p:nvPr>
        </p:nvGraphicFramePr>
        <p:xfrm>
          <a:off x="6138752" y="1713092"/>
          <a:ext cx="1400520" cy="28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104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0104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2" name="직선 화살표 연결선 61"/>
          <p:cNvCxnSpPr>
            <a:stCxn id="48" idx="0"/>
            <a:endCxn id="49" idx="2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4403637" y="471430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80526"/>
              </p:ext>
            </p:extLst>
          </p:nvPr>
        </p:nvGraphicFramePr>
        <p:xfrm>
          <a:off x="5059083" y="2780928"/>
          <a:ext cx="1040127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77" idx="0"/>
            <a:endCxn id="48" idx="2"/>
          </p:cNvCxnSpPr>
          <p:nvPr/>
        </p:nvCxnSpPr>
        <p:spPr>
          <a:xfrm flipV="1">
            <a:off x="5123637" y="4112272"/>
            <a:ext cx="2325849" cy="602028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7" idx="0"/>
            <a:endCxn id="44" idx="2"/>
          </p:cNvCxnSpPr>
          <p:nvPr/>
        </p:nvCxnSpPr>
        <p:spPr>
          <a:xfrm flipH="1" flipV="1">
            <a:off x="3417038" y="4112272"/>
            <a:ext cx="1706599" cy="60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105" idx="2"/>
          </p:cNvCxnSpPr>
          <p:nvPr/>
        </p:nvCxnSpPr>
        <p:spPr>
          <a:xfrm flipV="1">
            <a:off x="3417038" y="1988840"/>
            <a:ext cx="24353" cy="17525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3791"/>
              </p:ext>
            </p:extLst>
          </p:nvPr>
        </p:nvGraphicFramePr>
        <p:xfrm>
          <a:off x="2166766" y="170084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17038" y="3146688"/>
            <a:ext cx="2162108" cy="5947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2001092"/>
            <a:ext cx="1259866" cy="77983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49" idx="0"/>
            <a:endCxn id="50" idx="2"/>
          </p:cNvCxnSpPr>
          <p:nvPr/>
        </p:nvCxnSpPr>
        <p:spPr>
          <a:xfrm flipH="1" flipV="1">
            <a:off x="6839012" y="2001092"/>
            <a:ext cx="583342" cy="77983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Path1)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979712" y="5915437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406958" y="5926065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 flipV="1">
            <a:off x="3143645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2087" y="1438034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736057" y="500229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 flipV="1">
            <a:off x="5123637" y="500229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2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829</Words>
  <Application>Microsoft Office PowerPoint</Application>
  <PresentationFormat>화면 슬라이드 쇼(4:3)</PresentationFormat>
  <Paragraphs>412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Cambria Math</vt:lpstr>
      <vt:lpstr>Arial</vt:lpstr>
      <vt:lpstr>나눔바른고딕 UltraLight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YEONGTAEK OH</dc:creator>
  <cp:keywords>Samsung Data Challenge;TImmy;Deep Learning</cp:keywords>
  <cp:lastModifiedBy>OH YEONGTAEK</cp:lastModifiedBy>
  <cp:revision>254</cp:revision>
  <dcterms:created xsi:type="dcterms:W3CDTF">2013-09-05T09:43:46Z</dcterms:created>
  <dcterms:modified xsi:type="dcterms:W3CDTF">2018-09-07T17:05:00Z</dcterms:modified>
</cp:coreProperties>
</file>