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3"/>
  </p:notesMasterIdLst>
  <p:sldIdLst>
    <p:sldId id="256" r:id="rId2"/>
    <p:sldId id="257" r:id="rId3"/>
    <p:sldId id="258" r:id="rId4"/>
    <p:sldId id="284" r:id="rId5"/>
    <p:sldId id="259" r:id="rId6"/>
    <p:sldId id="260" r:id="rId7"/>
    <p:sldId id="283" r:id="rId8"/>
    <p:sldId id="281" r:id="rId9"/>
    <p:sldId id="261" r:id="rId10"/>
    <p:sldId id="282" r:id="rId11"/>
    <p:sldId id="279" r:id="rId12"/>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
      <p:font typeface="Verdana" panose="020B0604030504040204" pitchFamily="34" charset="0"/>
      <p:regular r:id="rId18"/>
      <p:bold r:id="rId19"/>
      <p:italic r:id="rId20"/>
      <p:boldItalic r:id="rId21"/>
    </p:embeddedFont>
    <p:embeddedFont>
      <p:font typeface="Segoe UI" panose="020B0502040204020203" pitchFamily="34" charset="0"/>
      <p:regular r:id="rId22"/>
      <p:bold r:id="rId23"/>
      <p:italic r:id="rId24"/>
      <p:boldItalic r:id="rId2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088" autoAdjust="0"/>
    <p:restoredTop sz="94291" autoAdjust="0"/>
  </p:normalViewPr>
  <p:slideViewPr>
    <p:cSldViewPr snapToGrid="0">
      <p:cViewPr varScale="1">
        <p:scale>
          <a:sx n="88" d="100"/>
          <a:sy n="88" d="100"/>
        </p:scale>
        <p:origin x="1843" y="62"/>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EA4A7-0C56-4BCB-9E1E-BFECD3AC6AF8}" type="datetimeFigureOut">
              <a:rPr lang="en-US" smtClean="0"/>
              <a:t>5/9/2022</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A4E0A-9CA4-4536-A595-77D062908B04}" type="slidenum">
              <a:rPr lang="en-US" smtClean="0"/>
              <a:t>‹#›</a:t>
            </a:fld>
            <a:endParaRPr lang="en-US"/>
          </a:p>
        </p:txBody>
      </p:sp>
    </p:spTree>
    <p:extLst>
      <p:ext uri="{BB962C8B-B14F-4D97-AF65-F5344CB8AC3E}">
        <p14:creationId xmlns:p14="http://schemas.microsoft.com/office/powerpoint/2010/main" val="427965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go.microsoft.com/fwlink/?LinkID=267709"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o.microsoft.com/fwlink/?LinkID=26770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6C8A4E0A-9CA4-4536-A595-77D062908B04}" type="slidenum">
              <a:rPr lang="en-US" smtClean="0"/>
              <a:t>1</a:t>
            </a:fld>
            <a:endParaRPr lang="en-US"/>
          </a:p>
        </p:txBody>
      </p:sp>
      <p:sp>
        <p:nvSpPr>
          <p:cNvPr id="5" name="Rectangle 4">
            <a:extLst>
              <a:ext uri="{FF2B5EF4-FFF2-40B4-BE49-F238E27FC236}">
                <a16:creationId xmlns:a16="http://schemas.microsoft.com/office/drawing/2014/main" id="{55D36A2C-BACC-49FD-A804-C56475E765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895E2DCF-D1A9-40FA-8976-E914BB341F2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572489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 not spend too long on this topic as much of it should be review for students. Simply highlight the functionality and refer students to the W3C website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http://go.microsoft.com/fwlink/?LinkID=267709</a:t>
            </a:r>
            <a:r>
              <a:rPr lang="en-US" sz="1000">
                <a:latin typeface="Arial" panose="020B0604020202020204" pitchFamily="34" charset="0"/>
                <a:ea typeface="Calibri" panose="020F0502020204030204" pitchFamily="34" charset="0"/>
                <a:cs typeface="Segoe UI" panose="020B0502040204020203" pitchFamily="34" charset="0"/>
              </a:rPr>
              <a:t>) if they need detailed information.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10</a:t>
            </a:fld>
            <a:endParaRPr lang="en-US"/>
          </a:p>
        </p:txBody>
      </p:sp>
      <p:sp>
        <p:nvSpPr>
          <p:cNvPr id="5" name="Rectangle 4">
            <a:extLst>
              <a:ext uri="{FF2B5EF4-FFF2-40B4-BE49-F238E27FC236}">
                <a16:creationId xmlns:a16="http://schemas.microsoft.com/office/drawing/2014/main" id="{19880F3F-1095-4014-A631-6D45B0348E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F3EC81D-1473-4835-9777-9A0EAB491E3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41772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are the four elements that define the basic structure of an HTML page?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a:t>
            </a:r>
            <a:r>
              <a:rPr lang="en-US" sz="1000" b="1" dirty="0">
                <a:latin typeface="Arial" panose="020B0604020202020204" pitchFamily="34" charset="0"/>
                <a:ea typeface="Calibri" panose="020F0502020204030204" pitchFamily="34" charset="0"/>
                <a:cs typeface="Times New Roman" panose="02020603050405020304" pitchFamily="18" charset="0"/>
              </a:rPr>
              <a:t>DOCTYPE</a:t>
            </a:r>
            <a:r>
              <a:rPr lang="en-US" sz="1000" dirty="0">
                <a:latin typeface="Arial" panose="020B0604020202020204" pitchFamily="34" charset="0"/>
                <a:ea typeface="Calibri" panose="020F0502020204030204" pitchFamily="34" charset="0"/>
                <a:cs typeface="Segoe UI" panose="020B0502040204020203" pitchFamily="34" charset="0"/>
              </a:rPr>
              <a:t> declaration, and the </a:t>
            </a:r>
            <a:r>
              <a:rPr lang="en-US" sz="1000" b="1" dirty="0">
                <a:latin typeface="Arial" panose="020B0604020202020204" pitchFamily="34" charset="0"/>
                <a:ea typeface="Calibri" panose="020F0502020204030204" pitchFamily="34" charset="0"/>
                <a:cs typeface="Times New Roman" panose="02020603050405020304" pitchFamily="18" charset="0"/>
              </a:rPr>
              <a:t>&lt;html&gt;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&lt;head&gt;</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&lt;body&gt;</a:t>
            </a:r>
            <a:r>
              <a:rPr lang="en-US" sz="1000" dirty="0">
                <a:latin typeface="Arial" panose="020B0604020202020204" pitchFamily="34" charset="0"/>
                <a:ea typeface="Calibri" panose="020F0502020204030204" pitchFamily="34" charset="0"/>
                <a:cs typeface="Segoe UI" panose="020B0502040204020203" pitchFamily="34" charset="0"/>
              </a:rPr>
              <a:t> elements.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Segoe UI" panose="020B0502040204020203" pitchFamily="34" charset="0"/>
              </a:rPr>
              <a:t>What is the best way to apply CSS rules to HTML elements that occur in several different pages?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Include all rules for each element in the &lt;style&gt; attribute of the element.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Include the rules for each page in a &lt;style&gt; element in the &lt;head&gt; element.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Write the rules for the whole site in one or more style sheets and reference them by using a &lt;style&gt; element in the &lt;head&gt; element of each page.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Write the rules for the whole site in one or more style sheets and reference them by using a &lt;link&gt; element in the &lt;head&gt; element of each page.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Write the rules for the whole site in one or more style sheets and reference them by using a &lt;stylesheet&gt; element in the &lt;head&gt; element of each page.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Write the rules for the whole site in one or more style sheets and reference them by using a &lt;link&gt; element in the &lt;head&gt; element of each page.</a:t>
            </a:r>
          </a:p>
          <a:p>
            <a:pPr>
              <a:lnSpc>
                <a:spcPct val="107000"/>
              </a:lnSpc>
              <a:spcAft>
                <a:spcPts val="800"/>
              </a:spcAft>
            </a:pPr>
            <a:r>
              <a:rPr lang="en-US" sz="1000" b="1" dirty="0">
                <a:latin typeface="Arial" panose="020B0604020202020204" pitchFamily="34" charset="0"/>
                <a:ea typeface="Calibri" panose="020F0502020204030204" pitchFamily="34" charset="0"/>
                <a:cs typeface="Arial" panose="020B0604020202020204" pitchFamily="34" charset="0"/>
              </a:rPr>
              <a:t>Feedback</a:t>
            </a:r>
          </a:p>
          <a:p>
            <a:pPr>
              <a:lnSpc>
                <a:spcPct val="107000"/>
              </a:lnSpc>
              <a:spcAft>
                <a:spcPts val="800"/>
              </a:spcAft>
            </a:pPr>
            <a:r>
              <a:rPr lang="en-US" sz="1000" dirty="0">
                <a:latin typeface="Arial" panose="020B0604020202020204" pitchFamily="34" charset="0"/>
                <a:cs typeface="Arial" panose="020B0604020202020204" pitchFamily="34" charset="0"/>
              </a:rPr>
              <a:t>If you are writing styles for a collection of pages, it is good practice to place them in a style sheet file and then reference the style sheet from each of the pages. Use the &lt;link&gt; element to reference the style sheet from an HTML page.</a:t>
            </a:r>
          </a:p>
        </p:txBody>
      </p:sp>
      <p:sp>
        <p:nvSpPr>
          <p:cNvPr id="4" name="Slide Number Placeholder 3"/>
          <p:cNvSpPr>
            <a:spLocks noGrp="1"/>
          </p:cNvSpPr>
          <p:nvPr>
            <p:ph type="sldNum" sz="quarter" idx="5"/>
          </p:nvPr>
        </p:nvSpPr>
        <p:spPr/>
        <p:txBody>
          <a:bodyPr/>
          <a:lstStyle/>
          <a:p>
            <a:fld id="{6C8A4E0A-9CA4-4536-A595-77D062908B04}" type="slidenum">
              <a:rPr lang="en-US" smtClean="0"/>
              <a:t>11</a:t>
            </a:fld>
            <a:endParaRPr lang="en-US"/>
          </a:p>
        </p:txBody>
      </p:sp>
      <p:sp>
        <p:nvSpPr>
          <p:cNvPr id="5" name="Rectangle 4">
            <a:extLst>
              <a:ext uri="{FF2B5EF4-FFF2-40B4-BE49-F238E27FC236}">
                <a16:creationId xmlns:a16="http://schemas.microsoft.com/office/drawing/2014/main" id="{63B8ECAB-BD68-4C81-94B2-C97ED1C4CC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F3C7200-9DBA-4396-BBA5-6F4D4B9021B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9249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content in this module is HTML version-neutral, except for the content that explains DOCTYPEs.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new features of HTML5 and CSS3 are described starting in module 2, and JavaScript is introduced in module 3.</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2</a:t>
            </a:fld>
            <a:endParaRPr lang="en-US"/>
          </a:p>
        </p:txBody>
      </p:sp>
      <p:sp>
        <p:nvSpPr>
          <p:cNvPr id="5" name="Rectangle 4">
            <a:extLst>
              <a:ext uri="{FF2B5EF4-FFF2-40B4-BE49-F238E27FC236}">
                <a16:creationId xmlns:a16="http://schemas.microsoft.com/office/drawing/2014/main" id="{D706E44E-CA7F-44B8-A98F-27B6C3B2F62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B4AF498-0851-423F-B84B-EE8A7938928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69462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Much of the material in this lesson should be revision. Do not spend too much time on this material, but use it to get a feel for how familiar the students are with HTML.</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3</a:t>
            </a:fld>
            <a:endParaRPr lang="en-US"/>
          </a:p>
        </p:txBody>
      </p:sp>
      <p:sp>
        <p:nvSpPr>
          <p:cNvPr id="5" name="Rectangle 4">
            <a:extLst>
              <a:ext uri="{FF2B5EF4-FFF2-40B4-BE49-F238E27FC236}">
                <a16:creationId xmlns:a16="http://schemas.microsoft.com/office/drawing/2014/main" id="{AD1D967E-9309-49A2-8441-88C9131991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3310C1B-A287-4EF9-8FAE-E7496A96F52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091047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Much of the material in this lesson should be revision. Do not spend too much time on this material, but use it to get a feel for how familiar the students are with HTML.</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4</a:t>
            </a:fld>
            <a:endParaRPr lang="en-US"/>
          </a:p>
        </p:txBody>
      </p:sp>
      <p:sp>
        <p:nvSpPr>
          <p:cNvPr id="5" name="Rectangle 4">
            <a:extLst>
              <a:ext uri="{FF2B5EF4-FFF2-40B4-BE49-F238E27FC236}">
                <a16:creationId xmlns:a16="http://schemas.microsoft.com/office/drawing/2014/main" id="{AD1D967E-9309-49A2-8441-88C9131991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3310C1B-A287-4EF9-8FAE-E7496A96F52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492498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 not spend too long on this topic. The important points to get across are that an HTML page should include a DOCTYPE declaration to enable the browser to determine how to interpret the HTML markup in the page, and if you are using HTML5 you simply need to specify a DOCTYPE of </a:t>
            </a:r>
            <a:r>
              <a:rPr lang="en-US" sz="1000" b="1">
                <a:latin typeface="Arial" panose="020B0604020202020204" pitchFamily="34" charset="0"/>
                <a:ea typeface="Calibri" panose="020F0502020204030204" pitchFamily="34" charset="0"/>
                <a:cs typeface="Times New Roman" panose="02020603050405020304" pitchFamily="18" charset="0"/>
              </a:rPr>
              <a:t>html</a:t>
            </a:r>
            <a:r>
              <a:rPr lang="en-US" sz="1000">
                <a:latin typeface="Arial" panose="020B0604020202020204" pitchFamily="34" charset="0"/>
                <a:ea typeface="Calibri" panose="020F0502020204030204" pitchFamily="34" charset="0"/>
                <a:cs typeface="Segoe UI" panose="020B0502040204020203" pitchFamily="34" charset="0"/>
              </a:rPr>
              <a: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the inclusion of &lt;meta charset="utf-8"/&gt; in the first 512 bytes of the code example to prevent a security risk.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also that while including the HTML5 DOCTYPE is not mandatory, not doing so means the following:</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Browsers don't recognize that the document is HTML5, and some browsers will ignore the new elements. </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Browsers start working in quirks mode.</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5</a:t>
            </a:fld>
            <a:endParaRPr lang="en-US"/>
          </a:p>
        </p:txBody>
      </p:sp>
      <p:sp>
        <p:nvSpPr>
          <p:cNvPr id="5" name="Rectangle 4">
            <a:extLst>
              <a:ext uri="{FF2B5EF4-FFF2-40B4-BE49-F238E27FC236}">
                <a16:creationId xmlns:a16="http://schemas.microsoft.com/office/drawing/2014/main" id="{1185FC35-EC0B-4936-8200-3B55D3F1F5A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082E38A-9E32-4179-8BE4-2923CF404B8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118050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global attributes from HTML4 are id, dir, title, lang, class, and style. HTML5 adds 15 more, including accesskey, hidden, spellcheck, tabindex, and translate.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6</a:t>
            </a:fld>
            <a:endParaRPr lang="en-US"/>
          </a:p>
        </p:txBody>
      </p:sp>
      <p:sp>
        <p:nvSpPr>
          <p:cNvPr id="5" name="Rectangle 4">
            <a:extLst>
              <a:ext uri="{FF2B5EF4-FFF2-40B4-BE49-F238E27FC236}">
                <a16:creationId xmlns:a16="http://schemas.microsoft.com/office/drawing/2014/main" id="{3CE4F835-A955-46D7-94AE-F562DC0C2E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EEBB2E4-C07F-4DC7-93F3-A99FE626092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208165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global attributes from HTML4 are id, dir, title, lang, class, and style. HTML5 adds 15 more, including accesskey, hidden, spellcheck, tabindex, and translate.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7</a:t>
            </a:fld>
            <a:endParaRPr lang="en-US"/>
          </a:p>
        </p:txBody>
      </p:sp>
      <p:sp>
        <p:nvSpPr>
          <p:cNvPr id="5" name="Rectangle 4">
            <a:extLst>
              <a:ext uri="{FF2B5EF4-FFF2-40B4-BE49-F238E27FC236}">
                <a16:creationId xmlns:a16="http://schemas.microsoft.com/office/drawing/2014/main" id="{3CE4F835-A955-46D7-94AE-F562DC0C2E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EEBB2E4-C07F-4DC7-93F3-A99FE626092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045109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global attributes from HTML4 are id, dir, title, lang, class, and style. HTML5 adds 15 more, including accesskey, hidden, spellcheck, tabindex, and translate.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8</a:t>
            </a:fld>
            <a:endParaRPr lang="en-US"/>
          </a:p>
        </p:txBody>
      </p:sp>
      <p:sp>
        <p:nvSpPr>
          <p:cNvPr id="5" name="Rectangle 4">
            <a:extLst>
              <a:ext uri="{FF2B5EF4-FFF2-40B4-BE49-F238E27FC236}">
                <a16:creationId xmlns:a16="http://schemas.microsoft.com/office/drawing/2014/main" id="{3CE4F835-A955-46D7-94AE-F562DC0C2E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EEBB2E4-C07F-4DC7-93F3-A99FE626092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2922047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 not spend too long on this topic as much of it should be review for students. Simply highlight the functionality and refer students to the W3C website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http://go.microsoft.com/fwlink/?LinkID=267709</a:t>
            </a:r>
            <a:r>
              <a:rPr lang="en-US" sz="1000">
                <a:latin typeface="Arial" panose="020B0604020202020204" pitchFamily="34" charset="0"/>
                <a:ea typeface="Calibri" panose="020F0502020204030204" pitchFamily="34" charset="0"/>
                <a:cs typeface="Segoe UI" panose="020B0502040204020203" pitchFamily="34" charset="0"/>
              </a:rPr>
              <a:t>) if they need detailed information.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9</a:t>
            </a:fld>
            <a:endParaRPr lang="en-US"/>
          </a:p>
        </p:txBody>
      </p:sp>
      <p:sp>
        <p:nvSpPr>
          <p:cNvPr id="5" name="Rectangle 4">
            <a:extLst>
              <a:ext uri="{FF2B5EF4-FFF2-40B4-BE49-F238E27FC236}">
                <a16:creationId xmlns:a16="http://schemas.microsoft.com/office/drawing/2014/main" id="{19880F3F-1095-4014-A631-6D45B0348E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F3EC81D-1473-4835-9777-9A0EAB491E3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259018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4917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951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0729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BBDC-B1BA-4DDA-91C8-785D1E2EF8E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0865355-E4EC-43E5-9540-0E6630E0642A}"/>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02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627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7336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593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370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486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02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0574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2690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2256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EDEF-8836-4553-B85D-193C321F48DE}"/>
              </a:ext>
            </a:extLst>
          </p:cNvPr>
          <p:cNvSpPr>
            <a:spLocks noGrp="1"/>
          </p:cNvSpPr>
          <p:nvPr>
            <p:ph type="ctrTitle" sz="quarter"/>
          </p:nvPr>
        </p:nvSpPr>
        <p:spPr>
          <a:xfrm>
            <a:off x="3200400" y="1828800"/>
            <a:ext cx="5732417" cy="1016000"/>
          </a:xfrm>
        </p:spPr>
        <p:txBody>
          <a:bodyPr/>
          <a:lstStyle/>
          <a:p>
            <a:r>
              <a:rPr lang="en-US" dirty="0"/>
              <a:t>Module 1</a:t>
            </a:r>
          </a:p>
        </p:txBody>
      </p:sp>
      <p:sp>
        <p:nvSpPr>
          <p:cNvPr id="3" name="Subtitle 2">
            <a:extLst>
              <a:ext uri="{FF2B5EF4-FFF2-40B4-BE49-F238E27FC236}">
                <a16:creationId xmlns:a16="http://schemas.microsoft.com/office/drawing/2014/main" id="{5EB70B42-AAEA-453F-B5DA-2EA68C221F1E}"/>
              </a:ext>
            </a:extLst>
          </p:cNvPr>
          <p:cNvSpPr>
            <a:spLocks noGrp="1"/>
          </p:cNvSpPr>
          <p:nvPr>
            <p:ph type="subTitle" sz="quarter" idx="1"/>
          </p:nvPr>
        </p:nvSpPr>
        <p:spPr/>
        <p:txBody>
          <a:bodyPr/>
          <a:lstStyle/>
          <a:p>
            <a:r>
              <a:rPr lang="en-US" dirty="0" smtClean="0"/>
              <a:t>A Quick Overview of Web Development</a:t>
            </a:r>
            <a:r>
              <a:rPr lang="en-US" dirty="0"/>
              <a:t>
</a:t>
            </a:r>
          </a:p>
        </p:txBody>
      </p:sp>
    </p:spTree>
    <p:extLst>
      <p:ext uri="{BB962C8B-B14F-4D97-AF65-F5344CB8AC3E}">
        <p14:creationId xmlns:p14="http://schemas.microsoft.com/office/powerpoint/2010/main" val="1370308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E9BB-4AC0-4787-8E7C-39665D6D06AA}"/>
              </a:ext>
            </a:extLst>
          </p:cNvPr>
          <p:cNvSpPr>
            <a:spLocks noGrp="1"/>
          </p:cNvSpPr>
          <p:nvPr>
            <p:ph type="title"/>
          </p:nvPr>
        </p:nvSpPr>
        <p:spPr/>
        <p:txBody>
          <a:bodyPr/>
          <a:lstStyle/>
          <a:p>
            <a:r>
              <a:rPr lang="en-US" dirty="0" smtClean="0"/>
              <a:t>Server-side Technologies</a:t>
            </a:r>
            <a:endParaRPr lang="en-US" dirty="0"/>
          </a:p>
        </p:txBody>
      </p:sp>
      <p:sp>
        <p:nvSpPr>
          <p:cNvPr id="4" name="Content Placeholder 2">
            <a:extLst>
              <a:ext uri="{FF2B5EF4-FFF2-40B4-BE49-F238E27FC236}">
                <a16:creationId xmlns:a16="http://schemas.microsoft.com/office/drawing/2014/main" id="{21872B15-D44A-4CA0-92F6-B33D3906C71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200000"/>
              </a:lnSpc>
            </a:pPr>
            <a:r>
              <a:rPr lang="en-US" sz="2400" b="0" kern="0" dirty="0" smtClean="0">
                <a:solidFill>
                  <a:srgbClr val="000000"/>
                </a:solidFill>
              </a:rPr>
              <a:t>The server-side or backend is created using some technologies and some of them includes:</a:t>
            </a:r>
          </a:p>
          <a:p>
            <a:pPr lvl="1">
              <a:lnSpc>
                <a:spcPct val="200000"/>
              </a:lnSpc>
            </a:pPr>
            <a:r>
              <a:rPr lang="en-US" b="0" kern="0" dirty="0" smtClean="0">
                <a:solidFill>
                  <a:srgbClr val="000000"/>
                </a:solidFill>
              </a:rPr>
              <a:t>JavaScript</a:t>
            </a:r>
          </a:p>
          <a:p>
            <a:pPr lvl="1">
              <a:lnSpc>
                <a:spcPct val="200000"/>
              </a:lnSpc>
            </a:pPr>
            <a:r>
              <a:rPr lang="en-US" b="0" kern="0" dirty="0" smtClean="0">
                <a:solidFill>
                  <a:srgbClr val="000000"/>
                </a:solidFill>
              </a:rPr>
              <a:t>Java</a:t>
            </a:r>
          </a:p>
          <a:p>
            <a:pPr lvl="1">
              <a:lnSpc>
                <a:spcPct val="200000"/>
              </a:lnSpc>
            </a:pPr>
            <a:r>
              <a:rPr lang="en-US" b="0" kern="0" dirty="0" smtClean="0">
                <a:solidFill>
                  <a:srgbClr val="000000"/>
                </a:solidFill>
              </a:rPr>
              <a:t>PHP</a:t>
            </a:r>
          </a:p>
          <a:p>
            <a:pPr lvl="1">
              <a:lnSpc>
                <a:spcPct val="200000"/>
              </a:lnSpc>
            </a:pPr>
            <a:r>
              <a:rPr lang="en-US" b="0" kern="0" dirty="0" smtClean="0">
                <a:solidFill>
                  <a:srgbClr val="000000"/>
                </a:solidFill>
              </a:rPr>
              <a:t>Ruby</a:t>
            </a:r>
          </a:p>
          <a:p>
            <a:pPr lvl="1">
              <a:lnSpc>
                <a:spcPct val="200000"/>
              </a:lnSpc>
            </a:pPr>
            <a:r>
              <a:rPr lang="en-US" b="0" kern="0" dirty="0" smtClean="0">
                <a:solidFill>
                  <a:srgbClr val="000000"/>
                </a:solidFill>
              </a:rPr>
              <a:t>Python</a:t>
            </a:r>
            <a:endParaRPr lang="en-US" b="0" kern="0" dirty="0">
              <a:solidFill>
                <a:srgbClr val="000000"/>
              </a:solidFill>
            </a:endParaRPr>
          </a:p>
        </p:txBody>
      </p:sp>
    </p:spTree>
    <p:extLst>
      <p:ext uri="{BB962C8B-B14F-4D97-AF65-F5344CB8AC3E}">
        <p14:creationId xmlns:p14="http://schemas.microsoft.com/office/powerpoint/2010/main" val="198833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A55A-81DD-49FF-B75B-990EB6F1C12B}"/>
              </a:ext>
            </a:extLst>
          </p:cNvPr>
          <p:cNvSpPr>
            <a:spLocks noGrp="1"/>
          </p:cNvSpPr>
          <p:nvPr>
            <p:ph type="title"/>
          </p:nvPr>
        </p:nvSpPr>
        <p:spPr/>
        <p:txBody>
          <a:bodyPr/>
          <a:lstStyle/>
          <a:p>
            <a:r>
              <a:rPr lang="en-US" dirty="0" smtClean="0"/>
              <a:t>Questions</a:t>
            </a:r>
            <a:endParaRPr lang="en-US" dirty="0"/>
          </a:p>
        </p:txBody>
      </p:sp>
      <p:sp>
        <p:nvSpPr>
          <p:cNvPr id="3" name="Text Placeholder 2">
            <a:extLst>
              <a:ext uri="{FF2B5EF4-FFF2-40B4-BE49-F238E27FC236}">
                <a16:creationId xmlns:a16="http://schemas.microsoft.com/office/drawing/2014/main" id="{228D3943-B1BC-4D27-994A-89FA084FBBFC}"/>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416850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18F7-07CC-4F0D-9633-9E3E2A0EFE18}"/>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6D54E52F-0B33-4CAA-885E-C0B94A9615A1}"/>
              </a:ext>
            </a:extLst>
          </p:cNvPr>
          <p:cNvSpPr>
            <a:spLocks noGrp="1"/>
          </p:cNvSpPr>
          <p:nvPr>
            <p:ph type="body" idx="1"/>
          </p:nvPr>
        </p:nvSpPr>
        <p:spPr/>
        <p:txBody>
          <a:bodyPr/>
          <a:lstStyle/>
          <a:p>
            <a:pPr>
              <a:lnSpc>
                <a:spcPct val="200000"/>
              </a:lnSpc>
            </a:pPr>
            <a:r>
              <a:rPr lang="en-US" sz="3200" dirty="0" smtClean="0"/>
              <a:t>Brief description of HTML</a:t>
            </a:r>
            <a:r>
              <a:rPr lang="en-US" sz="3200" dirty="0"/>
              <a:t>
</a:t>
            </a:r>
            <a:r>
              <a:rPr lang="en-US" sz="3200" dirty="0" smtClean="0"/>
              <a:t>Client-side Programming vs Server-side programming</a:t>
            </a:r>
          </a:p>
          <a:p>
            <a:pPr>
              <a:lnSpc>
                <a:spcPct val="200000"/>
              </a:lnSpc>
            </a:pPr>
            <a:r>
              <a:rPr lang="en-US" sz="3200" dirty="0" smtClean="0"/>
              <a:t>Technologies used for web development</a:t>
            </a:r>
          </a:p>
        </p:txBody>
      </p:sp>
    </p:spTree>
    <p:extLst>
      <p:ext uri="{BB962C8B-B14F-4D97-AF65-F5344CB8AC3E}">
        <p14:creationId xmlns:p14="http://schemas.microsoft.com/office/powerpoint/2010/main" val="74857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3F8C-D87A-4336-87A7-E6FD5CEFD06A}"/>
              </a:ext>
            </a:extLst>
          </p:cNvPr>
          <p:cNvSpPr>
            <a:spLocks noGrp="1"/>
          </p:cNvSpPr>
          <p:nvPr>
            <p:ph type="title"/>
          </p:nvPr>
        </p:nvSpPr>
        <p:spPr/>
        <p:txBody>
          <a:bodyPr/>
          <a:lstStyle/>
          <a:p>
            <a:r>
              <a:rPr lang="en-US" dirty="0" smtClean="0"/>
              <a:t>Lesson 1: Brief Description of HTML</a:t>
            </a:r>
            <a:endParaRPr lang="en-US" dirty="0"/>
          </a:p>
        </p:txBody>
      </p:sp>
      <p:sp>
        <p:nvSpPr>
          <p:cNvPr id="3" name="Text Placeholder 2">
            <a:extLst>
              <a:ext uri="{FF2B5EF4-FFF2-40B4-BE49-F238E27FC236}">
                <a16:creationId xmlns:a16="http://schemas.microsoft.com/office/drawing/2014/main" id="{3A27F83B-6CC6-4549-899A-02CDDF86383D}"/>
              </a:ext>
            </a:extLst>
          </p:cNvPr>
          <p:cNvSpPr>
            <a:spLocks noGrp="1"/>
          </p:cNvSpPr>
          <p:nvPr>
            <p:ph type="body" idx="1"/>
          </p:nvPr>
        </p:nvSpPr>
        <p:spPr/>
        <p:txBody>
          <a:bodyPr/>
          <a:lstStyle/>
          <a:p>
            <a:pPr>
              <a:lnSpc>
                <a:spcPct val="150000"/>
              </a:lnSpc>
            </a:pPr>
            <a:r>
              <a:rPr lang="en-US" sz="2400" dirty="0" smtClean="0"/>
              <a:t>HTML is an acronym for Hyper Text Markup Language.</a:t>
            </a:r>
          </a:p>
          <a:p>
            <a:pPr>
              <a:lnSpc>
                <a:spcPct val="150000"/>
              </a:lnSpc>
            </a:pPr>
            <a:r>
              <a:rPr lang="en-US" sz="2400" dirty="0" smtClean="0"/>
              <a:t>It is a markup language because it uses special markings known as elements in presenting its contents to users over the internet.</a:t>
            </a:r>
          </a:p>
          <a:p>
            <a:pPr>
              <a:lnSpc>
                <a:spcPct val="150000"/>
              </a:lnSpc>
            </a:pPr>
            <a:r>
              <a:rPr lang="en-US" sz="2400" dirty="0" smtClean="0"/>
              <a:t>It is a static language that determines the structure and semantic meaning of a web page.</a:t>
            </a:r>
          </a:p>
          <a:p>
            <a:pPr>
              <a:lnSpc>
                <a:spcPct val="150000"/>
              </a:lnSpc>
            </a:pPr>
            <a:r>
              <a:rPr lang="en-US" sz="2400" dirty="0" smtClean="0"/>
              <a:t>HTML is just the basic structure of the web. The other parts are CSS and JavaScript.</a:t>
            </a:r>
            <a:endParaRPr lang="en-US" sz="2400" dirty="0" smtClean="0"/>
          </a:p>
          <a:p>
            <a:pPr>
              <a:lnSpc>
                <a:spcPct val="150000"/>
              </a:lnSpc>
            </a:pPr>
            <a:endParaRPr lang="en-US" sz="2400" dirty="0" smtClean="0"/>
          </a:p>
        </p:txBody>
      </p:sp>
    </p:spTree>
    <p:extLst>
      <p:ext uri="{BB962C8B-B14F-4D97-AF65-F5344CB8AC3E}">
        <p14:creationId xmlns:p14="http://schemas.microsoft.com/office/powerpoint/2010/main" val="79221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3F8C-D87A-4336-87A7-E6FD5CEFD06A}"/>
              </a:ext>
            </a:extLst>
          </p:cNvPr>
          <p:cNvSpPr>
            <a:spLocks noGrp="1"/>
          </p:cNvSpPr>
          <p:nvPr>
            <p:ph type="title"/>
          </p:nvPr>
        </p:nvSpPr>
        <p:spPr/>
        <p:txBody>
          <a:bodyPr/>
          <a:lstStyle/>
          <a:p>
            <a:r>
              <a:rPr lang="en-US" dirty="0" smtClean="0"/>
              <a:t>An example HTML Page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43" y="1235869"/>
            <a:ext cx="8708572" cy="5060428"/>
          </a:xfrm>
          <a:prstGeom prst="rect">
            <a:avLst/>
          </a:prstGeom>
        </p:spPr>
      </p:pic>
    </p:spTree>
    <p:extLst>
      <p:ext uri="{BB962C8B-B14F-4D97-AF65-F5344CB8AC3E}">
        <p14:creationId xmlns:p14="http://schemas.microsoft.com/office/powerpoint/2010/main" val="602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CAC2-566D-4E31-AAB0-8F80C8C3895D}"/>
              </a:ext>
            </a:extLst>
          </p:cNvPr>
          <p:cNvSpPr>
            <a:spLocks noGrp="1"/>
          </p:cNvSpPr>
          <p:nvPr>
            <p:ph type="title"/>
          </p:nvPr>
        </p:nvSpPr>
        <p:spPr/>
        <p:txBody>
          <a:bodyPr/>
          <a:lstStyle/>
          <a:p>
            <a:r>
              <a:rPr lang="en-US" dirty="0" smtClean="0"/>
              <a:t>HTML vs CSS vs JavaScript</a:t>
            </a:r>
            <a:endParaRPr lang="en-US" dirty="0"/>
          </a:p>
        </p:txBody>
      </p:sp>
      <p:sp>
        <p:nvSpPr>
          <p:cNvPr id="4" name="Content Placeholder 2">
            <a:extLst>
              <a:ext uri="{FF2B5EF4-FFF2-40B4-BE49-F238E27FC236}">
                <a16:creationId xmlns:a16="http://schemas.microsoft.com/office/drawing/2014/main" id="{224674F0-B8BF-483B-A729-7DFDEE98FAE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kern="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6" y="1217757"/>
            <a:ext cx="8795657" cy="4422486"/>
          </a:xfrm>
          <a:prstGeom prst="rect">
            <a:avLst/>
          </a:prstGeom>
        </p:spPr>
      </p:pic>
    </p:spTree>
    <p:extLst>
      <p:ext uri="{BB962C8B-B14F-4D97-AF65-F5344CB8AC3E}">
        <p14:creationId xmlns:p14="http://schemas.microsoft.com/office/powerpoint/2010/main" val="16407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ece5536-36cd-4adb-8906-1d759e9359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AFFD-E2A4-4BE7-8F16-DACBB2BB412C}"/>
              </a:ext>
            </a:extLst>
          </p:cNvPr>
          <p:cNvSpPr>
            <a:spLocks noGrp="1"/>
          </p:cNvSpPr>
          <p:nvPr>
            <p:ph type="title"/>
          </p:nvPr>
        </p:nvSpPr>
        <p:spPr/>
        <p:txBody>
          <a:bodyPr/>
          <a:lstStyle/>
          <a:p>
            <a:r>
              <a:rPr lang="en-US" dirty="0" smtClean="0"/>
              <a:t>Client-side Programming</a:t>
            </a:r>
            <a:endParaRPr lang="en-US" dirty="0"/>
          </a:p>
        </p:txBody>
      </p:sp>
      <p:sp>
        <p:nvSpPr>
          <p:cNvPr id="4" name="Content Placeholder 2">
            <a:extLst>
              <a:ext uri="{FF2B5EF4-FFF2-40B4-BE49-F238E27FC236}">
                <a16:creationId xmlns:a16="http://schemas.microsoft.com/office/drawing/2014/main" id="{623A9352-076D-4CC3-8CFD-25A0B189282B}"/>
              </a:ext>
            </a:extLst>
          </p:cNvPr>
          <p:cNvSpPr txBox="1">
            <a:spLocks/>
          </p:cNvSpPr>
          <p:nvPr/>
        </p:nvSpPr>
        <p:spPr>
          <a:xfrm>
            <a:off x="594974" y="120480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200000"/>
              </a:lnSpc>
            </a:pPr>
            <a:r>
              <a:rPr lang="en-US" sz="2400" b="0" kern="0" dirty="0" smtClean="0">
                <a:solidFill>
                  <a:srgbClr val="000000"/>
                </a:solidFill>
              </a:rPr>
              <a:t>This is a</a:t>
            </a:r>
            <a:r>
              <a:rPr lang="en-US" sz="2400" b="0" kern="0" dirty="0" smtClean="0">
                <a:solidFill>
                  <a:srgbClr val="000000"/>
                </a:solidFill>
              </a:rPr>
              <a:t> program that runs on the browser or one that a user can interact with.</a:t>
            </a:r>
          </a:p>
          <a:p>
            <a:pPr lvl="0">
              <a:lnSpc>
                <a:spcPct val="200000"/>
              </a:lnSpc>
            </a:pPr>
            <a:r>
              <a:rPr lang="en-US" sz="2400" b="0" kern="0" dirty="0" smtClean="0">
                <a:solidFill>
                  <a:srgbClr val="000000"/>
                </a:solidFill>
              </a:rPr>
              <a:t>It also governs the behavior and appearance of the webpage.</a:t>
            </a:r>
          </a:p>
          <a:p>
            <a:pPr lvl="0">
              <a:lnSpc>
                <a:spcPct val="200000"/>
              </a:lnSpc>
            </a:pPr>
            <a:r>
              <a:rPr lang="en-US" sz="2400" b="0" kern="0" dirty="0" smtClean="0">
                <a:solidFill>
                  <a:srgbClr val="000000"/>
                </a:solidFill>
              </a:rPr>
              <a:t>It also helps with creating interactive webpages and communicating with the server.</a:t>
            </a:r>
            <a:endParaRPr lang="en-US" sz="2400" b="0" kern="0" dirty="0" smtClean="0">
              <a:solidFill>
                <a:srgbClr val="000000"/>
              </a:solidFill>
            </a:endParaRPr>
          </a:p>
        </p:txBody>
      </p:sp>
    </p:spTree>
    <p:extLst>
      <p:ext uri="{BB962C8B-B14F-4D97-AF65-F5344CB8AC3E}">
        <p14:creationId xmlns:p14="http://schemas.microsoft.com/office/powerpoint/2010/main" val="114297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AFFD-E2A4-4BE7-8F16-DACBB2BB412C}"/>
              </a:ext>
            </a:extLst>
          </p:cNvPr>
          <p:cNvSpPr>
            <a:spLocks noGrp="1"/>
          </p:cNvSpPr>
          <p:nvPr>
            <p:ph type="title"/>
          </p:nvPr>
        </p:nvSpPr>
        <p:spPr/>
        <p:txBody>
          <a:bodyPr/>
          <a:lstStyle/>
          <a:p>
            <a:r>
              <a:rPr lang="en-US" dirty="0" smtClean="0"/>
              <a:t>Client-side Programming contd.</a:t>
            </a:r>
            <a:endParaRPr lang="en-US" dirty="0"/>
          </a:p>
        </p:txBody>
      </p:sp>
      <p:sp>
        <p:nvSpPr>
          <p:cNvPr id="4" name="Content Placeholder 2">
            <a:extLst>
              <a:ext uri="{FF2B5EF4-FFF2-40B4-BE49-F238E27FC236}">
                <a16:creationId xmlns:a16="http://schemas.microsoft.com/office/drawing/2014/main" id="{623A9352-076D-4CC3-8CFD-25A0B189282B}"/>
              </a:ext>
            </a:extLst>
          </p:cNvPr>
          <p:cNvSpPr txBox="1">
            <a:spLocks/>
          </p:cNvSpPr>
          <p:nvPr/>
        </p:nvSpPr>
        <p:spPr>
          <a:xfrm>
            <a:off x="594974" y="120480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200000"/>
              </a:lnSpc>
            </a:pPr>
            <a:r>
              <a:rPr lang="en-US" sz="2400" b="0" kern="0" dirty="0" smtClean="0">
                <a:solidFill>
                  <a:srgbClr val="000000"/>
                </a:solidFill>
              </a:rPr>
              <a:t>Some of the basic functions of client-side programming includes:</a:t>
            </a:r>
          </a:p>
          <a:p>
            <a:pPr lvl="1">
              <a:lnSpc>
                <a:spcPct val="200000"/>
              </a:lnSpc>
            </a:pPr>
            <a:r>
              <a:rPr lang="en-US" sz="2000" b="0" kern="0" dirty="0" smtClean="0">
                <a:solidFill>
                  <a:srgbClr val="000000"/>
                </a:solidFill>
              </a:rPr>
              <a:t>Creating the layouts of websites</a:t>
            </a:r>
          </a:p>
          <a:p>
            <a:pPr lvl="1">
              <a:lnSpc>
                <a:spcPct val="200000"/>
              </a:lnSpc>
            </a:pPr>
            <a:r>
              <a:rPr lang="en-US" sz="2000" b="0" kern="0" dirty="0" smtClean="0">
                <a:solidFill>
                  <a:srgbClr val="000000"/>
                </a:solidFill>
              </a:rPr>
              <a:t>Applying designs to user interfaces</a:t>
            </a:r>
          </a:p>
          <a:p>
            <a:pPr lvl="1">
              <a:lnSpc>
                <a:spcPct val="200000"/>
              </a:lnSpc>
            </a:pPr>
            <a:r>
              <a:rPr lang="en-US" sz="2000" b="0" kern="0" dirty="0" smtClean="0">
                <a:solidFill>
                  <a:srgbClr val="000000"/>
                </a:solidFill>
              </a:rPr>
              <a:t>Adding visual elements such as colors, images</a:t>
            </a:r>
          </a:p>
          <a:p>
            <a:pPr lvl="1">
              <a:lnSpc>
                <a:spcPct val="200000"/>
              </a:lnSpc>
            </a:pPr>
            <a:r>
              <a:rPr lang="en-US" sz="2000" b="0" kern="0" dirty="0" smtClean="0">
                <a:solidFill>
                  <a:srgbClr val="000000"/>
                </a:solidFill>
              </a:rPr>
              <a:t>Adding form validation</a:t>
            </a:r>
          </a:p>
        </p:txBody>
      </p:sp>
    </p:spTree>
    <p:extLst>
      <p:ext uri="{BB962C8B-B14F-4D97-AF65-F5344CB8AC3E}">
        <p14:creationId xmlns:p14="http://schemas.microsoft.com/office/powerpoint/2010/main" val="13302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AFFD-E2A4-4BE7-8F16-DACBB2BB412C}"/>
              </a:ext>
            </a:extLst>
          </p:cNvPr>
          <p:cNvSpPr>
            <a:spLocks noGrp="1"/>
          </p:cNvSpPr>
          <p:nvPr>
            <p:ph type="title"/>
          </p:nvPr>
        </p:nvSpPr>
        <p:spPr/>
        <p:txBody>
          <a:bodyPr/>
          <a:lstStyle/>
          <a:p>
            <a:r>
              <a:rPr lang="en-US" dirty="0" smtClean="0"/>
              <a:t>Client-side Technologies</a:t>
            </a:r>
            <a:endParaRPr lang="en-US" dirty="0"/>
          </a:p>
        </p:txBody>
      </p:sp>
      <p:sp>
        <p:nvSpPr>
          <p:cNvPr id="4" name="Content Placeholder 2">
            <a:extLst>
              <a:ext uri="{FF2B5EF4-FFF2-40B4-BE49-F238E27FC236}">
                <a16:creationId xmlns:a16="http://schemas.microsoft.com/office/drawing/2014/main" id="{623A9352-076D-4CC3-8CFD-25A0B189282B}"/>
              </a:ext>
            </a:extLst>
          </p:cNvPr>
          <p:cNvSpPr txBox="1">
            <a:spLocks/>
          </p:cNvSpPr>
          <p:nvPr/>
        </p:nvSpPr>
        <p:spPr>
          <a:xfrm>
            <a:off x="594974" y="120480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200000"/>
              </a:lnSpc>
            </a:pPr>
            <a:r>
              <a:rPr lang="en-US" sz="2400" b="0" kern="0" dirty="0" smtClean="0">
                <a:solidFill>
                  <a:srgbClr val="000000"/>
                </a:solidFill>
              </a:rPr>
              <a:t>Some of the technologies used for client-side development includes:</a:t>
            </a:r>
          </a:p>
          <a:p>
            <a:pPr lvl="1">
              <a:lnSpc>
                <a:spcPct val="200000"/>
              </a:lnSpc>
            </a:pPr>
            <a:r>
              <a:rPr lang="en-US" b="0" kern="0" dirty="0" smtClean="0">
                <a:solidFill>
                  <a:srgbClr val="000000"/>
                </a:solidFill>
              </a:rPr>
              <a:t>HTML</a:t>
            </a:r>
          </a:p>
          <a:p>
            <a:pPr lvl="1">
              <a:lnSpc>
                <a:spcPct val="200000"/>
              </a:lnSpc>
            </a:pPr>
            <a:r>
              <a:rPr lang="en-US" b="0" kern="0" dirty="0" smtClean="0">
                <a:solidFill>
                  <a:srgbClr val="000000"/>
                </a:solidFill>
              </a:rPr>
              <a:t>CSS</a:t>
            </a:r>
          </a:p>
          <a:p>
            <a:pPr lvl="1">
              <a:lnSpc>
                <a:spcPct val="200000"/>
              </a:lnSpc>
            </a:pPr>
            <a:r>
              <a:rPr lang="en-US" b="0" kern="0" dirty="0" smtClean="0">
                <a:solidFill>
                  <a:srgbClr val="000000"/>
                </a:solidFill>
              </a:rPr>
              <a:t>JavaScript</a:t>
            </a:r>
            <a:endParaRPr lang="en-US" b="0" kern="0" dirty="0" smtClean="0">
              <a:solidFill>
                <a:srgbClr val="000000"/>
              </a:solidFill>
            </a:endParaRPr>
          </a:p>
        </p:txBody>
      </p:sp>
    </p:spTree>
    <p:extLst>
      <p:ext uri="{BB962C8B-B14F-4D97-AF65-F5344CB8AC3E}">
        <p14:creationId xmlns:p14="http://schemas.microsoft.com/office/powerpoint/2010/main" val="282208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E9BB-4AC0-4787-8E7C-39665D6D06AA}"/>
              </a:ext>
            </a:extLst>
          </p:cNvPr>
          <p:cNvSpPr>
            <a:spLocks noGrp="1"/>
          </p:cNvSpPr>
          <p:nvPr>
            <p:ph type="title"/>
          </p:nvPr>
        </p:nvSpPr>
        <p:spPr/>
        <p:txBody>
          <a:bodyPr/>
          <a:lstStyle/>
          <a:p>
            <a:r>
              <a:rPr lang="en-US" dirty="0" smtClean="0"/>
              <a:t>Server-side Programming</a:t>
            </a:r>
            <a:endParaRPr lang="en-US" dirty="0"/>
          </a:p>
        </p:txBody>
      </p:sp>
      <p:sp>
        <p:nvSpPr>
          <p:cNvPr id="4" name="Content Placeholder 2">
            <a:extLst>
              <a:ext uri="{FF2B5EF4-FFF2-40B4-BE49-F238E27FC236}">
                <a16:creationId xmlns:a16="http://schemas.microsoft.com/office/drawing/2014/main" id="{21872B15-D44A-4CA0-92F6-B33D3906C71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150000"/>
              </a:lnSpc>
            </a:pPr>
            <a:r>
              <a:rPr lang="en-US" sz="2400" b="0" kern="0" dirty="0" smtClean="0">
                <a:solidFill>
                  <a:srgbClr val="000000"/>
                </a:solidFill>
              </a:rPr>
              <a:t>Programs that runs on the web server are known as server-side programs.</a:t>
            </a:r>
          </a:p>
          <a:p>
            <a:pPr>
              <a:lnSpc>
                <a:spcPct val="150000"/>
              </a:lnSpc>
            </a:pPr>
            <a:r>
              <a:rPr lang="en-US" sz="2400" b="0" kern="0" dirty="0" smtClean="0">
                <a:solidFill>
                  <a:srgbClr val="000000"/>
                </a:solidFill>
              </a:rPr>
              <a:t>Theses programs enable us to create dynamic pages on the web</a:t>
            </a:r>
            <a:endParaRPr lang="en-US" sz="2400" b="0" kern="0" dirty="0" smtClean="0">
              <a:solidFill>
                <a:srgbClr val="000000"/>
              </a:solidFill>
            </a:endParaRPr>
          </a:p>
          <a:p>
            <a:pPr>
              <a:lnSpc>
                <a:spcPct val="150000"/>
              </a:lnSpc>
            </a:pPr>
            <a:r>
              <a:rPr lang="en-US" sz="2400" b="0" kern="0" dirty="0" smtClean="0">
                <a:solidFill>
                  <a:srgbClr val="000000"/>
                </a:solidFill>
              </a:rPr>
              <a:t>Some of the things they do includes:</a:t>
            </a:r>
          </a:p>
          <a:p>
            <a:pPr lvl="1">
              <a:lnSpc>
                <a:spcPct val="150000"/>
              </a:lnSpc>
            </a:pPr>
            <a:r>
              <a:rPr lang="en-US" b="0" kern="0" dirty="0" smtClean="0">
                <a:solidFill>
                  <a:srgbClr val="000000"/>
                </a:solidFill>
              </a:rPr>
              <a:t>Processing user inputs from the client-side</a:t>
            </a:r>
          </a:p>
          <a:p>
            <a:pPr lvl="1">
              <a:lnSpc>
                <a:spcPct val="150000"/>
              </a:lnSpc>
            </a:pPr>
            <a:r>
              <a:rPr lang="en-US" b="0" kern="0" dirty="0" smtClean="0">
                <a:solidFill>
                  <a:srgbClr val="000000"/>
                </a:solidFill>
              </a:rPr>
              <a:t>Interaction with the database to return a response to the user</a:t>
            </a:r>
          </a:p>
        </p:txBody>
      </p:sp>
    </p:spTree>
    <p:extLst>
      <p:ext uri="{BB962C8B-B14F-4D97-AF65-F5344CB8AC3E}">
        <p14:creationId xmlns:p14="http://schemas.microsoft.com/office/powerpoint/2010/main" val="179411585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1132</Words>
  <Application>Microsoft Office PowerPoint</Application>
  <PresentationFormat>On-screen Show (4:3)</PresentationFormat>
  <Paragraphs>106</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Times New Roman</vt:lpstr>
      <vt:lpstr>Symbol</vt:lpstr>
      <vt:lpstr>Wingdings</vt:lpstr>
      <vt:lpstr>Calibri</vt:lpstr>
      <vt:lpstr>Verdana</vt:lpstr>
      <vt:lpstr>Segoe UI</vt:lpstr>
      <vt:lpstr>NG_MOC_Core_ModuleNew2</vt:lpstr>
      <vt:lpstr>Module 1</vt:lpstr>
      <vt:lpstr>Module Overview</vt:lpstr>
      <vt:lpstr>Lesson 1: Brief Description of HTML</vt:lpstr>
      <vt:lpstr>An example HTML Page</vt:lpstr>
      <vt:lpstr>HTML vs CSS vs JavaScript</vt:lpstr>
      <vt:lpstr>Client-side Programming</vt:lpstr>
      <vt:lpstr>Client-side Programming contd.</vt:lpstr>
      <vt:lpstr>Client-side Technologies</vt:lpstr>
      <vt:lpstr>Server-side Programming</vt:lpstr>
      <vt:lpstr>Server-side Technologies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2018-10-03T10:09:37Z</dcterms:created>
  <dcterms:modified xsi:type="dcterms:W3CDTF">2022-05-09T22:11:36Z</dcterms:modified>
</cp:coreProperties>
</file>