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4"/>
  </p:notesMasterIdLst>
  <p:sldIdLst>
    <p:sldId id="256" r:id="rId2"/>
    <p:sldId id="257" r:id="rId3"/>
    <p:sldId id="258" r:id="rId4"/>
    <p:sldId id="279" r:id="rId5"/>
    <p:sldId id="280" r:id="rId6"/>
    <p:sldId id="281" r:id="rId7"/>
    <p:sldId id="282" r:id="rId8"/>
    <p:sldId id="283" r:id="rId9"/>
    <p:sldId id="284" r:id="rId10"/>
    <p:sldId id="285" r:id="rId11"/>
    <p:sldId id="286" r:id="rId12"/>
    <p:sldId id="277" r:id="rId13"/>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Lucida Sans Unicode" panose="020B0602030504020204" pitchFamily="34" charset="0"/>
      <p:regular r:id="rId19"/>
    </p:embeddedFont>
    <p:embeddedFont>
      <p:font typeface="Verdana" panose="020B0604030504040204" pitchFamily="34" charset="0"/>
      <p:regular r:id="rId20"/>
      <p:bold r:id="rId21"/>
      <p:italic r:id="rId22"/>
      <p:boldItalic r:id="rId23"/>
    </p:embeddedFont>
    <p:embeddedFont>
      <p:font typeface="Segoe UI" panose="020B0502040204020203" pitchFamily="34" charset="0"/>
      <p:regular r:id="rId24"/>
      <p:bold r:id="rId25"/>
      <p:italic r:id="rId26"/>
      <p:boldItalic r:id="rId2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118" autoAdjust="0"/>
    <p:restoredTop sz="92449" autoAdjust="0"/>
  </p:normalViewPr>
  <p:slideViewPr>
    <p:cSldViewPr snapToGrid="0">
      <p:cViewPr varScale="1">
        <p:scale>
          <a:sx n="88" d="100"/>
          <a:sy n="88" d="100"/>
        </p:scale>
        <p:origin x="1843" y="62"/>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78498-97BD-4782-B9AC-8E5D8D1146E3}" type="datetimeFigureOut">
              <a:rPr lang="en-US" smtClean="0"/>
              <a:t>5/10/2022</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4E5E7-EC94-46C9-84CD-F81C301DB6BA}" type="slidenum">
              <a:rPr lang="en-US" smtClean="0"/>
              <a:t>‹#›</a:t>
            </a:fld>
            <a:endParaRPr lang="en-US"/>
          </a:p>
        </p:txBody>
      </p:sp>
    </p:spTree>
    <p:extLst>
      <p:ext uri="{BB962C8B-B14F-4D97-AF65-F5344CB8AC3E}">
        <p14:creationId xmlns:p14="http://schemas.microsoft.com/office/powerpoint/2010/main" val="1379017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7E74E5E7-EC94-46C9-84CD-F81C301DB6BA}" type="slidenum">
              <a:rPr lang="en-US" smtClean="0"/>
              <a:t>1</a:t>
            </a:fld>
            <a:endParaRPr lang="en-US"/>
          </a:p>
        </p:txBody>
      </p:sp>
      <p:sp>
        <p:nvSpPr>
          <p:cNvPr id="5" name="Rectangle 4">
            <a:extLst>
              <a:ext uri="{FF2B5EF4-FFF2-40B4-BE49-F238E27FC236}">
                <a16:creationId xmlns:a16="http://schemas.microsoft.com/office/drawing/2014/main" id="{19AFD9F8-AE86-419A-9C58-F515D03E433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F5B2BA7-E5E0-4175-A08E-11A55B59D74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160899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is the most important part of this module, and possibly of the entire course. Ensure that students have a good understanding of the basic syntax of JavaScript and the semantics of variables and functions. Without this understanding, students will struggle throughout the remainder of this course.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10</a:t>
            </a:fld>
            <a:endParaRPr lang="en-US"/>
          </a:p>
        </p:txBody>
      </p:sp>
      <p:sp>
        <p:nvSpPr>
          <p:cNvPr id="5" name="Rectangle 4">
            <a:extLst>
              <a:ext uri="{FF2B5EF4-FFF2-40B4-BE49-F238E27FC236}">
                <a16:creationId xmlns:a16="http://schemas.microsoft.com/office/drawing/2014/main" id="{9BB74C6E-EF80-4A19-A8DD-9C20982AAD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2961635-0F3C-40F5-883C-BFE8795298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1638314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is the most important part of this module, and possibly of the entire course. Ensure that students have a good understanding of the basic syntax of JavaScript and the semantics of variables and functions. Without this understanding, students will struggle throughout the remainder of this course.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11</a:t>
            </a:fld>
            <a:endParaRPr lang="en-US"/>
          </a:p>
        </p:txBody>
      </p:sp>
      <p:sp>
        <p:nvSpPr>
          <p:cNvPr id="5" name="Rectangle 4">
            <a:extLst>
              <a:ext uri="{FF2B5EF4-FFF2-40B4-BE49-F238E27FC236}">
                <a16:creationId xmlns:a16="http://schemas.microsoft.com/office/drawing/2014/main" id="{9BB74C6E-EF80-4A19-A8DD-9C20982AAD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2961635-0F3C-40F5-883C-BFE8795298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1202610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All variables in JavaScript are strongly typed, and you must specify the type of a variable when you create it. True or False?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Variables in JavaScript are loosely typed and can hold any value. You should use the </a:t>
            </a:r>
            <a:r>
              <a:rPr lang="en-US" sz="1000" b="1" dirty="0">
                <a:latin typeface="Arial" panose="020B0604020202020204" pitchFamily="34" charset="0"/>
                <a:ea typeface="Calibri" panose="020F0502020204030204" pitchFamily="34" charset="0"/>
                <a:cs typeface="Times New Roman" panose="02020603050405020304" pitchFamily="18" charset="0"/>
              </a:rPr>
              <a:t>var</a:t>
            </a:r>
            <a:r>
              <a:rPr lang="en-US" sz="1000" dirty="0">
                <a:latin typeface="Arial" panose="020B0604020202020204" pitchFamily="34" charset="0"/>
                <a:ea typeface="Calibri" panose="020F0502020204030204" pitchFamily="34" charset="0"/>
                <a:cs typeface="Times New Roman" panose="02020603050405020304" pitchFamily="18" charset="0"/>
              </a:rPr>
              <a:t> keyword to declare a variable and initialize it with a value (otherwise it will be </a:t>
            </a:r>
            <a:r>
              <a:rPr lang="en-US" sz="1000" b="1" dirty="0">
                <a:latin typeface="Arial" panose="020B0604020202020204" pitchFamily="34" charset="0"/>
                <a:ea typeface="Calibri" panose="020F0502020204030204" pitchFamily="34" charset="0"/>
                <a:cs typeface="Times New Roman" panose="02020603050405020304" pitchFamily="18" charset="0"/>
              </a:rPr>
              <a:t>undefined</a:t>
            </a:r>
            <a:r>
              <a:rPr lang="en-US" sz="1000" dirty="0">
                <a:latin typeface="Arial" panose="020B0604020202020204" pitchFamily="34" charset="0"/>
                <a:ea typeface="Calibri" panose="020F0502020204030204" pitchFamily="34" charset="0"/>
                <a:cs typeface="Times New Roman" panose="02020603050405020304" pitchFamily="18" charset="0"/>
              </a:rPr>
              <a:t>), but the type of this value can change. For example, you could initialize a variable with a number and then later assign it a string value.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is the purpose of the DOM?</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DOM represents the structure of a web page. You use it to add dynamic functionality to the page.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use the DOM in JavaScript code to query and manipulate the contents of a web page. The DOM enables you to find elements on a page and to modify them. You can also dynamically add or remove elements from a web page by using the DOM. The DOM also enables you to define event handlers that respond to the various events that can occur while a user is browsing a web page.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12</a:t>
            </a:fld>
            <a:endParaRPr lang="en-US"/>
          </a:p>
        </p:txBody>
      </p:sp>
      <p:sp>
        <p:nvSpPr>
          <p:cNvPr id="5" name="Rectangle 4">
            <a:extLst>
              <a:ext uri="{FF2B5EF4-FFF2-40B4-BE49-F238E27FC236}">
                <a16:creationId xmlns:a16="http://schemas.microsoft.com/office/drawing/2014/main" id="{73DB2B4B-A19C-497D-A247-2ADF8357BED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0D2554C-5A20-47D2-9A78-928F67AD503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3037164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purpose of this module is to provide an introduction to JavaScript. It is not intended to be a detailed treatise on these subjects. Later modules (such as module 7) provide more coverage of some of the intricacies and nuances of the JavaScript language and how to use it to implement object-oriented principles. In this module, concentrate on the basic syntax of the language and event handling, and save the complexities for later.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2</a:t>
            </a:fld>
            <a:endParaRPr lang="en-US"/>
          </a:p>
        </p:txBody>
      </p:sp>
      <p:sp>
        <p:nvSpPr>
          <p:cNvPr id="5" name="Rectangle 4">
            <a:extLst>
              <a:ext uri="{FF2B5EF4-FFF2-40B4-BE49-F238E27FC236}">
                <a16:creationId xmlns:a16="http://schemas.microsoft.com/office/drawing/2014/main" id="{28AFD38B-5B3A-46EF-978E-DDEDD76C792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0F0225D-AE61-45A2-8116-A5859991616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498568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is the most important part of this module, and possibly of the entire course. Ensure that students have a good understanding of the basic syntax of JavaScript and the semantics of variables and functions. Without this understanding, students will struggle throughout the remainder of this course.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3</a:t>
            </a:fld>
            <a:endParaRPr lang="en-US"/>
          </a:p>
        </p:txBody>
      </p:sp>
      <p:sp>
        <p:nvSpPr>
          <p:cNvPr id="5" name="Rectangle 4">
            <a:extLst>
              <a:ext uri="{FF2B5EF4-FFF2-40B4-BE49-F238E27FC236}">
                <a16:creationId xmlns:a16="http://schemas.microsoft.com/office/drawing/2014/main" id="{9BB74C6E-EF80-4A19-A8DD-9C20982AAD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2961635-0F3C-40F5-883C-BFE8795298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916231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is the most important part of this module, and possibly of the entire course. Ensure that students have a good understanding of the basic syntax of JavaScript and the semantics of variables and functions. Without this understanding, students will struggle throughout the remainder of this course.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4</a:t>
            </a:fld>
            <a:endParaRPr lang="en-US"/>
          </a:p>
        </p:txBody>
      </p:sp>
      <p:sp>
        <p:nvSpPr>
          <p:cNvPr id="5" name="Rectangle 4">
            <a:extLst>
              <a:ext uri="{FF2B5EF4-FFF2-40B4-BE49-F238E27FC236}">
                <a16:creationId xmlns:a16="http://schemas.microsoft.com/office/drawing/2014/main" id="{9BB74C6E-EF80-4A19-A8DD-9C20982AAD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2961635-0F3C-40F5-883C-BFE8795298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150503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is the most important part of this module, and possibly of the entire course. Ensure that students have a good understanding of the basic syntax of JavaScript and the semantics of variables and functions. Without this understanding, students will struggle throughout the remainder of this course.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5</a:t>
            </a:fld>
            <a:endParaRPr lang="en-US"/>
          </a:p>
        </p:txBody>
      </p:sp>
      <p:sp>
        <p:nvSpPr>
          <p:cNvPr id="5" name="Rectangle 4">
            <a:extLst>
              <a:ext uri="{FF2B5EF4-FFF2-40B4-BE49-F238E27FC236}">
                <a16:creationId xmlns:a16="http://schemas.microsoft.com/office/drawing/2014/main" id="{9BB74C6E-EF80-4A19-A8DD-9C20982AAD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2961635-0F3C-40F5-883C-BFE8795298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53716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is the most important part of this module, and possibly of the entire course. Ensure that students have a good understanding of the basic syntax of JavaScript and the semantics of variables and functions. Without this understanding, students will struggle throughout the remainder of this course.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6</a:t>
            </a:fld>
            <a:endParaRPr lang="en-US"/>
          </a:p>
        </p:txBody>
      </p:sp>
      <p:sp>
        <p:nvSpPr>
          <p:cNvPr id="5" name="Rectangle 4">
            <a:extLst>
              <a:ext uri="{FF2B5EF4-FFF2-40B4-BE49-F238E27FC236}">
                <a16:creationId xmlns:a16="http://schemas.microsoft.com/office/drawing/2014/main" id="{9BB74C6E-EF80-4A19-A8DD-9C20982AAD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2961635-0F3C-40F5-883C-BFE8795298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109840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is the most important part of this module, and possibly of the entire course. Ensure that students have a good understanding of the basic syntax of JavaScript and the semantics of variables and functions. Without this understanding, students will struggle throughout the remainder of this course.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7</a:t>
            </a:fld>
            <a:endParaRPr lang="en-US"/>
          </a:p>
        </p:txBody>
      </p:sp>
      <p:sp>
        <p:nvSpPr>
          <p:cNvPr id="5" name="Rectangle 4">
            <a:extLst>
              <a:ext uri="{FF2B5EF4-FFF2-40B4-BE49-F238E27FC236}">
                <a16:creationId xmlns:a16="http://schemas.microsoft.com/office/drawing/2014/main" id="{9BB74C6E-EF80-4A19-A8DD-9C20982AAD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2961635-0F3C-40F5-883C-BFE8795298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162386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is the most important part of this module, and possibly of the entire course. Ensure that students have a good understanding of the basic syntax of JavaScript and the semantics of variables and functions. Without this understanding, students will struggle throughout the remainder of this course.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8</a:t>
            </a:fld>
            <a:endParaRPr lang="en-US"/>
          </a:p>
        </p:txBody>
      </p:sp>
      <p:sp>
        <p:nvSpPr>
          <p:cNvPr id="5" name="Rectangle 4">
            <a:extLst>
              <a:ext uri="{FF2B5EF4-FFF2-40B4-BE49-F238E27FC236}">
                <a16:creationId xmlns:a16="http://schemas.microsoft.com/office/drawing/2014/main" id="{9BB74C6E-EF80-4A19-A8DD-9C20982AAD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2961635-0F3C-40F5-883C-BFE8795298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1899863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is the most important part of this module, and possibly of the entire course. Ensure that students have a good understanding of the basic syntax of JavaScript and the semantics of variables and functions. Without this understanding, students will struggle throughout the remainder of this course.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9</a:t>
            </a:fld>
            <a:endParaRPr lang="en-US"/>
          </a:p>
        </p:txBody>
      </p:sp>
      <p:sp>
        <p:nvSpPr>
          <p:cNvPr id="5" name="Rectangle 4">
            <a:extLst>
              <a:ext uri="{FF2B5EF4-FFF2-40B4-BE49-F238E27FC236}">
                <a16:creationId xmlns:a16="http://schemas.microsoft.com/office/drawing/2014/main" id="{9BB74C6E-EF80-4A19-A8DD-9C20982AAD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2961635-0F3C-40F5-883C-BFE8795298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093704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2975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47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05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F60F-7FE5-47C7-AFB5-70919A3AD13F}"/>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65355013-85F0-45EB-A290-DC9322DC6513}"/>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346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640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84241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0003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753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3879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31321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95826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643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14D30-1310-4FDC-8097-0F4034F78723}"/>
              </a:ext>
            </a:extLst>
          </p:cNvPr>
          <p:cNvSpPr>
            <a:spLocks noGrp="1"/>
          </p:cNvSpPr>
          <p:nvPr>
            <p:ph type="ctrTitle" sz="quarter"/>
          </p:nvPr>
        </p:nvSpPr>
        <p:spPr>
          <a:xfrm>
            <a:off x="3200400" y="1828800"/>
            <a:ext cx="5732417" cy="1016000"/>
          </a:xfrm>
        </p:spPr>
        <p:txBody>
          <a:bodyPr/>
          <a:lstStyle/>
          <a:p>
            <a:r>
              <a:rPr lang="en-US"/>
              <a:t>Module 3</a:t>
            </a:r>
          </a:p>
        </p:txBody>
      </p:sp>
      <p:sp>
        <p:nvSpPr>
          <p:cNvPr id="3" name="Subtitle 2">
            <a:extLst>
              <a:ext uri="{FF2B5EF4-FFF2-40B4-BE49-F238E27FC236}">
                <a16:creationId xmlns:a16="http://schemas.microsoft.com/office/drawing/2014/main" id="{40BAED1F-9182-45F2-884F-464BEE95F789}"/>
              </a:ext>
            </a:extLst>
          </p:cNvPr>
          <p:cNvSpPr>
            <a:spLocks noGrp="1"/>
          </p:cNvSpPr>
          <p:nvPr>
            <p:ph type="subTitle" sz="quarter" idx="1"/>
          </p:nvPr>
        </p:nvSpPr>
        <p:spPr/>
        <p:txBody>
          <a:bodyPr/>
          <a:lstStyle/>
          <a:p>
            <a:r>
              <a:rPr lang="en-US" dirty="0" smtClean="0"/>
              <a:t>Paragraphs, Headings and Texts</a:t>
            </a:r>
            <a:r>
              <a:rPr lang="en-US" dirty="0"/>
              <a:t>
</a:t>
            </a:r>
          </a:p>
        </p:txBody>
      </p:sp>
    </p:spTree>
    <p:extLst>
      <p:ext uri="{BB962C8B-B14F-4D97-AF65-F5344CB8AC3E}">
        <p14:creationId xmlns:p14="http://schemas.microsoft.com/office/powerpoint/2010/main" val="2409297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F82B-53E2-4A4E-BD0F-9530F71DEB76}"/>
              </a:ext>
            </a:extLst>
          </p:cNvPr>
          <p:cNvSpPr>
            <a:spLocks noGrp="1"/>
          </p:cNvSpPr>
          <p:nvPr>
            <p:ph type="title"/>
          </p:nvPr>
        </p:nvSpPr>
        <p:spPr/>
        <p:txBody>
          <a:bodyPr/>
          <a:lstStyle/>
          <a:p>
            <a:r>
              <a:rPr lang="en-US" dirty="0" smtClean="0"/>
              <a:t>Preformatted Text</a:t>
            </a:r>
            <a:endParaRPr lang="en-US" dirty="0"/>
          </a:p>
        </p:txBody>
      </p:sp>
      <p:sp>
        <p:nvSpPr>
          <p:cNvPr id="3" name="Text Placeholder 2">
            <a:extLst>
              <a:ext uri="{FF2B5EF4-FFF2-40B4-BE49-F238E27FC236}">
                <a16:creationId xmlns:a16="http://schemas.microsoft.com/office/drawing/2014/main" id="{59E9FBE1-2EC1-454F-A5CF-DE5F30891B0D}"/>
              </a:ext>
            </a:extLst>
          </p:cNvPr>
          <p:cNvSpPr>
            <a:spLocks noGrp="1"/>
          </p:cNvSpPr>
          <p:nvPr>
            <p:ph type="body" idx="1"/>
          </p:nvPr>
        </p:nvSpPr>
        <p:spPr/>
        <p:txBody>
          <a:bodyPr/>
          <a:lstStyle/>
          <a:p>
            <a:pPr marL="174625" lvl="1" indent="-174625">
              <a:lnSpc>
                <a:spcPct val="150000"/>
              </a:lnSpc>
              <a:buSzPct val="90000"/>
            </a:pPr>
            <a:r>
              <a:rPr lang="en-US" dirty="0" smtClean="0"/>
              <a:t>Preformatted texts are texts that are placed in the </a:t>
            </a:r>
            <a:r>
              <a:rPr lang="en-US" b="1" dirty="0" smtClean="0"/>
              <a:t>&lt;pre&gt;</a:t>
            </a:r>
            <a:r>
              <a:rPr lang="en-US" dirty="0" smtClean="0"/>
              <a:t> tags</a:t>
            </a:r>
          </a:p>
          <a:p>
            <a:pPr marL="174625" lvl="1" indent="-174625">
              <a:lnSpc>
                <a:spcPct val="150000"/>
              </a:lnSpc>
              <a:buSzPct val="90000"/>
            </a:pPr>
            <a:r>
              <a:rPr lang="en-US" dirty="0" smtClean="0"/>
              <a:t>These texts will be displayed exactly as they were written</a:t>
            </a:r>
            <a:endParaRPr lang="en-US" sz="1600" dirty="0" smtClean="0"/>
          </a:p>
          <a:p>
            <a:pPr marL="569912" lvl="2" indent="-174625">
              <a:lnSpc>
                <a:spcPct val="150000"/>
              </a:lnSpc>
              <a:buSzPct val="90000"/>
            </a:pPr>
            <a:endParaRPr lang="en-US" sz="1600" dirty="0" smtClean="0"/>
          </a:p>
          <a:p>
            <a:pPr marL="395287" lvl="2" indent="0" algn="ctr">
              <a:lnSpc>
                <a:spcPct val="150000"/>
              </a:lnSpc>
              <a:buSzPct val="90000"/>
              <a:buNone/>
            </a:pPr>
            <a:endParaRPr lang="en-US" b="1" dirty="0" smtClean="0"/>
          </a:p>
          <a:p>
            <a:pPr marL="395287" lvl="2" indent="0">
              <a:lnSpc>
                <a:spcPct val="150000"/>
              </a:lnSpc>
              <a:buSzPct val="90000"/>
              <a:buNone/>
            </a:pPr>
            <a:endParaRPr lang="en-US" dirty="0" smtClean="0"/>
          </a:p>
          <a:p>
            <a:pPr marL="395287" lvl="2" indent="0" algn="ctr">
              <a:lnSpc>
                <a:spcPct val="150000"/>
              </a:lnSpc>
              <a:buSzPct val="90000"/>
              <a:buNone/>
            </a:pPr>
            <a:endParaRPr lang="en-US" b="1" dirty="0" smtClean="0"/>
          </a:p>
          <a:p>
            <a:pPr marL="174625" lvl="1" indent="-174625">
              <a:lnSpc>
                <a:spcPct val="150000"/>
              </a:lnSpc>
              <a:buSzPct val="90000"/>
            </a:pPr>
            <a:endParaRPr lang="en-US" sz="2000" dirty="0" smtClean="0"/>
          </a:p>
          <a:p>
            <a:pPr marL="174625" lvl="1" indent="-174625">
              <a:lnSpc>
                <a:spcPct val="150000"/>
              </a:lnSpc>
              <a:buSzPct val="90000"/>
            </a:pPr>
            <a:endParaRPr lang="en-US" sz="2000" b="1" dirty="0"/>
          </a:p>
          <a:p>
            <a:pPr marL="0" indent="0">
              <a:lnSpc>
                <a:spcPct val="150000"/>
              </a:lnSpc>
              <a:buNone/>
            </a:pPr>
            <a:endParaRPr lang="en-US" sz="2000" dirty="0" smtClean="0"/>
          </a:p>
          <a:p>
            <a:pPr marL="0" indent="0">
              <a:lnSpc>
                <a:spcPct val="150000"/>
              </a:lnSpc>
              <a:buNone/>
            </a:pPr>
            <a:endParaRPr lang="en-US" sz="2000" dirty="0"/>
          </a:p>
          <a:p>
            <a:pPr marL="0" indent="0">
              <a:lnSpc>
                <a:spcPct val="150000"/>
              </a:lnSpc>
              <a:buNone/>
            </a:pPr>
            <a:endParaRPr lang="en-US" sz="2000" dirty="0"/>
          </a:p>
        </p:txBody>
      </p:sp>
      <p:sp>
        <p:nvSpPr>
          <p:cNvPr id="4" name="TextBox 3">
            <a:extLst>
              <a:ext uri="{FF2B5EF4-FFF2-40B4-BE49-F238E27FC236}">
                <a16:creationId xmlns:a16="http://schemas.microsoft.com/office/drawing/2014/main" id="{3724F2F5-5A9F-4B49-8E99-BF964A4ED3A6}"/>
              </a:ext>
            </a:extLst>
          </p:cNvPr>
          <p:cNvSpPr txBox="1"/>
          <p:nvPr/>
        </p:nvSpPr>
        <p:spPr>
          <a:xfrm>
            <a:off x="860766" y="3611879"/>
            <a:ext cx="7315200" cy="1323439"/>
          </a:xfrm>
          <a:prstGeom prst="rect">
            <a:avLst/>
          </a:prstGeom>
          <a:solidFill>
            <a:schemeClr val="bg1">
              <a:lumMod val="95000"/>
            </a:schemeClr>
          </a:solidFill>
          <a:ln>
            <a:noFill/>
          </a:ln>
          <a:effectLst/>
        </p:spPr>
        <p:txBody>
          <a:bodyPr wrap="square" rtlCol="0">
            <a:spAutoFit/>
          </a:bodyPr>
          <a:lstStyle/>
          <a:p>
            <a:pPr lvl="0"/>
            <a:r>
              <a:rPr lang="en-US" sz="2000" b="0" dirty="0" smtClean="0">
                <a:solidFill>
                  <a:srgbClr val="000000"/>
                </a:solidFill>
                <a:latin typeface="Lucida Sans Unicode" pitchFamily="34" charset="0"/>
                <a:cs typeface="Lucida Sans Unicode" pitchFamily="34" charset="0"/>
              </a:rPr>
              <a:t>&lt;pre&gt;Section One</a:t>
            </a:r>
            <a:endParaRPr lang="en-GB" sz="2000" b="0" dirty="0">
              <a:solidFill>
                <a:srgbClr val="000000"/>
              </a:solidFill>
              <a:latin typeface="Lucida Sans Unicode" pitchFamily="34" charset="0"/>
              <a:cs typeface="Lucida Sans Unicode" pitchFamily="34" charset="0"/>
            </a:endParaRPr>
          </a:p>
          <a:p>
            <a:pPr lvl="0"/>
            <a:r>
              <a:rPr lang="en-US" sz="2000" b="0" dirty="0" smtClean="0">
                <a:solidFill>
                  <a:srgbClr val="000000"/>
                </a:solidFill>
                <a:latin typeface="Lucida Sans Unicode" pitchFamily="34" charset="0"/>
                <a:cs typeface="Lucida Sans Unicode" pitchFamily="34" charset="0"/>
              </a:rPr>
              <a:t>	These texts       will be</a:t>
            </a:r>
          </a:p>
          <a:p>
            <a:pPr lvl="0"/>
            <a:r>
              <a:rPr lang="en-US" sz="2000" b="0" dirty="0">
                <a:solidFill>
                  <a:srgbClr val="000000"/>
                </a:solidFill>
                <a:latin typeface="Lucida Sans Unicode" pitchFamily="34" charset="0"/>
                <a:cs typeface="Lucida Sans Unicode" pitchFamily="34" charset="0"/>
              </a:rPr>
              <a:t>	</a:t>
            </a:r>
            <a:r>
              <a:rPr lang="en-US" sz="2000" b="0" dirty="0" smtClean="0">
                <a:solidFill>
                  <a:srgbClr val="000000"/>
                </a:solidFill>
                <a:latin typeface="Lucida Sans Unicode" pitchFamily="34" charset="0"/>
                <a:cs typeface="Lucida Sans Unicode" pitchFamily="34" charset="0"/>
              </a:rPr>
              <a:t>     displayed as    seen</a:t>
            </a:r>
          </a:p>
          <a:p>
            <a:pPr lvl="0"/>
            <a:r>
              <a:rPr lang="en-US" sz="2000" b="0" dirty="0" smtClean="0">
                <a:solidFill>
                  <a:srgbClr val="000000"/>
                </a:solidFill>
                <a:latin typeface="Lucida Sans Unicode" pitchFamily="34" charset="0"/>
                <a:cs typeface="Lucida Sans Unicode" pitchFamily="34" charset="0"/>
              </a:rPr>
              <a:t>&lt;/pre&gt;</a:t>
            </a:r>
          </a:p>
        </p:txBody>
      </p:sp>
    </p:spTree>
    <p:extLst>
      <p:ext uri="{BB962C8B-B14F-4D97-AF65-F5344CB8AC3E}">
        <p14:creationId xmlns:p14="http://schemas.microsoft.com/office/powerpoint/2010/main" val="1116622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F82B-53E2-4A4E-BD0F-9530F71DEB76}"/>
              </a:ext>
            </a:extLst>
          </p:cNvPr>
          <p:cNvSpPr>
            <a:spLocks noGrp="1"/>
          </p:cNvSpPr>
          <p:nvPr>
            <p:ph type="title"/>
          </p:nvPr>
        </p:nvSpPr>
        <p:spPr/>
        <p:txBody>
          <a:bodyPr/>
          <a:lstStyle/>
          <a:p>
            <a:r>
              <a:rPr lang="en-US" dirty="0" smtClean="0"/>
              <a:t>Inline Semantic Elements</a:t>
            </a:r>
            <a:endParaRPr lang="en-US" dirty="0"/>
          </a:p>
        </p:txBody>
      </p:sp>
      <p:sp>
        <p:nvSpPr>
          <p:cNvPr id="3" name="Text Placeholder 2">
            <a:extLst>
              <a:ext uri="{FF2B5EF4-FFF2-40B4-BE49-F238E27FC236}">
                <a16:creationId xmlns:a16="http://schemas.microsoft.com/office/drawing/2014/main" id="{59E9FBE1-2EC1-454F-A5CF-DE5F30891B0D}"/>
              </a:ext>
            </a:extLst>
          </p:cNvPr>
          <p:cNvSpPr>
            <a:spLocks noGrp="1"/>
          </p:cNvSpPr>
          <p:nvPr>
            <p:ph type="body" idx="1"/>
          </p:nvPr>
        </p:nvSpPr>
        <p:spPr/>
        <p:txBody>
          <a:bodyPr/>
          <a:lstStyle/>
          <a:p>
            <a:pPr marL="174625" lvl="1" indent="-174625">
              <a:lnSpc>
                <a:spcPct val="150000"/>
              </a:lnSpc>
              <a:buSzPct val="90000"/>
            </a:pPr>
            <a:r>
              <a:rPr lang="en-US" dirty="0" smtClean="0"/>
              <a:t>There is need to sometime provide meaning or emphasize a word or few words within a text</a:t>
            </a:r>
          </a:p>
          <a:p>
            <a:pPr marL="174625" lvl="1" indent="-174625">
              <a:lnSpc>
                <a:spcPct val="150000"/>
              </a:lnSpc>
              <a:buSzPct val="90000"/>
            </a:pPr>
            <a:r>
              <a:rPr lang="en-US" dirty="0" smtClean="0"/>
              <a:t>In such cases, inline semantic elements are used</a:t>
            </a:r>
          </a:p>
          <a:p>
            <a:pPr marL="174625" lvl="1" indent="-174625">
              <a:lnSpc>
                <a:spcPct val="150000"/>
              </a:lnSpc>
              <a:buSzPct val="90000"/>
            </a:pPr>
            <a:r>
              <a:rPr lang="en-US" dirty="0" smtClean="0"/>
              <a:t>Some of the inline semantic elements are:</a:t>
            </a:r>
          </a:p>
          <a:p>
            <a:pPr marL="569912" lvl="2" indent="-174625">
              <a:lnSpc>
                <a:spcPct val="150000"/>
              </a:lnSpc>
              <a:buSzPct val="90000"/>
            </a:pPr>
            <a:r>
              <a:rPr lang="en-US" sz="1600" b="1" dirty="0" smtClean="0"/>
              <a:t>&lt;strong&gt;&lt;/strong&gt;</a:t>
            </a:r>
          </a:p>
          <a:p>
            <a:pPr marL="569912" lvl="2" indent="-174625">
              <a:lnSpc>
                <a:spcPct val="150000"/>
              </a:lnSpc>
              <a:buSzPct val="90000"/>
            </a:pPr>
            <a:r>
              <a:rPr lang="en-US" sz="1600" b="1" dirty="0" smtClean="0"/>
              <a:t>&lt;</a:t>
            </a:r>
            <a:r>
              <a:rPr lang="en-US" sz="1600" b="1" dirty="0" err="1" smtClean="0"/>
              <a:t>em</a:t>
            </a:r>
            <a:r>
              <a:rPr lang="en-US" sz="1600" b="1" dirty="0" smtClean="0"/>
              <a:t>&gt;&lt;/</a:t>
            </a:r>
            <a:r>
              <a:rPr lang="en-US" sz="1600" b="1" dirty="0" err="1" smtClean="0"/>
              <a:t>em</a:t>
            </a:r>
            <a:r>
              <a:rPr lang="en-US" sz="1600" b="1" dirty="0" smtClean="0"/>
              <a:t>&gt;</a:t>
            </a:r>
          </a:p>
          <a:p>
            <a:pPr marL="569912" lvl="2" indent="-174625">
              <a:lnSpc>
                <a:spcPct val="150000"/>
              </a:lnSpc>
              <a:buSzPct val="90000"/>
            </a:pPr>
            <a:r>
              <a:rPr lang="en-US" sz="1600" b="1" dirty="0" smtClean="0"/>
              <a:t>&lt;q&gt;&lt;/q&gt;</a:t>
            </a:r>
          </a:p>
          <a:p>
            <a:pPr marL="569912" lvl="2" indent="-174625">
              <a:lnSpc>
                <a:spcPct val="150000"/>
              </a:lnSpc>
              <a:buSzPct val="90000"/>
            </a:pPr>
            <a:r>
              <a:rPr lang="en-US" sz="1600" b="1" dirty="0" smtClean="0"/>
              <a:t>&lt;</a:t>
            </a:r>
            <a:r>
              <a:rPr lang="en-US" sz="1600" b="1" dirty="0" err="1" smtClean="0"/>
              <a:t>abbr</a:t>
            </a:r>
            <a:r>
              <a:rPr lang="en-US" sz="1600" b="1" dirty="0" smtClean="0"/>
              <a:t>&gt;&lt;/</a:t>
            </a:r>
            <a:r>
              <a:rPr lang="en-US" sz="1600" b="1" dirty="0" err="1" smtClean="0"/>
              <a:t>abbr</a:t>
            </a:r>
            <a:r>
              <a:rPr lang="en-US" sz="1600" b="1" dirty="0" smtClean="0"/>
              <a:t>&gt;</a:t>
            </a:r>
          </a:p>
          <a:p>
            <a:pPr marL="395287" lvl="2" indent="0" algn="ctr">
              <a:lnSpc>
                <a:spcPct val="150000"/>
              </a:lnSpc>
              <a:buSzPct val="90000"/>
              <a:buNone/>
            </a:pPr>
            <a:endParaRPr lang="en-US" b="1" dirty="0" smtClean="0"/>
          </a:p>
          <a:p>
            <a:pPr marL="395287" lvl="2" indent="0">
              <a:lnSpc>
                <a:spcPct val="150000"/>
              </a:lnSpc>
              <a:buSzPct val="90000"/>
              <a:buNone/>
            </a:pPr>
            <a:endParaRPr lang="en-US" dirty="0" smtClean="0"/>
          </a:p>
          <a:p>
            <a:pPr marL="395287" lvl="2" indent="0" algn="ctr">
              <a:lnSpc>
                <a:spcPct val="150000"/>
              </a:lnSpc>
              <a:buSzPct val="90000"/>
              <a:buNone/>
            </a:pPr>
            <a:endParaRPr lang="en-US" b="1" dirty="0" smtClean="0"/>
          </a:p>
          <a:p>
            <a:pPr marL="174625" lvl="1" indent="-174625">
              <a:lnSpc>
                <a:spcPct val="150000"/>
              </a:lnSpc>
              <a:buSzPct val="90000"/>
            </a:pPr>
            <a:endParaRPr lang="en-US" sz="2000" dirty="0" smtClean="0"/>
          </a:p>
          <a:p>
            <a:pPr marL="174625" lvl="1" indent="-174625">
              <a:lnSpc>
                <a:spcPct val="150000"/>
              </a:lnSpc>
              <a:buSzPct val="90000"/>
            </a:pPr>
            <a:endParaRPr lang="en-US" sz="2000" b="1" dirty="0"/>
          </a:p>
          <a:p>
            <a:pPr marL="0" indent="0">
              <a:lnSpc>
                <a:spcPct val="150000"/>
              </a:lnSpc>
              <a:buNone/>
            </a:pPr>
            <a:endParaRPr lang="en-US" sz="2000" dirty="0" smtClean="0"/>
          </a:p>
          <a:p>
            <a:pPr marL="0" indent="0">
              <a:lnSpc>
                <a:spcPct val="150000"/>
              </a:lnSpc>
              <a:buNone/>
            </a:pPr>
            <a:endParaRPr lang="en-US" sz="2000" dirty="0"/>
          </a:p>
          <a:p>
            <a:pPr marL="0" indent="0">
              <a:lnSpc>
                <a:spcPct val="150000"/>
              </a:lnSpc>
              <a:buNone/>
            </a:pPr>
            <a:endParaRPr lang="en-US" sz="2000" dirty="0"/>
          </a:p>
        </p:txBody>
      </p:sp>
    </p:spTree>
    <p:extLst>
      <p:ext uri="{BB962C8B-B14F-4D97-AF65-F5344CB8AC3E}">
        <p14:creationId xmlns:p14="http://schemas.microsoft.com/office/powerpoint/2010/main" val="415413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5AC3-1C82-4324-B765-1FBE52FD2873}"/>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B9B2B513-6A8F-4076-BD5D-F76C3B57CBC4}"/>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54451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3EB4-6BD1-4E20-9AB0-9A7C40A3AD38}"/>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E3E23638-DF61-4941-9469-F09E1F25189F}"/>
              </a:ext>
            </a:extLst>
          </p:cNvPr>
          <p:cNvSpPr>
            <a:spLocks noGrp="1"/>
          </p:cNvSpPr>
          <p:nvPr>
            <p:ph type="body" idx="1"/>
          </p:nvPr>
        </p:nvSpPr>
        <p:spPr/>
        <p:txBody>
          <a:bodyPr/>
          <a:lstStyle/>
          <a:p>
            <a:pPr>
              <a:lnSpc>
                <a:spcPct val="150000"/>
              </a:lnSpc>
            </a:pPr>
            <a:r>
              <a:rPr lang="en-US" sz="2400" dirty="0" smtClean="0"/>
              <a:t>HTML Headings and Paragraphs</a:t>
            </a:r>
          </a:p>
          <a:p>
            <a:pPr>
              <a:lnSpc>
                <a:spcPct val="150000"/>
              </a:lnSpc>
            </a:pPr>
            <a:r>
              <a:rPr lang="en-US" sz="2400" dirty="0" smtClean="0"/>
              <a:t>Line Breaks in HTML</a:t>
            </a:r>
          </a:p>
          <a:p>
            <a:pPr>
              <a:lnSpc>
                <a:spcPct val="150000"/>
              </a:lnSpc>
            </a:pPr>
            <a:r>
              <a:rPr lang="en-US" sz="2400" dirty="0" smtClean="0"/>
              <a:t>The Horizontal Line</a:t>
            </a:r>
          </a:p>
          <a:p>
            <a:pPr>
              <a:lnSpc>
                <a:spcPct val="150000"/>
              </a:lnSpc>
            </a:pPr>
            <a:r>
              <a:rPr lang="en-US" sz="2400" dirty="0" smtClean="0"/>
              <a:t>The div tag</a:t>
            </a:r>
          </a:p>
          <a:p>
            <a:pPr>
              <a:lnSpc>
                <a:spcPct val="150000"/>
              </a:lnSpc>
            </a:pPr>
            <a:r>
              <a:rPr lang="en-US" sz="2400" dirty="0" smtClean="0"/>
              <a:t>Using Quoted text</a:t>
            </a:r>
          </a:p>
          <a:p>
            <a:pPr>
              <a:lnSpc>
                <a:spcPct val="150000"/>
              </a:lnSpc>
            </a:pPr>
            <a:r>
              <a:rPr lang="en-US" sz="2400" dirty="0" smtClean="0"/>
              <a:t>Preformatted Text</a:t>
            </a:r>
          </a:p>
          <a:p>
            <a:pPr>
              <a:lnSpc>
                <a:spcPct val="150000"/>
              </a:lnSpc>
            </a:pPr>
            <a:r>
              <a:rPr lang="en-US" sz="2400" dirty="0" smtClean="0"/>
              <a:t>Inline Semantic Elements</a:t>
            </a:r>
            <a:endParaRPr lang="en-US" sz="2400" dirty="0"/>
          </a:p>
        </p:txBody>
      </p:sp>
    </p:spTree>
    <p:extLst>
      <p:ext uri="{BB962C8B-B14F-4D97-AF65-F5344CB8AC3E}">
        <p14:creationId xmlns:p14="http://schemas.microsoft.com/office/powerpoint/2010/main" val="2393538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F82B-53E2-4A4E-BD0F-9530F71DEB76}"/>
              </a:ext>
            </a:extLst>
          </p:cNvPr>
          <p:cNvSpPr>
            <a:spLocks noGrp="1"/>
          </p:cNvSpPr>
          <p:nvPr>
            <p:ph type="title"/>
          </p:nvPr>
        </p:nvSpPr>
        <p:spPr/>
        <p:txBody>
          <a:bodyPr/>
          <a:lstStyle/>
          <a:p>
            <a:r>
              <a:rPr lang="en-US" dirty="0" smtClean="0"/>
              <a:t>HTML Headings and Paragraphs</a:t>
            </a:r>
            <a:endParaRPr lang="en-US" dirty="0"/>
          </a:p>
        </p:txBody>
      </p:sp>
      <p:sp>
        <p:nvSpPr>
          <p:cNvPr id="3" name="Text Placeholder 2">
            <a:extLst>
              <a:ext uri="{FF2B5EF4-FFF2-40B4-BE49-F238E27FC236}">
                <a16:creationId xmlns:a16="http://schemas.microsoft.com/office/drawing/2014/main" id="{59E9FBE1-2EC1-454F-A5CF-DE5F30891B0D}"/>
              </a:ext>
            </a:extLst>
          </p:cNvPr>
          <p:cNvSpPr>
            <a:spLocks noGrp="1"/>
          </p:cNvSpPr>
          <p:nvPr>
            <p:ph type="body" idx="1"/>
          </p:nvPr>
        </p:nvSpPr>
        <p:spPr/>
        <p:txBody>
          <a:bodyPr/>
          <a:lstStyle/>
          <a:p>
            <a:pPr>
              <a:lnSpc>
                <a:spcPct val="150000"/>
              </a:lnSpc>
            </a:pPr>
            <a:r>
              <a:rPr lang="en-US" sz="2400" dirty="0" smtClean="0"/>
              <a:t>It is important to use the heading and paragraph tags to identify sections, sub-sections and text contents in a web page.</a:t>
            </a:r>
          </a:p>
          <a:p>
            <a:pPr>
              <a:lnSpc>
                <a:spcPct val="150000"/>
              </a:lnSpc>
            </a:pPr>
            <a:r>
              <a:rPr lang="en-US" sz="2400" dirty="0" smtClean="0"/>
              <a:t>Using the HTML heading and paragraph tags makes the contents on a webpage more understandable and readable to users.</a:t>
            </a:r>
          </a:p>
          <a:p>
            <a:pPr>
              <a:lnSpc>
                <a:spcPct val="150000"/>
              </a:lnSpc>
            </a:pPr>
            <a:r>
              <a:rPr lang="en-US" sz="2400" dirty="0" smtClean="0"/>
              <a:t>The paragraph tag identifies paragraphs of text and it is represented using </a:t>
            </a:r>
          </a:p>
          <a:p>
            <a:pPr marL="288925" lvl="1" indent="0" algn="ctr">
              <a:lnSpc>
                <a:spcPct val="150000"/>
              </a:lnSpc>
              <a:buNone/>
            </a:pPr>
            <a:r>
              <a:rPr lang="en-US" sz="2800" b="1" dirty="0" smtClean="0"/>
              <a:t>&lt;p&gt;content&lt;/p&gt;</a:t>
            </a:r>
          </a:p>
          <a:p>
            <a:pPr>
              <a:lnSpc>
                <a:spcPct val="150000"/>
              </a:lnSpc>
            </a:pPr>
            <a:endParaRPr lang="en-US" sz="2000" dirty="0" smtClean="0"/>
          </a:p>
          <a:p>
            <a:pPr>
              <a:lnSpc>
                <a:spcPct val="150000"/>
              </a:lnSpc>
            </a:pPr>
            <a:endParaRPr lang="en-US" sz="2400" dirty="0"/>
          </a:p>
        </p:txBody>
      </p:sp>
    </p:spTree>
    <p:extLst>
      <p:ext uri="{BB962C8B-B14F-4D97-AF65-F5344CB8AC3E}">
        <p14:creationId xmlns:p14="http://schemas.microsoft.com/office/powerpoint/2010/main" val="40069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F82B-53E2-4A4E-BD0F-9530F71DEB76}"/>
              </a:ext>
            </a:extLst>
          </p:cNvPr>
          <p:cNvSpPr>
            <a:spLocks noGrp="1"/>
          </p:cNvSpPr>
          <p:nvPr>
            <p:ph type="title"/>
          </p:nvPr>
        </p:nvSpPr>
        <p:spPr/>
        <p:txBody>
          <a:bodyPr/>
          <a:lstStyle/>
          <a:p>
            <a:r>
              <a:rPr lang="en-US" dirty="0" smtClean="0"/>
              <a:t>HTML Headings and Paragraphs contd.</a:t>
            </a:r>
            <a:endParaRPr lang="en-US" dirty="0"/>
          </a:p>
        </p:txBody>
      </p:sp>
      <p:sp>
        <p:nvSpPr>
          <p:cNvPr id="3" name="Text Placeholder 2">
            <a:extLst>
              <a:ext uri="{FF2B5EF4-FFF2-40B4-BE49-F238E27FC236}">
                <a16:creationId xmlns:a16="http://schemas.microsoft.com/office/drawing/2014/main" id="{59E9FBE1-2EC1-454F-A5CF-DE5F30891B0D}"/>
              </a:ext>
            </a:extLst>
          </p:cNvPr>
          <p:cNvSpPr>
            <a:spLocks noGrp="1"/>
          </p:cNvSpPr>
          <p:nvPr>
            <p:ph type="body" idx="1"/>
          </p:nvPr>
        </p:nvSpPr>
        <p:spPr/>
        <p:txBody>
          <a:bodyPr/>
          <a:lstStyle/>
          <a:p>
            <a:pPr>
              <a:lnSpc>
                <a:spcPct val="150000"/>
              </a:lnSpc>
            </a:pPr>
            <a:r>
              <a:rPr lang="en-US" sz="2400" dirty="0" smtClean="0"/>
              <a:t>The heading text consists of six levels and they are identified using:</a:t>
            </a:r>
          </a:p>
          <a:p>
            <a:pPr lvl="1">
              <a:lnSpc>
                <a:spcPct val="150000"/>
              </a:lnSpc>
            </a:pPr>
            <a:r>
              <a:rPr lang="en-US" sz="2000" b="1" dirty="0" smtClean="0"/>
              <a:t>&lt;h1&gt;content&lt;/h1&gt;</a:t>
            </a:r>
          </a:p>
          <a:p>
            <a:pPr lvl="1">
              <a:lnSpc>
                <a:spcPct val="150000"/>
              </a:lnSpc>
            </a:pPr>
            <a:r>
              <a:rPr lang="en-US" sz="2000" b="1" dirty="0"/>
              <a:t>&lt;</a:t>
            </a:r>
            <a:r>
              <a:rPr lang="en-US" sz="2000" b="1" dirty="0" smtClean="0"/>
              <a:t>h2&gt;content</a:t>
            </a:r>
            <a:r>
              <a:rPr lang="en-US" sz="2000" b="1" dirty="0"/>
              <a:t>&lt;/</a:t>
            </a:r>
            <a:r>
              <a:rPr lang="en-US" sz="2000" b="1" dirty="0" smtClean="0"/>
              <a:t>h2&gt;</a:t>
            </a:r>
          </a:p>
          <a:p>
            <a:pPr lvl="1">
              <a:lnSpc>
                <a:spcPct val="150000"/>
              </a:lnSpc>
            </a:pPr>
            <a:r>
              <a:rPr lang="en-US" sz="2000" b="1" dirty="0"/>
              <a:t>&lt;</a:t>
            </a:r>
            <a:r>
              <a:rPr lang="en-US" sz="2000" b="1" dirty="0" smtClean="0"/>
              <a:t>h3&gt;content</a:t>
            </a:r>
            <a:r>
              <a:rPr lang="en-US" sz="2000" b="1" dirty="0"/>
              <a:t>&lt;/</a:t>
            </a:r>
            <a:r>
              <a:rPr lang="en-US" sz="2000" b="1" dirty="0" smtClean="0"/>
              <a:t>h3&gt;</a:t>
            </a:r>
          </a:p>
          <a:p>
            <a:pPr lvl="1">
              <a:lnSpc>
                <a:spcPct val="150000"/>
              </a:lnSpc>
            </a:pPr>
            <a:r>
              <a:rPr lang="en-US" sz="2000" b="1" dirty="0"/>
              <a:t>&lt;</a:t>
            </a:r>
            <a:r>
              <a:rPr lang="en-US" sz="2000" b="1" dirty="0" smtClean="0"/>
              <a:t>h4&gt;content</a:t>
            </a:r>
            <a:r>
              <a:rPr lang="en-US" sz="2000" b="1" dirty="0"/>
              <a:t>&lt;/</a:t>
            </a:r>
            <a:r>
              <a:rPr lang="en-US" sz="2000" b="1" dirty="0" smtClean="0"/>
              <a:t>h4&gt;</a:t>
            </a:r>
          </a:p>
          <a:p>
            <a:pPr lvl="1">
              <a:lnSpc>
                <a:spcPct val="150000"/>
              </a:lnSpc>
            </a:pPr>
            <a:r>
              <a:rPr lang="en-US" sz="2000" b="1" dirty="0"/>
              <a:t>&lt;</a:t>
            </a:r>
            <a:r>
              <a:rPr lang="en-US" sz="2000" b="1" dirty="0" smtClean="0"/>
              <a:t>h5&gt;content</a:t>
            </a:r>
            <a:r>
              <a:rPr lang="en-US" sz="2000" b="1" dirty="0"/>
              <a:t>&lt;/</a:t>
            </a:r>
            <a:r>
              <a:rPr lang="en-US" sz="2000" b="1" dirty="0" smtClean="0"/>
              <a:t>h5&gt;</a:t>
            </a:r>
          </a:p>
          <a:p>
            <a:pPr lvl="1">
              <a:lnSpc>
                <a:spcPct val="150000"/>
              </a:lnSpc>
            </a:pPr>
            <a:r>
              <a:rPr lang="en-US" sz="2000" b="1" dirty="0"/>
              <a:t>&lt;</a:t>
            </a:r>
            <a:r>
              <a:rPr lang="en-US" sz="2000" b="1" dirty="0" smtClean="0"/>
              <a:t>h6&gt;content</a:t>
            </a:r>
            <a:r>
              <a:rPr lang="en-US" sz="2000" b="1" dirty="0"/>
              <a:t>&lt;/</a:t>
            </a:r>
            <a:r>
              <a:rPr lang="en-US" sz="2000" b="1" dirty="0" smtClean="0"/>
              <a:t>h6&gt;</a:t>
            </a:r>
          </a:p>
          <a:p>
            <a:pPr marL="288925" lvl="1" indent="0">
              <a:lnSpc>
                <a:spcPct val="150000"/>
              </a:lnSpc>
              <a:buNone/>
            </a:pPr>
            <a:r>
              <a:rPr lang="en-US" sz="2000" b="1" dirty="0" smtClean="0"/>
              <a:t>&lt;h1&gt; </a:t>
            </a:r>
            <a:r>
              <a:rPr lang="en-US" sz="2000" dirty="0" smtClean="0"/>
              <a:t>is the largest while </a:t>
            </a:r>
            <a:r>
              <a:rPr lang="en-US" sz="2000" b="1" dirty="0" smtClean="0"/>
              <a:t>&lt;h6&gt; </a:t>
            </a:r>
            <a:r>
              <a:rPr lang="en-US" sz="2000" dirty="0" smtClean="0"/>
              <a:t>is the least</a:t>
            </a:r>
            <a:endParaRPr lang="en-US" sz="2000" b="1" dirty="0" smtClean="0"/>
          </a:p>
          <a:p>
            <a:pPr marL="0" indent="0">
              <a:lnSpc>
                <a:spcPct val="200000"/>
              </a:lnSpc>
              <a:buNone/>
            </a:pPr>
            <a:endParaRPr lang="en-US" sz="2400" dirty="0"/>
          </a:p>
        </p:txBody>
      </p:sp>
    </p:spTree>
    <p:extLst>
      <p:ext uri="{BB962C8B-B14F-4D97-AF65-F5344CB8AC3E}">
        <p14:creationId xmlns:p14="http://schemas.microsoft.com/office/powerpoint/2010/main" val="267605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F82B-53E2-4A4E-BD0F-9530F71DEB76}"/>
              </a:ext>
            </a:extLst>
          </p:cNvPr>
          <p:cNvSpPr>
            <a:spLocks noGrp="1"/>
          </p:cNvSpPr>
          <p:nvPr>
            <p:ph type="title"/>
          </p:nvPr>
        </p:nvSpPr>
        <p:spPr/>
        <p:txBody>
          <a:bodyPr/>
          <a:lstStyle/>
          <a:p>
            <a:r>
              <a:rPr lang="en-US" dirty="0" smtClean="0"/>
              <a:t>HTML Headings and Paragraphs contd.</a:t>
            </a:r>
            <a:endParaRPr lang="en-US" dirty="0"/>
          </a:p>
        </p:txBody>
      </p:sp>
      <p:sp>
        <p:nvSpPr>
          <p:cNvPr id="3" name="Text Placeholder 2">
            <a:extLst>
              <a:ext uri="{FF2B5EF4-FFF2-40B4-BE49-F238E27FC236}">
                <a16:creationId xmlns:a16="http://schemas.microsoft.com/office/drawing/2014/main" id="{59E9FBE1-2EC1-454F-A5CF-DE5F30891B0D}"/>
              </a:ext>
            </a:extLst>
          </p:cNvPr>
          <p:cNvSpPr>
            <a:spLocks noGrp="1"/>
          </p:cNvSpPr>
          <p:nvPr>
            <p:ph type="body" idx="1"/>
          </p:nvPr>
        </p:nvSpPr>
        <p:spPr/>
        <p:txBody>
          <a:bodyPr/>
          <a:lstStyle/>
          <a:p>
            <a:pPr marL="174625" lvl="1" indent="-174625">
              <a:lnSpc>
                <a:spcPct val="150000"/>
              </a:lnSpc>
              <a:buSzPct val="90000"/>
            </a:pPr>
            <a:r>
              <a:rPr lang="en-US" sz="2000" dirty="0"/>
              <a:t>The </a:t>
            </a:r>
            <a:r>
              <a:rPr lang="en-US" sz="2000" b="1" dirty="0"/>
              <a:t>&lt;h1&gt; </a:t>
            </a:r>
            <a:r>
              <a:rPr lang="en-US" sz="2000" dirty="0"/>
              <a:t>is used to identify the main heading of the webpage while the </a:t>
            </a:r>
            <a:r>
              <a:rPr lang="en-US" sz="2000" b="1" dirty="0"/>
              <a:t>&lt;h2&gt; </a:t>
            </a:r>
            <a:r>
              <a:rPr lang="en-US" sz="2000" dirty="0"/>
              <a:t>is used to identify the headings of each section of the webpage and </a:t>
            </a:r>
            <a:r>
              <a:rPr lang="en-US" sz="2000" b="1" dirty="0"/>
              <a:t>&lt;h3&gt; </a:t>
            </a:r>
            <a:r>
              <a:rPr lang="en-US" sz="2000" dirty="0"/>
              <a:t>for sub-sections and so on</a:t>
            </a:r>
            <a:r>
              <a:rPr lang="en-US" sz="2000" dirty="0" smtClean="0"/>
              <a:t>.</a:t>
            </a:r>
          </a:p>
          <a:p>
            <a:pPr marL="174625" lvl="1" indent="-174625">
              <a:lnSpc>
                <a:spcPct val="150000"/>
              </a:lnSpc>
              <a:buSzPct val="90000"/>
            </a:pPr>
            <a:endParaRPr lang="en-US" sz="2000" dirty="0" smtClean="0"/>
          </a:p>
          <a:p>
            <a:pPr marL="174625" lvl="1" indent="-174625">
              <a:lnSpc>
                <a:spcPct val="150000"/>
              </a:lnSpc>
              <a:buSzPct val="90000"/>
            </a:pPr>
            <a:endParaRPr lang="en-US" sz="2000" b="1" dirty="0"/>
          </a:p>
          <a:p>
            <a:pPr marL="0" indent="0">
              <a:lnSpc>
                <a:spcPct val="150000"/>
              </a:lnSpc>
              <a:buNone/>
            </a:pPr>
            <a:endParaRPr lang="en-US" sz="2400" dirty="0" smtClean="0"/>
          </a:p>
          <a:p>
            <a:pPr marL="0" indent="0">
              <a:lnSpc>
                <a:spcPct val="150000"/>
              </a:lnSpc>
              <a:buNone/>
            </a:pPr>
            <a:endParaRPr lang="en-US" sz="2400" dirty="0"/>
          </a:p>
          <a:p>
            <a:pPr marL="0" indent="0">
              <a:lnSpc>
                <a:spcPct val="150000"/>
              </a:lnSpc>
              <a:buNone/>
            </a:pPr>
            <a:endParaRPr lang="en-US" sz="2400" dirty="0"/>
          </a:p>
        </p:txBody>
      </p:sp>
      <p:sp>
        <p:nvSpPr>
          <p:cNvPr id="4" name="TextBox 3">
            <a:extLst>
              <a:ext uri="{FF2B5EF4-FFF2-40B4-BE49-F238E27FC236}">
                <a16:creationId xmlns:a16="http://schemas.microsoft.com/office/drawing/2014/main" id="{3724F2F5-5A9F-4B49-8E99-BF964A4ED3A6}"/>
              </a:ext>
            </a:extLst>
          </p:cNvPr>
          <p:cNvSpPr txBox="1"/>
          <p:nvPr/>
        </p:nvSpPr>
        <p:spPr>
          <a:xfrm>
            <a:off x="919163" y="3028405"/>
            <a:ext cx="7315200" cy="1938992"/>
          </a:xfrm>
          <a:prstGeom prst="rect">
            <a:avLst/>
          </a:prstGeom>
          <a:solidFill>
            <a:schemeClr val="bg1">
              <a:lumMod val="95000"/>
            </a:schemeClr>
          </a:solidFill>
          <a:ln>
            <a:noFill/>
          </a:ln>
          <a:effectLst/>
        </p:spPr>
        <p:txBody>
          <a:bodyPr wrap="square" rtlCol="0">
            <a:spAutoFit/>
          </a:bodyPr>
          <a:lstStyle/>
          <a:p>
            <a:pPr lvl="0"/>
            <a:r>
              <a:rPr lang="en-US" sz="2000" b="0" dirty="0" smtClean="0">
                <a:solidFill>
                  <a:srgbClr val="000000"/>
                </a:solidFill>
                <a:latin typeface="Lucida Sans Unicode" pitchFamily="34" charset="0"/>
                <a:cs typeface="Lucida Sans Unicode" pitchFamily="34" charset="0"/>
              </a:rPr>
              <a:t>&lt;h1&gt;My Webpage&lt;/h1&gt;</a:t>
            </a:r>
            <a:endParaRPr lang="en-GB" sz="2000" b="0" dirty="0">
              <a:solidFill>
                <a:srgbClr val="000000"/>
              </a:solidFill>
              <a:latin typeface="Lucida Sans Unicode" pitchFamily="34" charset="0"/>
              <a:cs typeface="Lucida Sans Unicode" pitchFamily="34" charset="0"/>
            </a:endParaRPr>
          </a:p>
          <a:p>
            <a:pPr lvl="0"/>
            <a:r>
              <a:rPr lang="en-US" sz="2000" b="0" dirty="0" smtClean="0">
                <a:solidFill>
                  <a:srgbClr val="000000"/>
                </a:solidFill>
                <a:latin typeface="Lucida Sans Unicode" pitchFamily="34" charset="0"/>
                <a:cs typeface="Lucida Sans Unicode" pitchFamily="34" charset="0"/>
              </a:rPr>
              <a:t>&lt;p&gt;This webpage describes the use of some tags.&lt;/p&gt;</a:t>
            </a:r>
          </a:p>
          <a:p>
            <a:pPr lvl="0"/>
            <a:r>
              <a:rPr lang="en-US" sz="2000" b="0" dirty="0" smtClean="0">
                <a:solidFill>
                  <a:srgbClr val="000000"/>
                </a:solidFill>
                <a:latin typeface="Lucida Sans Unicode" pitchFamily="34" charset="0"/>
                <a:cs typeface="Lucida Sans Unicode" pitchFamily="34" charset="0"/>
              </a:rPr>
              <a:t>&lt;section&gt;</a:t>
            </a:r>
            <a:endParaRPr lang="en-GB" sz="2000" b="0" dirty="0">
              <a:solidFill>
                <a:srgbClr val="000000"/>
              </a:solidFill>
              <a:latin typeface="Lucida Sans Unicode" pitchFamily="34" charset="0"/>
              <a:cs typeface="Lucida Sans Unicode" pitchFamily="34" charset="0"/>
            </a:endParaRPr>
          </a:p>
          <a:p>
            <a:pPr lvl="0"/>
            <a:r>
              <a:rPr lang="en-US" sz="2000" b="0" dirty="0" smtClean="0">
                <a:solidFill>
                  <a:srgbClr val="000000"/>
                </a:solidFill>
                <a:latin typeface="Lucida Sans Unicode" pitchFamily="34" charset="0"/>
                <a:cs typeface="Lucida Sans Unicode" pitchFamily="34" charset="0"/>
              </a:rPr>
              <a:t>	&lt;h2&gt;Creating a Webpage&lt;/h2&gt;</a:t>
            </a:r>
            <a:endParaRPr lang="en-US" sz="2000" b="0" dirty="0">
              <a:solidFill>
                <a:srgbClr val="000000"/>
              </a:solidFill>
              <a:latin typeface="Lucida Sans Unicode" pitchFamily="34" charset="0"/>
              <a:cs typeface="Lucida Sans Unicode" pitchFamily="34" charset="0"/>
            </a:endParaRPr>
          </a:p>
          <a:p>
            <a:pPr lvl="0"/>
            <a:r>
              <a:rPr lang="en-US" sz="2000" b="0" dirty="0" smtClean="0">
                <a:solidFill>
                  <a:srgbClr val="000000"/>
                </a:solidFill>
                <a:latin typeface="Lucida Sans Unicode" pitchFamily="34" charset="0"/>
                <a:cs typeface="Lucida Sans Unicode" pitchFamily="34" charset="0"/>
              </a:rPr>
              <a:t>	&lt;p&gt;This section describes a section&lt;/p&gt;</a:t>
            </a:r>
          </a:p>
          <a:p>
            <a:pPr lvl="0"/>
            <a:r>
              <a:rPr lang="en-US" sz="2000" b="0" dirty="0" smtClean="0">
                <a:solidFill>
                  <a:srgbClr val="000000"/>
                </a:solidFill>
                <a:latin typeface="Lucida Sans Unicode" pitchFamily="34" charset="0"/>
                <a:cs typeface="Lucida Sans Unicode" pitchFamily="34" charset="0"/>
              </a:rPr>
              <a:t>&lt;/section&gt;</a:t>
            </a:r>
            <a:endParaRPr lang="en-US"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9447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F82B-53E2-4A4E-BD0F-9530F71DEB76}"/>
              </a:ext>
            </a:extLst>
          </p:cNvPr>
          <p:cNvSpPr>
            <a:spLocks noGrp="1"/>
          </p:cNvSpPr>
          <p:nvPr>
            <p:ph type="title"/>
          </p:nvPr>
        </p:nvSpPr>
        <p:spPr/>
        <p:txBody>
          <a:bodyPr/>
          <a:lstStyle/>
          <a:p>
            <a:r>
              <a:rPr lang="en-US" dirty="0" smtClean="0"/>
              <a:t>Line Breaks in HTML</a:t>
            </a:r>
            <a:endParaRPr lang="en-US" dirty="0"/>
          </a:p>
        </p:txBody>
      </p:sp>
      <p:sp>
        <p:nvSpPr>
          <p:cNvPr id="3" name="Text Placeholder 2">
            <a:extLst>
              <a:ext uri="{FF2B5EF4-FFF2-40B4-BE49-F238E27FC236}">
                <a16:creationId xmlns:a16="http://schemas.microsoft.com/office/drawing/2014/main" id="{59E9FBE1-2EC1-454F-A5CF-DE5F30891B0D}"/>
              </a:ext>
            </a:extLst>
          </p:cNvPr>
          <p:cNvSpPr>
            <a:spLocks noGrp="1"/>
          </p:cNvSpPr>
          <p:nvPr>
            <p:ph type="body" idx="1"/>
          </p:nvPr>
        </p:nvSpPr>
        <p:spPr/>
        <p:txBody>
          <a:bodyPr/>
          <a:lstStyle/>
          <a:p>
            <a:pPr marL="174625" lvl="1" indent="-174625">
              <a:lnSpc>
                <a:spcPct val="150000"/>
              </a:lnSpc>
              <a:buSzPct val="90000"/>
            </a:pPr>
            <a:r>
              <a:rPr lang="en-US" dirty="0" smtClean="0"/>
              <a:t>This is used to end the line you are currently on and moves to the next line</a:t>
            </a:r>
          </a:p>
          <a:p>
            <a:pPr marL="174625" lvl="1" indent="-174625">
              <a:lnSpc>
                <a:spcPct val="150000"/>
              </a:lnSpc>
              <a:buSzPct val="90000"/>
            </a:pPr>
            <a:r>
              <a:rPr lang="en-US" dirty="0" smtClean="0"/>
              <a:t>It is useful when writing poems, addresses, song lyrics and so on</a:t>
            </a:r>
          </a:p>
          <a:p>
            <a:pPr marL="174625" lvl="1" indent="-174625">
              <a:lnSpc>
                <a:spcPct val="150000"/>
              </a:lnSpc>
              <a:buSzPct val="90000"/>
            </a:pPr>
            <a:r>
              <a:rPr lang="en-US" dirty="0" smtClean="0"/>
              <a:t>The line break is represented using</a:t>
            </a:r>
          </a:p>
          <a:p>
            <a:pPr marL="395287" lvl="2" indent="0" algn="ctr">
              <a:lnSpc>
                <a:spcPct val="150000"/>
              </a:lnSpc>
              <a:buSzPct val="90000"/>
              <a:buNone/>
            </a:pPr>
            <a:r>
              <a:rPr lang="en-US" sz="3600" b="1" dirty="0" smtClean="0"/>
              <a:t>&lt;</a:t>
            </a:r>
            <a:r>
              <a:rPr lang="en-US" sz="3600" b="1" dirty="0" err="1" smtClean="0"/>
              <a:t>br</a:t>
            </a:r>
            <a:r>
              <a:rPr lang="en-US" sz="3600" b="1" dirty="0" smtClean="0"/>
              <a:t>&gt;</a:t>
            </a:r>
          </a:p>
          <a:p>
            <a:pPr marL="395287" lvl="2" indent="0">
              <a:lnSpc>
                <a:spcPct val="150000"/>
              </a:lnSpc>
              <a:buSzPct val="90000"/>
              <a:buNone/>
            </a:pPr>
            <a:endParaRPr lang="en-US" sz="2400" dirty="0" smtClean="0"/>
          </a:p>
          <a:p>
            <a:pPr marL="395287" lvl="2" indent="0" algn="ctr">
              <a:lnSpc>
                <a:spcPct val="150000"/>
              </a:lnSpc>
              <a:buSzPct val="90000"/>
              <a:buNone/>
            </a:pPr>
            <a:endParaRPr lang="en-US" sz="2400" b="1" dirty="0" smtClean="0"/>
          </a:p>
          <a:p>
            <a:pPr marL="174625" lvl="1" indent="-174625">
              <a:lnSpc>
                <a:spcPct val="150000"/>
              </a:lnSpc>
              <a:buSzPct val="90000"/>
            </a:pPr>
            <a:endParaRPr lang="en-US" dirty="0" smtClean="0"/>
          </a:p>
          <a:p>
            <a:pPr marL="174625" lvl="1" indent="-174625">
              <a:lnSpc>
                <a:spcPct val="150000"/>
              </a:lnSpc>
              <a:buSzPct val="90000"/>
            </a:pPr>
            <a:endParaRPr lang="en-US" b="1" dirty="0"/>
          </a:p>
          <a:p>
            <a:pPr marL="0" indent="0">
              <a:lnSpc>
                <a:spcPct val="150000"/>
              </a:lnSpc>
              <a:buNone/>
            </a:pPr>
            <a:endParaRPr lang="en-US" sz="2400" dirty="0" smtClean="0"/>
          </a:p>
          <a:p>
            <a:pPr marL="0" indent="0">
              <a:lnSpc>
                <a:spcPct val="150000"/>
              </a:lnSpc>
              <a:buNone/>
            </a:pPr>
            <a:endParaRPr lang="en-US" sz="2400" dirty="0"/>
          </a:p>
          <a:p>
            <a:pPr marL="0" indent="0">
              <a:lnSpc>
                <a:spcPct val="150000"/>
              </a:lnSpc>
              <a:buNone/>
            </a:pPr>
            <a:endParaRPr lang="en-US" sz="2400" dirty="0"/>
          </a:p>
        </p:txBody>
      </p:sp>
    </p:spTree>
    <p:extLst>
      <p:ext uri="{BB962C8B-B14F-4D97-AF65-F5344CB8AC3E}">
        <p14:creationId xmlns:p14="http://schemas.microsoft.com/office/powerpoint/2010/main" val="26148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F82B-53E2-4A4E-BD0F-9530F71DEB76}"/>
              </a:ext>
            </a:extLst>
          </p:cNvPr>
          <p:cNvSpPr>
            <a:spLocks noGrp="1"/>
          </p:cNvSpPr>
          <p:nvPr>
            <p:ph type="title"/>
          </p:nvPr>
        </p:nvSpPr>
        <p:spPr/>
        <p:txBody>
          <a:bodyPr/>
          <a:lstStyle/>
          <a:p>
            <a:r>
              <a:rPr lang="en-US" dirty="0" smtClean="0"/>
              <a:t>The Horizontal Line</a:t>
            </a:r>
            <a:endParaRPr lang="en-US" dirty="0"/>
          </a:p>
        </p:txBody>
      </p:sp>
      <p:sp>
        <p:nvSpPr>
          <p:cNvPr id="3" name="Text Placeholder 2">
            <a:extLst>
              <a:ext uri="{FF2B5EF4-FFF2-40B4-BE49-F238E27FC236}">
                <a16:creationId xmlns:a16="http://schemas.microsoft.com/office/drawing/2014/main" id="{59E9FBE1-2EC1-454F-A5CF-DE5F30891B0D}"/>
              </a:ext>
            </a:extLst>
          </p:cNvPr>
          <p:cNvSpPr>
            <a:spLocks noGrp="1"/>
          </p:cNvSpPr>
          <p:nvPr>
            <p:ph type="body" idx="1"/>
          </p:nvPr>
        </p:nvSpPr>
        <p:spPr/>
        <p:txBody>
          <a:bodyPr/>
          <a:lstStyle/>
          <a:p>
            <a:pPr marL="174625" lvl="1" indent="-174625">
              <a:lnSpc>
                <a:spcPct val="150000"/>
              </a:lnSpc>
              <a:buSzPct val="90000"/>
            </a:pPr>
            <a:r>
              <a:rPr lang="en-US" dirty="0" smtClean="0"/>
              <a:t>The horizontal line is used to create a horizontal line across the page to divide or separate document sections</a:t>
            </a:r>
          </a:p>
          <a:p>
            <a:pPr marL="174625" lvl="1" indent="-174625">
              <a:lnSpc>
                <a:spcPct val="150000"/>
              </a:lnSpc>
              <a:buSzPct val="90000"/>
            </a:pPr>
            <a:r>
              <a:rPr lang="en-US" dirty="0" smtClean="0"/>
              <a:t>The horizontal line is represented using</a:t>
            </a:r>
          </a:p>
          <a:p>
            <a:pPr marL="395287" lvl="2" indent="0" algn="ctr">
              <a:lnSpc>
                <a:spcPct val="150000"/>
              </a:lnSpc>
              <a:buSzPct val="90000"/>
              <a:buNone/>
            </a:pPr>
            <a:r>
              <a:rPr lang="en-US" sz="3600" b="1" dirty="0" smtClean="0"/>
              <a:t>&lt;</a:t>
            </a:r>
            <a:r>
              <a:rPr lang="en-US" sz="3600" b="1" dirty="0" err="1"/>
              <a:t>h</a:t>
            </a:r>
            <a:r>
              <a:rPr lang="en-US" sz="3600" b="1" dirty="0" err="1" smtClean="0"/>
              <a:t>r</a:t>
            </a:r>
            <a:r>
              <a:rPr lang="en-US" sz="3600" b="1" dirty="0" smtClean="0"/>
              <a:t>&gt;</a:t>
            </a:r>
          </a:p>
          <a:p>
            <a:pPr marL="395287" lvl="2" indent="0">
              <a:lnSpc>
                <a:spcPct val="150000"/>
              </a:lnSpc>
              <a:buSzPct val="90000"/>
              <a:buNone/>
            </a:pPr>
            <a:endParaRPr lang="en-US" sz="2400" dirty="0" smtClean="0"/>
          </a:p>
          <a:p>
            <a:pPr marL="395287" lvl="2" indent="0" algn="ctr">
              <a:lnSpc>
                <a:spcPct val="150000"/>
              </a:lnSpc>
              <a:buSzPct val="90000"/>
              <a:buNone/>
            </a:pPr>
            <a:endParaRPr lang="en-US" sz="2400" b="1" dirty="0" smtClean="0"/>
          </a:p>
          <a:p>
            <a:pPr marL="174625" lvl="1" indent="-174625">
              <a:lnSpc>
                <a:spcPct val="150000"/>
              </a:lnSpc>
              <a:buSzPct val="90000"/>
            </a:pPr>
            <a:endParaRPr lang="en-US" dirty="0" smtClean="0"/>
          </a:p>
          <a:p>
            <a:pPr marL="174625" lvl="1" indent="-174625">
              <a:lnSpc>
                <a:spcPct val="150000"/>
              </a:lnSpc>
              <a:buSzPct val="90000"/>
            </a:pPr>
            <a:endParaRPr lang="en-US" b="1" dirty="0"/>
          </a:p>
          <a:p>
            <a:pPr marL="0" indent="0">
              <a:lnSpc>
                <a:spcPct val="150000"/>
              </a:lnSpc>
              <a:buNone/>
            </a:pPr>
            <a:endParaRPr lang="en-US" sz="2400" dirty="0" smtClean="0"/>
          </a:p>
          <a:p>
            <a:pPr marL="0" indent="0">
              <a:lnSpc>
                <a:spcPct val="150000"/>
              </a:lnSpc>
              <a:buNone/>
            </a:pPr>
            <a:endParaRPr lang="en-US" sz="2400" dirty="0"/>
          </a:p>
          <a:p>
            <a:pPr marL="0" indent="0">
              <a:lnSpc>
                <a:spcPct val="150000"/>
              </a:lnSpc>
              <a:buNone/>
            </a:pPr>
            <a:endParaRPr lang="en-US" sz="2400" dirty="0"/>
          </a:p>
        </p:txBody>
      </p:sp>
    </p:spTree>
    <p:extLst>
      <p:ext uri="{BB962C8B-B14F-4D97-AF65-F5344CB8AC3E}">
        <p14:creationId xmlns:p14="http://schemas.microsoft.com/office/powerpoint/2010/main" val="113872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F82B-53E2-4A4E-BD0F-9530F71DEB76}"/>
              </a:ext>
            </a:extLst>
          </p:cNvPr>
          <p:cNvSpPr>
            <a:spLocks noGrp="1"/>
          </p:cNvSpPr>
          <p:nvPr>
            <p:ph type="title"/>
          </p:nvPr>
        </p:nvSpPr>
        <p:spPr/>
        <p:txBody>
          <a:bodyPr/>
          <a:lstStyle/>
          <a:p>
            <a:r>
              <a:rPr lang="en-US" dirty="0" smtClean="0"/>
              <a:t>The div tag</a:t>
            </a:r>
            <a:endParaRPr lang="en-US" dirty="0"/>
          </a:p>
        </p:txBody>
      </p:sp>
      <p:sp>
        <p:nvSpPr>
          <p:cNvPr id="3" name="Text Placeholder 2">
            <a:extLst>
              <a:ext uri="{FF2B5EF4-FFF2-40B4-BE49-F238E27FC236}">
                <a16:creationId xmlns:a16="http://schemas.microsoft.com/office/drawing/2014/main" id="{59E9FBE1-2EC1-454F-A5CF-DE5F30891B0D}"/>
              </a:ext>
            </a:extLst>
          </p:cNvPr>
          <p:cNvSpPr>
            <a:spLocks noGrp="1"/>
          </p:cNvSpPr>
          <p:nvPr>
            <p:ph type="body" idx="1"/>
          </p:nvPr>
        </p:nvSpPr>
        <p:spPr/>
        <p:txBody>
          <a:bodyPr/>
          <a:lstStyle/>
          <a:p>
            <a:pPr marL="174625" lvl="1" indent="-174625">
              <a:lnSpc>
                <a:spcPct val="150000"/>
              </a:lnSpc>
              <a:buSzPct val="90000"/>
            </a:pPr>
            <a:r>
              <a:rPr lang="en-US" dirty="0" smtClean="0"/>
              <a:t>The </a:t>
            </a:r>
            <a:r>
              <a:rPr lang="en-US" b="1" dirty="0" smtClean="0"/>
              <a:t>div</a:t>
            </a:r>
            <a:r>
              <a:rPr lang="en-US" dirty="0" smtClean="0"/>
              <a:t> tag also known as the division tag, is used to group similar contents together to enable easy styling</a:t>
            </a:r>
          </a:p>
          <a:p>
            <a:pPr marL="174625" lvl="1" indent="-174625">
              <a:lnSpc>
                <a:spcPct val="150000"/>
              </a:lnSpc>
              <a:buSzPct val="90000"/>
            </a:pPr>
            <a:r>
              <a:rPr lang="en-US" dirty="0" smtClean="0"/>
              <a:t>For easy styling, the </a:t>
            </a:r>
            <a:r>
              <a:rPr lang="en-US" b="1" dirty="0" smtClean="0"/>
              <a:t>div </a:t>
            </a:r>
            <a:r>
              <a:rPr lang="en-US" dirty="0" smtClean="0"/>
              <a:t>tag is assigned class or id attribute</a:t>
            </a:r>
          </a:p>
          <a:p>
            <a:pPr marL="0" lvl="1" indent="0">
              <a:lnSpc>
                <a:spcPct val="150000"/>
              </a:lnSpc>
              <a:buSzPct val="90000"/>
              <a:buNone/>
            </a:pPr>
            <a:endParaRPr lang="en-US" sz="2000" dirty="0" smtClean="0"/>
          </a:p>
          <a:p>
            <a:pPr marL="395287" lvl="2" indent="0" algn="ctr">
              <a:lnSpc>
                <a:spcPct val="150000"/>
              </a:lnSpc>
              <a:buSzPct val="90000"/>
              <a:buNone/>
            </a:pPr>
            <a:endParaRPr lang="en-US" b="1" dirty="0" smtClean="0"/>
          </a:p>
          <a:p>
            <a:pPr marL="395287" lvl="2" indent="0">
              <a:lnSpc>
                <a:spcPct val="150000"/>
              </a:lnSpc>
              <a:buSzPct val="90000"/>
              <a:buNone/>
            </a:pPr>
            <a:endParaRPr lang="en-US" dirty="0" smtClean="0"/>
          </a:p>
          <a:p>
            <a:pPr marL="395287" lvl="2" indent="0" algn="ctr">
              <a:lnSpc>
                <a:spcPct val="150000"/>
              </a:lnSpc>
              <a:buSzPct val="90000"/>
              <a:buNone/>
            </a:pPr>
            <a:endParaRPr lang="en-US" b="1" dirty="0" smtClean="0"/>
          </a:p>
          <a:p>
            <a:pPr marL="174625" lvl="1" indent="-174625">
              <a:lnSpc>
                <a:spcPct val="150000"/>
              </a:lnSpc>
              <a:buSzPct val="90000"/>
            </a:pPr>
            <a:endParaRPr lang="en-US" sz="2000" dirty="0" smtClean="0"/>
          </a:p>
          <a:p>
            <a:pPr marL="174625" lvl="1" indent="-174625">
              <a:lnSpc>
                <a:spcPct val="150000"/>
              </a:lnSpc>
              <a:buSzPct val="90000"/>
            </a:pPr>
            <a:endParaRPr lang="en-US" sz="2000" b="1" dirty="0"/>
          </a:p>
          <a:p>
            <a:pPr marL="0" indent="0">
              <a:lnSpc>
                <a:spcPct val="150000"/>
              </a:lnSpc>
              <a:buNone/>
            </a:pPr>
            <a:endParaRPr lang="en-US" sz="2000" dirty="0" smtClean="0"/>
          </a:p>
          <a:p>
            <a:pPr marL="0" indent="0">
              <a:lnSpc>
                <a:spcPct val="150000"/>
              </a:lnSpc>
              <a:buNone/>
            </a:pPr>
            <a:endParaRPr lang="en-US" sz="2000" dirty="0"/>
          </a:p>
          <a:p>
            <a:pPr marL="0" indent="0">
              <a:lnSpc>
                <a:spcPct val="150000"/>
              </a:lnSpc>
              <a:buNone/>
            </a:pPr>
            <a:endParaRPr lang="en-US" sz="2000" dirty="0"/>
          </a:p>
        </p:txBody>
      </p:sp>
      <p:sp>
        <p:nvSpPr>
          <p:cNvPr id="4" name="TextBox 3">
            <a:extLst>
              <a:ext uri="{FF2B5EF4-FFF2-40B4-BE49-F238E27FC236}">
                <a16:creationId xmlns:a16="http://schemas.microsoft.com/office/drawing/2014/main" id="{3724F2F5-5A9F-4B49-8E99-BF964A4ED3A6}"/>
              </a:ext>
            </a:extLst>
          </p:cNvPr>
          <p:cNvSpPr txBox="1"/>
          <p:nvPr/>
        </p:nvSpPr>
        <p:spPr>
          <a:xfrm>
            <a:off x="860766" y="3995057"/>
            <a:ext cx="7315200" cy="1015663"/>
          </a:xfrm>
          <a:prstGeom prst="rect">
            <a:avLst/>
          </a:prstGeom>
          <a:solidFill>
            <a:schemeClr val="bg1">
              <a:lumMod val="95000"/>
            </a:schemeClr>
          </a:solidFill>
          <a:ln>
            <a:noFill/>
          </a:ln>
          <a:effectLst/>
        </p:spPr>
        <p:txBody>
          <a:bodyPr wrap="square" rtlCol="0">
            <a:spAutoFit/>
          </a:bodyPr>
          <a:lstStyle/>
          <a:p>
            <a:pPr lvl="0"/>
            <a:r>
              <a:rPr lang="en-US" sz="2000" b="0" dirty="0" smtClean="0">
                <a:solidFill>
                  <a:srgbClr val="000000"/>
                </a:solidFill>
                <a:latin typeface="Lucida Sans Unicode" pitchFamily="34" charset="0"/>
                <a:cs typeface="Lucida Sans Unicode" pitchFamily="34" charset="0"/>
              </a:rPr>
              <a:t>&lt;div class=“section-one”&gt;Section One</a:t>
            </a:r>
            <a:endParaRPr lang="en-GB" sz="2000" b="0" dirty="0">
              <a:solidFill>
                <a:srgbClr val="000000"/>
              </a:solidFill>
              <a:latin typeface="Lucida Sans Unicode" pitchFamily="34" charset="0"/>
              <a:cs typeface="Lucida Sans Unicode" pitchFamily="34" charset="0"/>
            </a:endParaRPr>
          </a:p>
          <a:p>
            <a:pPr lvl="0"/>
            <a:r>
              <a:rPr lang="en-US" sz="2000" b="0" dirty="0" smtClean="0">
                <a:solidFill>
                  <a:srgbClr val="000000"/>
                </a:solidFill>
                <a:latin typeface="Lucida Sans Unicode" pitchFamily="34" charset="0"/>
                <a:cs typeface="Lucida Sans Unicode" pitchFamily="34" charset="0"/>
              </a:rPr>
              <a:t>	&lt;p&gt;This is the section one of our webpage.&lt;/p&gt;</a:t>
            </a:r>
          </a:p>
          <a:p>
            <a:pPr lvl="0"/>
            <a:r>
              <a:rPr lang="en-US" sz="2000" b="0" dirty="0">
                <a:solidFill>
                  <a:srgbClr val="000000"/>
                </a:solidFill>
                <a:latin typeface="Lucida Sans Unicode" pitchFamily="34" charset="0"/>
                <a:cs typeface="Lucida Sans Unicode" pitchFamily="34" charset="0"/>
              </a:rPr>
              <a:t>&lt;/div&gt;</a:t>
            </a:r>
            <a:endParaRPr lang="en-US" sz="2000" b="0" dirty="0" smtClean="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66668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F82B-53E2-4A4E-BD0F-9530F71DEB76}"/>
              </a:ext>
            </a:extLst>
          </p:cNvPr>
          <p:cNvSpPr>
            <a:spLocks noGrp="1"/>
          </p:cNvSpPr>
          <p:nvPr>
            <p:ph type="title"/>
          </p:nvPr>
        </p:nvSpPr>
        <p:spPr/>
        <p:txBody>
          <a:bodyPr/>
          <a:lstStyle/>
          <a:p>
            <a:r>
              <a:rPr lang="en-US" dirty="0" smtClean="0"/>
              <a:t>Using Quoted Text</a:t>
            </a:r>
            <a:endParaRPr lang="en-US" dirty="0"/>
          </a:p>
        </p:txBody>
      </p:sp>
      <p:sp>
        <p:nvSpPr>
          <p:cNvPr id="3" name="Text Placeholder 2">
            <a:extLst>
              <a:ext uri="{FF2B5EF4-FFF2-40B4-BE49-F238E27FC236}">
                <a16:creationId xmlns:a16="http://schemas.microsoft.com/office/drawing/2014/main" id="{59E9FBE1-2EC1-454F-A5CF-DE5F30891B0D}"/>
              </a:ext>
            </a:extLst>
          </p:cNvPr>
          <p:cNvSpPr>
            <a:spLocks noGrp="1"/>
          </p:cNvSpPr>
          <p:nvPr>
            <p:ph type="body" idx="1"/>
          </p:nvPr>
        </p:nvSpPr>
        <p:spPr/>
        <p:txBody>
          <a:bodyPr/>
          <a:lstStyle/>
          <a:p>
            <a:pPr marL="174625" lvl="1" indent="-174625">
              <a:lnSpc>
                <a:spcPct val="150000"/>
              </a:lnSpc>
              <a:buSzPct val="90000"/>
            </a:pPr>
            <a:r>
              <a:rPr lang="en-US" dirty="0" smtClean="0"/>
              <a:t>In cases where you want to insert some texts on the webpage that are different from the rest, quoted texts are used</a:t>
            </a:r>
          </a:p>
          <a:p>
            <a:pPr marL="174625" lvl="1" indent="-174625">
              <a:lnSpc>
                <a:spcPct val="150000"/>
              </a:lnSpc>
              <a:buSzPct val="90000"/>
            </a:pPr>
            <a:r>
              <a:rPr lang="en-US" sz="2000" dirty="0" smtClean="0"/>
              <a:t>There are several quotation elements in HTML and some include:</a:t>
            </a:r>
          </a:p>
          <a:p>
            <a:pPr marL="569912" lvl="2" indent="-174625">
              <a:lnSpc>
                <a:spcPct val="150000"/>
              </a:lnSpc>
              <a:buSzPct val="90000"/>
            </a:pPr>
            <a:r>
              <a:rPr lang="en-US" sz="1600" dirty="0" smtClean="0"/>
              <a:t>The </a:t>
            </a:r>
            <a:r>
              <a:rPr lang="en-US" sz="1600" b="1" dirty="0" smtClean="0"/>
              <a:t>&lt;q&gt; </a:t>
            </a:r>
            <a:r>
              <a:rPr lang="en-US" sz="1600" dirty="0" smtClean="0"/>
              <a:t>element</a:t>
            </a:r>
          </a:p>
          <a:p>
            <a:pPr marL="569912" lvl="2" indent="-174625">
              <a:lnSpc>
                <a:spcPct val="150000"/>
              </a:lnSpc>
              <a:buSzPct val="90000"/>
            </a:pPr>
            <a:r>
              <a:rPr lang="en-US" sz="1600" dirty="0" smtClean="0"/>
              <a:t>The </a:t>
            </a:r>
            <a:r>
              <a:rPr lang="en-US" sz="1600" b="1" dirty="0" smtClean="0"/>
              <a:t>&lt;</a:t>
            </a:r>
            <a:r>
              <a:rPr lang="en-US" sz="1600" b="1" dirty="0" err="1" smtClean="0"/>
              <a:t>blockquote</a:t>
            </a:r>
            <a:r>
              <a:rPr lang="en-US" sz="1600" b="1" dirty="0" smtClean="0"/>
              <a:t>&gt; </a:t>
            </a:r>
            <a:r>
              <a:rPr lang="en-US" sz="1600" dirty="0" smtClean="0"/>
              <a:t>element</a:t>
            </a:r>
          </a:p>
          <a:p>
            <a:pPr marL="569912" lvl="2" indent="-174625">
              <a:lnSpc>
                <a:spcPct val="150000"/>
              </a:lnSpc>
              <a:buSzPct val="90000"/>
            </a:pPr>
            <a:r>
              <a:rPr lang="en-US" sz="1600" dirty="0" smtClean="0"/>
              <a:t>The </a:t>
            </a:r>
            <a:r>
              <a:rPr lang="en-US" sz="1600" b="1" dirty="0" smtClean="0"/>
              <a:t>&lt;cite&gt; </a:t>
            </a:r>
            <a:r>
              <a:rPr lang="en-US" sz="1600" dirty="0" smtClean="0"/>
              <a:t>element</a:t>
            </a:r>
          </a:p>
          <a:p>
            <a:pPr marL="395287" lvl="2" indent="0">
              <a:lnSpc>
                <a:spcPct val="150000"/>
              </a:lnSpc>
              <a:buSzPct val="90000"/>
              <a:buNone/>
            </a:pPr>
            <a:endParaRPr lang="en-US" sz="1600" dirty="0" smtClean="0"/>
          </a:p>
          <a:p>
            <a:pPr marL="569912" lvl="2" indent="-174625">
              <a:lnSpc>
                <a:spcPct val="150000"/>
              </a:lnSpc>
              <a:buSzPct val="90000"/>
            </a:pPr>
            <a:endParaRPr lang="en-US" sz="1600" dirty="0" smtClean="0"/>
          </a:p>
          <a:p>
            <a:pPr marL="395287" lvl="2" indent="0" algn="ctr">
              <a:lnSpc>
                <a:spcPct val="150000"/>
              </a:lnSpc>
              <a:buSzPct val="90000"/>
              <a:buNone/>
            </a:pPr>
            <a:endParaRPr lang="en-US" b="1" dirty="0" smtClean="0"/>
          </a:p>
          <a:p>
            <a:pPr marL="395287" lvl="2" indent="0">
              <a:lnSpc>
                <a:spcPct val="150000"/>
              </a:lnSpc>
              <a:buSzPct val="90000"/>
              <a:buNone/>
            </a:pPr>
            <a:endParaRPr lang="en-US" dirty="0" smtClean="0"/>
          </a:p>
          <a:p>
            <a:pPr marL="395287" lvl="2" indent="0" algn="ctr">
              <a:lnSpc>
                <a:spcPct val="150000"/>
              </a:lnSpc>
              <a:buSzPct val="90000"/>
              <a:buNone/>
            </a:pPr>
            <a:endParaRPr lang="en-US" b="1" dirty="0" smtClean="0"/>
          </a:p>
          <a:p>
            <a:pPr marL="174625" lvl="1" indent="-174625">
              <a:lnSpc>
                <a:spcPct val="150000"/>
              </a:lnSpc>
              <a:buSzPct val="90000"/>
            </a:pPr>
            <a:endParaRPr lang="en-US" sz="2000" dirty="0" smtClean="0"/>
          </a:p>
          <a:p>
            <a:pPr marL="174625" lvl="1" indent="-174625">
              <a:lnSpc>
                <a:spcPct val="150000"/>
              </a:lnSpc>
              <a:buSzPct val="90000"/>
            </a:pPr>
            <a:endParaRPr lang="en-US" sz="2000" b="1" dirty="0"/>
          </a:p>
          <a:p>
            <a:pPr marL="0" indent="0">
              <a:lnSpc>
                <a:spcPct val="150000"/>
              </a:lnSpc>
              <a:buNone/>
            </a:pPr>
            <a:endParaRPr lang="en-US" sz="2000" dirty="0" smtClean="0"/>
          </a:p>
          <a:p>
            <a:pPr marL="0" indent="0">
              <a:lnSpc>
                <a:spcPct val="150000"/>
              </a:lnSpc>
              <a:buNone/>
            </a:pPr>
            <a:endParaRPr lang="en-US" sz="2000" dirty="0"/>
          </a:p>
          <a:p>
            <a:pPr marL="0" indent="0">
              <a:lnSpc>
                <a:spcPct val="150000"/>
              </a:lnSpc>
              <a:buNone/>
            </a:pPr>
            <a:endParaRPr lang="en-US" sz="2000" dirty="0"/>
          </a:p>
        </p:txBody>
      </p:sp>
    </p:spTree>
    <p:extLst>
      <p:ext uri="{BB962C8B-B14F-4D97-AF65-F5344CB8AC3E}">
        <p14:creationId xmlns:p14="http://schemas.microsoft.com/office/powerpoint/2010/main" val="370711781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1344</Words>
  <Application>Microsoft Office PowerPoint</Application>
  <PresentationFormat>On-screen Show (4:3)</PresentationFormat>
  <Paragraphs>173</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Times New Roman</vt:lpstr>
      <vt:lpstr>Wingdings</vt:lpstr>
      <vt:lpstr>Calibri</vt:lpstr>
      <vt:lpstr>Lucida Sans Unicode</vt:lpstr>
      <vt:lpstr>Verdana</vt:lpstr>
      <vt:lpstr>Segoe UI</vt:lpstr>
      <vt:lpstr>NG_MOC_Core_ModuleNew2</vt:lpstr>
      <vt:lpstr>Module 3</vt:lpstr>
      <vt:lpstr>Module Overview</vt:lpstr>
      <vt:lpstr>HTML Headings and Paragraphs</vt:lpstr>
      <vt:lpstr>HTML Headings and Paragraphs contd.</vt:lpstr>
      <vt:lpstr>HTML Headings and Paragraphs contd.</vt:lpstr>
      <vt:lpstr>Line Breaks in HTML</vt:lpstr>
      <vt:lpstr>The Horizontal Line</vt:lpstr>
      <vt:lpstr>The div tag</vt:lpstr>
      <vt:lpstr>Using Quoted Text</vt:lpstr>
      <vt:lpstr>Preformatted Text</vt:lpstr>
      <vt:lpstr>Inline Semantic Elements</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2018-10-03T10:08:29Z</dcterms:created>
  <dcterms:modified xsi:type="dcterms:W3CDTF">2022-05-10T12:13:24Z</dcterms:modified>
</cp:coreProperties>
</file>