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5"/>
  </p:notesMasterIdLst>
  <p:sldIdLst>
    <p:sldId id="257" r:id="rId2"/>
    <p:sldId id="290" r:id="rId3"/>
    <p:sldId id="258" r:id="rId4"/>
    <p:sldId id="259" r:id="rId5"/>
    <p:sldId id="260" r:id="rId6"/>
    <p:sldId id="261" r:id="rId7"/>
    <p:sldId id="262" r:id="rId8"/>
    <p:sldId id="288" r:id="rId9"/>
    <p:sldId id="264" r:id="rId10"/>
    <p:sldId id="263" r:id="rId11"/>
    <p:sldId id="265" r:id="rId12"/>
    <p:sldId id="271" r:id="rId13"/>
    <p:sldId id="267" r:id="rId14"/>
    <p:sldId id="270" r:id="rId15"/>
    <p:sldId id="287" r:id="rId16"/>
    <p:sldId id="268" r:id="rId17"/>
    <p:sldId id="269" r:id="rId18"/>
    <p:sldId id="289" r:id="rId19"/>
    <p:sldId id="266" r:id="rId20"/>
    <p:sldId id="273" r:id="rId21"/>
    <p:sldId id="272" r:id="rId22"/>
    <p:sldId id="274" r:id="rId23"/>
    <p:sldId id="276" r:id="rId24"/>
    <p:sldId id="275" r:id="rId25"/>
    <p:sldId id="279" r:id="rId26"/>
    <p:sldId id="280" r:id="rId27"/>
    <p:sldId id="278" r:id="rId28"/>
    <p:sldId id="277" r:id="rId29"/>
    <p:sldId id="282" r:id="rId30"/>
    <p:sldId id="281" r:id="rId31"/>
    <p:sldId id="283" r:id="rId32"/>
    <p:sldId id="286"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ileyin anthony" initials="ta" lastIdx="1" clrIdx="0">
    <p:extLst>
      <p:ext uri="{19B8F6BF-5375-455C-9EA6-DF929625EA0E}">
        <p15:presenceInfo xmlns:p15="http://schemas.microsoft.com/office/powerpoint/2012/main" userId="109c1af9c61558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799C1-46F9-4DA2-841F-61666B0BB5B1}" type="datetimeFigureOut">
              <a:rPr lang="en-US" smtClean="0"/>
              <a:t>6/1/2024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0F6CC-C8E1-436A-A0A3-DE525DC01917}" type="slidenum">
              <a:rPr lang="en-US" smtClean="0"/>
              <a:t>‹#›</a:t>
            </a:fld>
            <a:endParaRPr lang="en-US"/>
          </a:p>
        </p:txBody>
      </p:sp>
    </p:spTree>
    <p:extLst>
      <p:ext uri="{BB962C8B-B14F-4D97-AF65-F5344CB8AC3E}">
        <p14:creationId xmlns:p14="http://schemas.microsoft.com/office/powerpoint/2010/main" val="217138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F12E-58D2-4417-A06F-CBBD5D9D1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092AB7-B0E0-4774-8598-267B16BA2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B9A31-8347-4D9A-8300-E55E0A0DE1A0}"/>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5" name="Footer Placeholder 4">
            <a:extLst>
              <a:ext uri="{FF2B5EF4-FFF2-40B4-BE49-F238E27FC236}">
                <a16:creationId xmlns:a16="http://schemas.microsoft.com/office/drawing/2014/main" id="{2349F7BE-4555-4263-B06F-193856350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928A2-0271-42C4-97C2-CF3B0B64B999}"/>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118232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A2FF-A05E-4EF4-A0BD-BC48AB3D61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42376-80E4-47E1-BDFD-9B13792AB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D47F5-AE5C-4330-9F90-07477375278C}"/>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5" name="Footer Placeholder 4">
            <a:extLst>
              <a:ext uri="{FF2B5EF4-FFF2-40B4-BE49-F238E27FC236}">
                <a16:creationId xmlns:a16="http://schemas.microsoft.com/office/drawing/2014/main" id="{AD606139-E5DF-4A8C-8E37-D6DA69B8F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187A-D690-4CAB-9323-C44819B490AB}"/>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103419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65F23-D2B1-4A20-B68F-5622793271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C900B5-9CB5-4DC5-BB97-194AA8C17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5AB3D-1971-4283-9EB5-445DAE0AABF4}"/>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5" name="Footer Placeholder 4">
            <a:extLst>
              <a:ext uri="{FF2B5EF4-FFF2-40B4-BE49-F238E27FC236}">
                <a16:creationId xmlns:a16="http://schemas.microsoft.com/office/drawing/2014/main" id="{A99B87A5-5874-4878-8A93-C2960D842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7C86B-2427-421C-B1E3-8691EF8EBD4F}"/>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387187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7C11-9F2E-4B09-AE83-3052317CE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9FC06D-A9D2-4F5E-86C6-A61DCEB54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216BE-5D1B-4950-987F-50031F93D12B}"/>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5" name="Footer Placeholder 4">
            <a:extLst>
              <a:ext uri="{FF2B5EF4-FFF2-40B4-BE49-F238E27FC236}">
                <a16:creationId xmlns:a16="http://schemas.microsoft.com/office/drawing/2014/main" id="{D6ADD718-247F-4F8F-BC10-2F08A9BA8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59611-363B-4834-9BE1-237CE448B89C}"/>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59857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31F6-F5A2-43B4-8E7F-F11AB0263D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AC8453-0F8A-4760-A8F5-83DC2C786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8694E-43D9-44EF-B7F0-1B3E0AC602EF}"/>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5" name="Footer Placeholder 4">
            <a:extLst>
              <a:ext uri="{FF2B5EF4-FFF2-40B4-BE49-F238E27FC236}">
                <a16:creationId xmlns:a16="http://schemas.microsoft.com/office/drawing/2014/main" id="{6E25C641-D511-46CC-A447-00E940D2C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34888-72D3-4BD1-B42D-177AA3E3A7A3}"/>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156144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659A-2564-46F3-BD26-4800C47A6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5D0690-A741-45C1-B4E6-5729B8F83C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0D29F-925D-48F6-9066-AA38A7899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CB4693-498D-49DA-86CF-813B5691D216}"/>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6" name="Footer Placeholder 5">
            <a:extLst>
              <a:ext uri="{FF2B5EF4-FFF2-40B4-BE49-F238E27FC236}">
                <a16:creationId xmlns:a16="http://schemas.microsoft.com/office/drawing/2014/main" id="{80C84B4B-DE39-4871-BC62-E19D6240F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4AC27-43FF-47F8-ABF7-32861A147B2A}"/>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330910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CEFB-4E52-4E7C-8EE8-2607352826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FB1C3F-2378-4ED8-ADC2-CC586D3E5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9D625-CE12-489B-8270-ACEE4BA6F3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67411-7786-49E5-9679-E2EDE754E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235B2-0B6A-4204-AA81-932754D666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45B4B-6A2A-404B-B843-6CA8C133D6CC}"/>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8" name="Footer Placeholder 7">
            <a:extLst>
              <a:ext uri="{FF2B5EF4-FFF2-40B4-BE49-F238E27FC236}">
                <a16:creationId xmlns:a16="http://schemas.microsoft.com/office/drawing/2014/main" id="{7089CEDB-3B9D-4184-9291-FD41C4D12F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2F7FB7-8D9F-4988-9909-65A605E80C39}"/>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194153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7418-5A4D-4B28-BD5F-9A8F7F9B2D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0C9C93-3C89-43F7-B27D-C61FB6441AA5}"/>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4" name="Footer Placeholder 3">
            <a:extLst>
              <a:ext uri="{FF2B5EF4-FFF2-40B4-BE49-F238E27FC236}">
                <a16:creationId xmlns:a16="http://schemas.microsoft.com/office/drawing/2014/main" id="{40DEEAFD-4D07-4325-B2CD-3C0E5596A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2A5AA9-38A5-4589-8361-B59F18D294B4}"/>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188465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D4D83F-9C84-4437-8393-C8CCBC45CF9A}"/>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3" name="Footer Placeholder 2">
            <a:extLst>
              <a:ext uri="{FF2B5EF4-FFF2-40B4-BE49-F238E27FC236}">
                <a16:creationId xmlns:a16="http://schemas.microsoft.com/office/drawing/2014/main" id="{6BCC16A5-66C8-44DA-9FFE-102D774DBE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9B7334-D43C-4FDA-8083-1535958F538D}"/>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101518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A923-9993-4F97-82CC-2FB86C9A3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C662A1-5799-443A-A708-54FABB9CC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91BB90-D875-4B48-B5CF-E5630DA8F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95B40-C03E-4697-BE45-EC312B471269}"/>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6" name="Footer Placeholder 5">
            <a:extLst>
              <a:ext uri="{FF2B5EF4-FFF2-40B4-BE49-F238E27FC236}">
                <a16:creationId xmlns:a16="http://schemas.microsoft.com/office/drawing/2014/main" id="{67ACC3DF-08D5-458C-982B-F618C0715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75722-F659-4B6A-BDA7-184B34B1A0CD}"/>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359379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C11D-872C-4041-99D2-ADD0BA7B0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614D0D-F2FA-4E44-926F-10E2906C3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6AE3C-8274-42C3-BD4C-6304F3FE9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A703F-3DFC-4F71-9D4C-3EAD8A20079A}"/>
              </a:ext>
            </a:extLst>
          </p:cNvPr>
          <p:cNvSpPr>
            <a:spLocks noGrp="1"/>
          </p:cNvSpPr>
          <p:nvPr>
            <p:ph type="dt" sz="half" idx="10"/>
          </p:nvPr>
        </p:nvSpPr>
        <p:spPr/>
        <p:txBody>
          <a:bodyPr/>
          <a:lstStyle/>
          <a:p>
            <a:fld id="{0C1DFAA8-6D21-4054-A282-EBF000B53160}" type="datetimeFigureOut">
              <a:rPr lang="en-US" smtClean="0"/>
              <a:t>6/1/2024</a:t>
            </a:fld>
            <a:endParaRPr lang="en-US"/>
          </a:p>
        </p:txBody>
      </p:sp>
      <p:sp>
        <p:nvSpPr>
          <p:cNvPr id="6" name="Footer Placeholder 5">
            <a:extLst>
              <a:ext uri="{FF2B5EF4-FFF2-40B4-BE49-F238E27FC236}">
                <a16:creationId xmlns:a16="http://schemas.microsoft.com/office/drawing/2014/main" id="{1AA9FB80-91E8-47FB-AD77-D36F49E29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5D0BE-93E3-4B1B-8155-9F0585228C57}"/>
              </a:ext>
            </a:extLst>
          </p:cNvPr>
          <p:cNvSpPr>
            <a:spLocks noGrp="1"/>
          </p:cNvSpPr>
          <p:nvPr>
            <p:ph type="sldNum" sz="quarter" idx="12"/>
          </p:nvPr>
        </p:nvSpPr>
        <p:spPr/>
        <p:txBody>
          <a:bodyPr/>
          <a:lstStyle/>
          <a:p>
            <a:fld id="{676A1428-A359-4A6A-9295-1024ED3B17AF}" type="slidenum">
              <a:rPr lang="en-US" smtClean="0"/>
              <a:t>‹#›</a:t>
            </a:fld>
            <a:endParaRPr lang="en-US"/>
          </a:p>
        </p:txBody>
      </p:sp>
    </p:spTree>
    <p:extLst>
      <p:ext uri="{BB962C8B-B14F-4D97-AF65-F5344CB8AC3E}">
        <p14:creationId xmlns:p14="http://schemas.microsoft.com/office/powerpoint/2010/main" val="246635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E72A0-5879-43FF-89C6-108DC415D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D90FFC-CC68-462F-B23D-E7896F0EC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EFAE1-E754-4318-95A7-DC19BC55B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DFAA8-6D21-4054-A282-EBF000B53160}" type="datetimeFigureOut">
              <a:rPr lang="en-US" smtClean="0"/>
              <a:t>6/1/2024</a:t>
            </a:fld>
            <a:endParaRPr lang="en-US"/>
          </a:p>
        </p:txBody>
      </p:sp>
      <p:sp>
        <p:nvSpPr>
          <p:cNvPr id="5" name="Footer Placeholder 4">
            <a:extLst>
              <a:ext uri="{FF2B5EF4-FFF2-40B4-BE49-F238E27FC236}">
                <a16:creationId xmlns:a16="http://schemas.microsoft.com/office/drawing/2014/main" id="{4EB0ABF8-3EA0-48E0-B2C8-690516726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F560BC-F17E-404C-A7B6-33FB57DC0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A1428-A359-4A6A-9295-1024ED3B17AF}" type="slidenum">
              <a:rPr lang="en-US" smtClean="0"/>
              <a:t>‹#›</a:t>
            </a:fld>
            <a:endParaRPr lang="en-US"/>
          </a:p>
        </p:txBody>
      </p:sp>
    </p:spTree>
    <p:extLst>
      <p:ext uri="{BB962C8B-B14F-4D97-AF65-F5344CB8AC3E}">
        <p14:creationId xmlns:p14="http://schemas.microsoft.com/office/powerpoint/2010/main" val="197106992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37EC5-39D6-4724-9826-5EC208AD1D23}"/>
              </a:ext>
            </a:extLst>
          </p:cNvPr>
          <p:cNvSpPr/>
          <p:nvPr/>
        </p:nvSpPr>
        <p:spPr>
          <a:xfrm>
            <a:off x="2742090" y="1839450"/>
            <a:ext cx="6858000" cy="707886"/>
          </a:xfrm>
          <a:prstGeom prst="rect">
            <a:avLst/>
          </a:prstGeom>
          <a:noFill/>
        </p:spPr>
        <p:txBody>
          <a:bodyPr wrap="square" lIns="91440" tIns="45720" rIns="91440" bIns="45720">
            <a:spAutoFit/>
          </a:bodyPr>
          <a:lstStyle/>
          <a:p>
            <a:r>
              <a:rPr lang="en-US" sz="4000" b="1" cap="none" spc="0" dirty="0">
                <a:ln w="0"/>
                <a:solidFill>
                  <a:schemeClr val="tx1"/>
                </a:solidFill>
                <a:latin typeface="Bahnschrift SemiCondensed" panose="020B0502040204020203" pitchFamily="34" charset="0"/>
              </a:rPr>
              <a:t>MALL CUSTOMER SEGMENTATION</a:t>
            </a:r>
          </a:p>
        </p:txBody>
      </p:sp>
      <p:sp>
        <p:nvSpPr>
          <p:cNvPr id="3" name="TextBox 2">
            <a:extLst>
              <a:ext uri="{FF2B5EF4-FFF2-40B4-BE49-F238E27FC236}">
                <a16:creationId xmlns:a16="http://schemas.microsoft.com/office/drawing/2014/main" id="{075212BD-A2BD-4B8E-AEE9-5035A2E1D571}"/>
              </a:ext>
            </a:extLst>
          </p:cNvPr>
          <p:cNvSpPr txBox="1"/>
          <p:nvPr/>
        </p:nvSpPr>
        <p:spPr>
          <a:xfrm>
            <a:off x="2966485" y="2602196"/>
            <a:ext cx="6367465" cy="461665"/>
          </a:xfrm>
          <a:prstGeom prst="rect">
            <a:avLst/>
          </a:prstGeom>
          <a:noFill/>
        </p:spPr>
        <p:txBody>
          <a:bodyPr wrap="square" rtlCol="0">
            <a:spAutoFit/>
          </a:bodyPr>
          <a:lstStyle/>
          <a:p>
            <a:r>
              <a:rPr lang="en-US" sz="2400" b="1" dirty="0">
                <a:latin typeface="Bahnschrift SemiBold" panose="020B0502040204020203" pitchFamily="34" charset="0"/>
              </a:rPr>
              <a:t>CLUSTER ANALYSIS &amp; STATISTICS ANALYSIS</a:t>
            </a:r>
          </a:p>
        </p:txBody>
      </p:sp>
      <p:sp>
        <p:nvSpPr>
          <p:cNvPr id="4" name="TextBox 3">
            <a:extLst>
              <a:ext uri="{FF2B5EF4-FFF2-40B4-BE49-F238E27FC236}">
                <a16:creationId xmlns:a16="http://schemas.microsoft.com/office/drawing/2014/main" id="{1EF2450F-16AE-4A47-96F4-CDA515EAE597}"/>
              </a:ext>
            </a:extLst>
          </p:cNvPr>
          <p:cNvSpPr txBox="1"/>
          <p:nvPr/>
        </p:nvSpPr>
        <p:spPr>
          <a:xfrm>
            <a:off x="3809221" y="4447192"/>
            <a:ext cx="4414070" cy="461665"/>
          </a:xfrm>
          <a:prstGeom prst="rect">
            <a:avLst/>
          </a:prstGeom>
          <a:noFill/>
        </p:spPr>
        <p:txBody>
          <a:bodyPr wrap="square" rtlCol="0">
            <a:spAutoFit/>
          </a:bodyPr>
          <a:lstStyle/>
          <a:p>
            <a:r>
              <a:rPr lang="en-US" sz="2400" b="1" dirty="0"/>
              <a:t>Presented By: Timileyin Anthony</a:t>
            </a:r>
          </a:p>
        </p:txBody>
      </p:sp>
      <p:grpSp>
        <p:nvGrpSpPr>
          <p:cNvPr id="16" name="Group 15">
            <a:extLst>
              <a:ext uri="{FF2B5EF4-FFF2-40B4-BE49-F238E27FC236}">
                <a16:creationId xmlns:a16="http://schemas.microsoft.com/office/drawing/2014/main" id="{36971C02-0DBA-4AB2-95CB-F7D27F74B491}"/>
              </a:ext>
            </a:extLst>
          </p:cNvPr>
          <p:cNvGrpSpPr/>
          <p:nvPr/>
        </p:nvGrpSpPr>
        <p:grpSpPr>
          <a:xfrm>
            <a:off x="-2" y="-6"/>
            <a:ext cx="3125974" cy="6858007"/>
            <a:chOff x="-2" y="-6"/>
            <a:chExt cx="3125974" cy="6858007"/>
          </a:xfrm>
        </p:grpSpPr>
        <p:sp>
          <p:nvSpPr>
            <p:cNvPr id="5" name="Moon 4">
              <a:extLst>
                <a:ext uri="{FF2B5EF4-FFF2-40B4-BE49-F238E27FC236}">
                  <a16:creationId xmlns:a16="http://schemas.microsoft.com/office/drawing/2014/main" id="{BB685253-8D5A-40D2-AD69-FAFD5AF88988}"/>
                </a:ext>
              </a:extLst>
            </p:cNvPr>
            <p:cNvSpPr/>
            <p:nvPr/>
          </p:nvSpPr>
          <p:spPr>
            <a:xfrm>
              <a:off x="0" y="1"/>
              <a:ext cx="3125972" cy="6858000"/>
            </a:xfrm>
            <a:prstGeom prst="mo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E0D353-E2CA-4A51-8EDD-272076E50E62}"/>
                </a:ext>
              </a:extLst>
            </p:cNvPr>
            <p:cNvSpPr/>
            <p:nvPr/>
          </p:nvSpPr>
          <p:spPr>
            <a:xfrm>
              <a:off x="-2" y="-1"/>
              <a:ext cx="1456662" cy="68579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1DD349-1ABD-4F36-BF0D-BB1C0E8E67D0}"/>
                </a:ext>
              </a:extLst>
            </p:cNvPr>
            <p:cNvSpPr/>
            <p:nvPr/>
          </p:nvSpPr>
          <p:spPr>
            <a:xfrm>
              <a:off x="1286540" y="6213882"/>
              <a:ext cx="1142999" cy="6441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4DE358-9038-4EDE-B254-893FD3E4111C}"/>
                </a:ext>
              </a:extLst>
            </p:cNvPr>
            <p:cNvSpPr/>
            <p:nvPr/>
          </p:nvSpPr>
          <p:spPr>
            <a:xfrm>
              <a:off x="1148316" y="-6"/>
              <a:ext cx="1142999" cy="6441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39699A-60CB-474B-9871-8BAB62C109B3}"/>
                </a:ext>
              </a:extLst>
            </p:cNvPr>
            <p:cNvSpPr/>
            <p:nvPr/>
          </p:nvSpPr>
          <p:spPr>
            <a:xfrm>
              <a:off x="1998923" y="0"/>
              <a:ext cx="967562" cy="1275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BC0A312-9145-46C0-9A2F-9F2A8B0CED0F}"/>
                </a:ext>
              </a:extLst>
            </p:cNvPr>
            <p:cNvSpPr/>
            <p:nvPr/>
          </p:nvSpPr>
          <p:spPr>
            <a:xfrm>
              <a:off x="1761022" y="6730407"/>
              <a:ext cx="1214768" cy="1275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F5CDA4A-9EF9-4951-B589-21A4355A49F4}"/>
              </a:ext>
            </a:extLst>
          </p:cNvPr>
          <p:cNvGrpSpPr/>
          <p:nvPr/>
        </p:nvGrpSpPr>
        <p:grpSpPr>
          <a:xfrm flipH="1">
            <a:off x="9066026" y="-11"/>
            <a:ext cx="3125974" cy="6858007"/>
            <a:chOff x="-2" y="-6"/>
            <a:chExt cx="3125974" cy="6858007"/>
          </a:xfrm>
        </p:grpSpPr>
        <p:sp>
          <p:nvSpPr>
            <p:cNvPr id="18" name="Moon 17">
              <a:extLst>
                <a:ext uri="{FF2B5EF4-FFF2-40B4-BE49-F238E27FC236}">
                  <a16:creationId xmlns:a16="http://schemas.microsoft.com/office/drawing/2014/main" id="{0B896033-0902-4A96-8F63-719E0C2112F1}"/>
                </a:ext>
              </a:extLst>
            </p:cNvPr>
            <p:cNvSpPr/>
            <p:nvPr/>
          </p:nvSpPr>
          <p:spPr>
            <a:xfrm>
              <a:off x="0" y="1"/>
              <a:ext cx="3125972" cy="6858000"/>
            </a:xfrm>
            <a:prstGeom prst="mo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818163-B761-4277-98E6-FC48769E0CB0}"/>
                </a:ext>
              </a:extLst>
            </p:cNvPr>
            <p:cNvSpPr/>
            <p:nvPr/>
          </p:nvSpPr>
          <p:spPr>
            <a:xfrm>
              <a:off x="-2" y="-1"/>
              <a:ext cx="1456662" cy="68579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1D2AB0-E8F6-4441-91A3-DAC14995B200}"/>
                </a:ext>
              </a:extLst>
            </p:cNvPr>
            <p:cNvSpPr/>
            <p:nvPr/>
          </p:nvSpPr>
          <p:spPr>
            <a:xfrm>
              <a:off x="1286540" y="6213882"/>
              <a:ext cx="1142999" cy="6441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703684C-1668-48C4-A436-5D6405D3C34F}"/>
                </a:ext>
              </a:extLst>
            </p:cNvPr>
            <p:cNvSpPr/>
            <p:nvPr/>
          </p:nvSpPr>
          <p:spPr>
            <a:xfrm>
              <a:off x="1148316" y="-6"/>
              <a:ext cx="1142999" cy="6441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FD2316-E21A-4B69-81CC-9639799CB763}"/>
                </a:ext>
              </a:extLst>
            </p:cNvPr>
            <p:cNvSpPr/>
            <p:nvPr/>
          </p:nvSpPr>
          <p:spPr>
            <a:xfrm>
              <a:off x="1998923" y="0"/>
              <a:ext cx="967562" cy="1275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0DA6DA-6787-4BDD-A42D-A708487DAB1D}"/>
                </a:ext>
              </a:extLst>
            </p:cNvPr>
            <p:cNvSpPr/>
            <p:nvPr/>
          </p:nvSpPr>
          <p:spPr>
            <a:xfrm>
              <a:off x="1761022" y="6730407"/>
              <a:ext cx="1214768" cy="1275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143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FED6D1-76AB-4F56-8569-E97167B05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1" y="1028700"/>
            <a:ext cx="9323071" cy="2743200"/>
          </a:xfrm>
          <a:prstGeom prst="rect">
            <a:avLst/>
          </a:prstGeom>
        </p:spPr>
      </p:pic>
      <p:sp>
        <p:nvSpPr>
          <p:cNvPr id="5" name="TextBox 4">
            <a:extLst>
              <a:ext uri="{FF2B5EF4-FFF2-40B4-BE49-F238E27FC236}">
                <a16:creationId xmlns:a16="http://schemas.microsoft.com/office/drawing/2014/main" id="{A7F82E85-9FBA-4A71-BED8-9B5EAEB9E6B6}"/>
              </a:ext>
            </a:extLst>
          </p:cNvPr>
          <p:cNvSpPr txBox="1"/>
          <p:nvPr/>
        </p:nvSpPr>
        <p:spPr>
          <a:xfrm>
            <a:off x="2255997" y="659368"/>
            <a:ext cx="6575108" cy="369332"/>
          </a:xfrm>
          <a:prstGeom prst="rect">
            <a:avLst/>
          </a:prstGeom>
          <a:noFill/>
        </p:spPr>
        <p:txBody>
          <a:bodyPr wrap="square">
            <a:spAutoFit/>
          </a:bodyPr>
          <a:lstStyle/>
          <a:p>
            <a:r>
              <a:rPr lang="en-US" sz="1800" b="1" i="0" dirty="0">
                <a:effectLst/>
                <a:latin typeface="Arial" panose="020B0604020202020204" pitchFamily="34" charset="0"/>
                <a:cs typeface="Arial" panose="020B0604020202020204" pitchFamily="34" charset="0"/>
              </a:rPr>
              <a:t>Annual </a:t>
            </a:r>
            <a:r>
              <a:rPr lang="en-US" sz="1800" b="1" dirty="0">
                <a:latin typeface="Arial" panose="020B0604020202020204" pitchFamily="34" charset="0"/>
                <a:cs typeface="Arial" panose="020B0604020202020204" pitchFamily="34" charset="0"/>
              </a:rPr>
              <a:t>Income Clusters on </a:t>
            </a:r>
            <a:r>
              <a:rPr lang="en-US" b="1" dirty="0">
                <a:latin typeface="Arial" panose="020B0604020202020204" pitchFamily="34" charset="0"/>
                <a:cs typeface="Arial" panose="020B0604020202020204" pitchFamily="34" charset="0"/>
              </a:rPr>
              <a:t>S</a:t>
            </a:r>
            <a:r>
              <a:rPr lang="en-US" sz="1800" b="1" dirty="0">
                <a:latin typeface="Arial" panose="020B0604020202020204" pitchFamily="34" charset="0"/>
                <a:cs typeface="Arial" panose="020B0604020202020204" pitchFamily="34" charset="0"/>
              </a:rPr>
              <a:t>pending Score by Age Group</a:t>
            </a:r>
            <a:endParaRPr lang="en-US" dirty="0"/>
          </a:p>
        </p:txBody>
      </p:sp>
      <p:sp>
        <p:nvSpPr>
          <p:cNvPr id="8" name="TextBox 7">
            <a:extLst>
              <a:ext uri="{FF2B5EF4-FFF2-40B4-BE49-F238E27FC236}">
                <a16:creationId xmlns:a16="http://schemas.microsoft.com/office/drawing/2014/main" id="{F61F23B9-D944-4ECF-9A38-782409B0739C}"/>
              </a:ext>
            </a:extLst>
          </p:cNvPr>
          <p:cNvSpPr txBox="1"/>
          <p:nvPr/>
        </p:nvSpPr>
        <p:spPr>
          <a:xfrm>
            <a:off x="1028701" y="3657600"/>
            <a:ext cx="9029700" cy="286232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Cluster Interpretation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cl2 youth age group has the highest number of customers, followed by the adult age group and then the old age group</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cl1 also has a large number of customers in the youth age group, followed by the adult age group and then the old age group</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cl3 has the lowest number of customers overall</a:t>
            </a:r>
          </a:p>
          <a:p>
            <a:r>
              <a:rPr lang="en-US" b="1" dirty="0">
                <a:latin typeface="Calibri" panose="020F0502020204030204" pitchFamily="34" charset="0"/>
                <a:cs typeface="Calibri" panose="020F0502020204030204" pitchFamily="34" charset="0"/>
              </a:rPr>
              <a:t>Recommendations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For Cluster 2 and Cluster 1, Tailor marketing strategies and promotions that appeal to each age group's spending because they have a meaningful number of customers across all age groups</a:t>
            </a:r>
          </a:p>
        </p:txBody>
      </p:sp>
    </p:spTree>
    <p:extLst>
      <p:ext uri="{BB962C8B-B14F-4D97-AF65-F5344CB8AC3E}">
        <p14:creationId xmlns:p14="http://schemas.microsoft.com/office/powerpoint/2010/main" val="45208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25FB0-1309-43D5-AA10-DC1A0D237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27" y="1028700"/>
            <a:ext cx="9960293" cy="3140914"/>
          </a:xfrm>
          <a:prstGeom prst="rect">
            <a:avLst/>
          </a:prstGeom>
        </p:spPr>
      </p:pic>
      <p:sp>
        <p:nvSpPr>
          <p:cNvPr id="5" name="TextBox 4">
            <a:extLst>
              <a:ext uri="{FF2B5EF4-FFF2-40B4-BE49-F238E27FC236}">
                <a16:creationId xmlns:a16="http://schemas.microsoft.com/office/drawing/2014/main" id="{5B9F0B51-1553-45F6-823C-AEA2863E0B4A}"/>
              </a:ext>
            </a:extLst>
          </p:cNvPr>
          <p:cNvSpPr txBox="1"/>
          <p:nvPr/>
        </p:nvSpPr>
        <p:spPr>
          <a:xfrm>
            <a:off x="829627" y="4077281"/>
            <a:ext cx="7994334" cy="2308324"/>
          </a:xfrm>
          <a:prstGeom prst="rect">
            <a:avLst/>
          </a:prstGeom>
          <a:noFill/>
        </p:spPr>
        <p:txBody>
          <a:bodyPr wrap="square">
            <a:spAutoFit/>
          </a:bodyPr>
          <a:lstStyle/>
          <a:p>
            <a:pPr algn="l"/>
            <a:r>
              <a:rPr lang="en-US" b="1" dirty="0">
                <a:latin typeface="system-ui"/>
              </a:rPr>
              <a:t>C</a:t>
            </a:r>
            <a:r>
              <a:rPr lang="en-US" b="1" i="0" dirty="0">
                <a:effectLst/>
                <a:latin typeface="system-ui"/>
              </a:rPr>
              <a:t>luster Interpretation</a:t>
            </a:r>
          </a:p>
          <a:p>
            <a:pPr marL="285750" indent="-285750" algn="l">
              <a:buFont typeface="Arial" panose="020B0604020202020204" pitchFamily="34" charset="0"/>
              <a:buChar char="•"/>
            </a:pPr>
            <a:r>
              <a:rPr lang="en-US" b="0" i="0" dirty="0">
                <a:effectLst/>
                <a:latin typeface="system-ui"/>
              </a:rPr>
              <a:t>In all clusters, there are more female customers than male customers</a:t>
            </a:r>
          </a:p>
          <a:p>
            <a:pPr marL="285750" indent="-285750" algn="l">
              <a:buFont typeface="Arial" panose="020B0604020202020204" pitchFamily="34" charset="0"/>
              <a:buChar char="•"/>
            </a:pPr>
            <a:r>
              <a:rPr lang="en-US" b="0" i="0" dirty="0">
                <a:effectLst/>
                <a:latin typeface="system-ui"/>
              </a:rPr>
              <a:t>Spending scores vary, but the trend of females being more general remains consistent</a:t>
            </a:r>
          </a:p>
          <a:p>
            <a:pPr algn="l"/>
            <a:r>
              <a:rPr lang="en-US" b="1" i="0" dirty="0">
                <a:effectLst/>
                <a:latin typeface="system-ui"/>
              </a:rPr>
              <a:t>Recommendations</a:t>
            </a:r>
          </a:p>
          <a:p>
            <a:pPr marL="285750" indent="-285750" algn="l">
              <a:buFont typeface="Arial" panose="020B0604020202020204" pitchFamily="34" charset="0"/>
              <a:buChar char="•"/>
            </a:pPr>
            <a:r>
              <a:rPr lang="en-US" b="0" i="0" dirty="0">
                <a:effectLst/>
                <a:latin typeface="system-ui"/>
              </a:rPr>
              <a:t>Develop marketing campaigns that are particularly appealing to female customers</a:t>
            </a:r>
          </a:p>
          <a:p>
            <a:pPr marL="285750" indent="-285750" algn="l">
              <a:buFont typeface="Arial" panose="020B0604020202020204" pitchFamily="34" charset="0"/>
              <a:buChar char="•"/>
            </a:pPr>
            <a:r>
              <a:rPr lang="en-US" b="0" i="0" dirty="0">
                <a:effectLst/>
                <a:latin typeface="system-ui"/>
              </a:rPr>
              <a:t>Create promotions and offers that are tailored to both genders</a:t>
            </a:r>
          </a:p>
        </p:txBody>
      </p:sp>
      <p:sp>
        <p:nvSpPr>
          <p:cNvPr id="7" name="TextBox 6">
            <a:extLst>
              <a:ext uri="{FF2B5EF4-FFF2-40B4-BE49-F238E27FC236}">
                <a16:creationId xmlns:a16="http://schemas.microsoft.com/office/drawing/2014/main" id="{BCC14346-BBF5-4043-9513-C3BBEFD9D54D}"/>
              </a:ext>
            </a:extLst>
          </p:cNvPr>
          <p:cNvSpPr txBox="1"/>
          <p:nvPr/>
        </p:nvSpPr>
        <p:spPr>
          <a:xfrm>
            <a:off x="2817972" y="472395"/>
            <a:ext cx="6188868" cy="369332"/>
          </a:xfrm>
          <a:prstGeom prst="rect">
            <a:avLst/>
          </a:prstGeom>
          <a:noFill/>
        </p:spPr>
        <p:txBody>
          <a:bodyPr wrap="square">
            <a:spAutoFit/>
          </a:bodyPr>
          <a:lstStyle/>
          <a:p>
            <a:r>
              <a:rPr lang="en-US" sz="1800" b="1" i="0" dirty="0">
                <a:effectLst/>
                <a:latin typeface="Arial" panose="020B0604020202020204" pitchFamily="34" charset="0"/>
                <a:cs typeface="Arial" panose="020B0604020202020204" pitchFamily="34" charset="0"/>
              </a:rPr>
              <a:t>Annual </a:t>
            </a:r>
            <a:r>
              <a:rPr lang="en-US" sz="1800" b="1" dirty="0">
                <a:latin typeface="Arial" panose="020B0604020202020204" pitchFamily="34" charset="0"/>
                <a:cs typeface="Arial" panose="020B0604020202020204" pitchFamily="34" charset="0"/>
              </a:rPr>
              <a:t>Income Clusters on </a:t>
            </a:r>
            <a:r>
              <a:rPr lang="en-US" b="1" dirty="0">
                <a:latin typeface="Arial" panose="020B0604020202020204" pitchFamily="34" charset="0"/>
                <a:cs typeface="Arial" panose="020B0604020202020204" pitchFamily="34" charset="0"/>
              </a:rPr>
              <a:t>S</a:t>
            </a:r>
            <a:r>
              <a:rPr lang="en-US" sz="1800" b="1" dirty="0">
                <a:latin typeface="Arial" panose="020B0604020202020204" pitchFamily="34" charset="0"/>
                <a:cs typeface="Arial" panose="020B0604020202020204" pitchFamily="34" charset="0"/>
              </a:rPr>
              <a:t>pending Score by </a:t>
            </a:r>
            <a:r>
              <a:rPr lang="en-US" b="1" dirty="0">
                <a:latin typeface="Arial" panose="020B0604020202020204" pitchFamily="34" charset="0"/>
                <a:cs typeface="Arial" panose="020B0604020202020204" pitchFamily="34" charset="0"/>
              </a:rPr>
              <a:t>Gender</a:t>
            </a:r>
            <a:endParaRPr lang="en-US" dirty="0"/>
          </a:p>
        </p:txBody>
      </p:sp>
    </p:spTree>
    <p:extLst>
      <p:ext uri="{BB962C8B-B14F-4D97-AF65-F5344CB8AC3E}">
        <p14:creationId xmlns:p14="http://schemas.microsoft.com/office/powerpoint/2010/main" val="190681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94BD17-28AC-4428-9D6C-8AEB07ABB773}"/>
              </a:ext>
            </a:extLst>
          </p:cNvPr>
          <p:cNvSpPr txBox="1"/>
          <p:nvPr/>
        </p:nvSpPr>
        <p:spPr>
          <a:xfrm>
            <a:off x="4062423" y="303981"/>
            <a:ext cx="3816302" cy="646331"/>
          </a:xfrm>
          <a:prstGeom prst="rect">
            <a:avLst/>
          </a:prstGeom>
          <a:noFill/>
        </p:spPr>
        <p:txBody>
          <a:bodyPr wrap="square">
            <a:spAutoFit/>
          </a:bodyPr>
          <a:lstStyle/>
          <a:p>
            <a:r>
              <a:rPr lang="en-US" sz="3600" b="1" dirty="0">
                <a:latin typeface="Arial" panose="020B0604020202020204" pitchFamily="34" charset="0"/>
                <a:cs typeface="Arial" panose="020B0604020202020204" pitchFamily="34" charset="0"/>
              </a:rPr>
              <a:t>Spending Score</a:t>
            </a:r>
            <a:endParaRPr lang="en-US" sz="3600" b="1" i="0" dirty="0">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D640C1E-55AB-4461-B0C4-90E282AFA03A}"/>
              </a:ext>
            </a:extLst>
          </p:cNvPr>
          <p:cNvPicPr>
            <a:picLocks noChangeAspect="1"/>
          </p:cNvPicPr>
          <p:nvPr/>
        </p:nvPicPr>
        <p:blipFill>
          <a:blip r:embed="rId2"/>
          <a:stretch>
            <a:fillRect/>
          </a:stretch>
        </p:blipFill>
        <p:spPr>
          <a:xfrm>
            <a:off x="873441" y="1378416"/>
            <a:ext cx="5222559" cy="3262313"/>
          </a:xfrm>
          <a:prstGeom prst="rect">
            <a:avLst/>
          </a:prstGeom>
        </p:spPr>
      </p:pic>
      <p:sp>
        <p:nvSpPr>
          <p:cNvPr id="9" name="TextBox 8">
            <a:extLst>
              <a:ext uri="{FF2B5EF4-FFF2-40B4-BE49-F238E27FC236}">
                <a16:creationId xmlns:a16="http://schemas.microsoft.com/office/drawing/2014/main" id="{39140004-8B36-4C77-93D5-76DD0D08AA7C}"/>
              </a:ext>
            </a:extLst>
          </p:cNvPr>
          <p:cNvSpPr txBox="1"/>
          <p:nvPr/>
        </p:nvSpPr>
        <p:spPr>
          <a:xfrm>
            <a:off x="873442" y="4850606"/>
            <a:ext cx="5553075" cy="1477328"/>
          </a:xfrm>
          <a:prstGeom prst="rect">
            <a:avLst/>
          </a:prstGeom>
          <a:noFill/>
        </p:spPr>
        <p:txBody>
          <a:bodyPr wrap="square">
            <a:spAutoFit/>
          </a:bodyPr>
          <a:lstStyle/>
          <a:p>
            <a:pPr algn="l"/>
            <a:r>
              <a:rPr lang="en-US" b="1" i="0" dirty="0">
                <a:effectLst/>
                <a:latin typeface="system-ui"/>
              </a:rPr>
              <a:t>Interpretation of the </a:t>
            </a:r>
            <a:r>
              <a:rPr lang="en-US" b="1" i="0" dirty="0" err="1">
                <a:effectLst/>
                <a:latin typeface="system-ui"/>
              </a:rPr>
              <a:t>eblow</a:t>
            </a:r>
            <a:r>
              <a:rPr lang="en-US" b="1" i="0" dirty="0">
                <a:effectLst/>
                <a:latin typeface="system-ui"/>
              </a:rPr>
              <a:t> graph and findings</a:t>
            </a:r>
          </a:p>
          <a:p>
            <a:pPr marL="285750" indent="-285750" algn="l">
              <a:buFont typeface="Arial" panose="020B0604020202020204" pitchFamily="34" charset="0"/>
              <a:buChar char="•"/>
            </a:pPr>
            <a:r>
              <a:rPr lang="en-US" b="0" i="0" dirty="0">
                <a:effectLst/>
                <a:latin typeface="system-ui"/>
              </a:rPr>
              <a:t>The elbow point on the graph occurred at 3 clusters</a:t>
            </a:r>
          </a:p>
          <a:p>
            <a:pPr marL="285750" indent="-285750" algn="l">
              <a:buFont typeface="Arial" panose="020B0604020202020204" pitchFamily="34" charset="0"/>
              <a:buChar char="•"/>
            </a:pPr>
            <a:r>
              <a:rPr lang="en-US" b="0" i="0" dirty="0">
                <a:effectLst/>
                <a:latin typeface="system-ui"/>
              </a:rPr>
              <a:t>This suggests that dividing the data into 3 clusters</a:t>
            </a:r>
          </a:p>
          <a:p>
            <a:pPr marL="285750" indent="-285750" algn="l">
              <a:buFont typeface="Arial" panose="020B0604020202020204" pitchFamily="34" charset="0"/>
              <a:buChar char="•"/>
            </a:pPr>
            <a:r>
              <a:rPr lang="en-US" b="0" i="0" dirty="0">
                <a:effectLst/>
                <a:latin typeface="system-ui"/>
              </a:rPr>
              <a:t>There are three distinct groups of customers based on their Spending Score</a:t>
            </a:r>
          </a:p>
        </p:txBody>
      </p:sp>
      <p:pic>
        <p:nvPicPr>
          <p:cNvPr id="11" name="Picture 10">
            <a:extLst>
              <a:ext uri="{FF2B5EF4-FFF2-40B4-BE49-F238E27FC236}">
                <a16:creationId xmlns:a16="http://schemas.microsoft.com/office/drawing/2014/main" id="{9F883DAC-DDBB-433D-899B-4D22E736D2C1}"/>
              </a:ext>
            </a:extLst>
          </p:cNvPr>
          <p:cNvPicPr>
            <a:picLocks noChangeAspect="1"/>
          </p:cNvPicPr>
          <p:nvPr/>
        </p:nvPicPr>
        <p:blipFill>
          <a:blip r:embed="rId3"/>
          <a:stretch>
            <a:fillRect/>
          </a:stretch>
        </p:blipFill>
        <p:spPr>
          <a:xfrm>
            <a:off x="6515100" y="1378416"/>
            <a:ext cx="5314950" cy="3262313"/>
          </a:xfrm>
          <a:prstGeom prst="rect">
            <a:avLst/>
          </a:prstGeom>
        </p:spPr>
      </p:pic>
    </p:spTree>
    <p:extLst>
      <p:ext uri="{BB962C8B-B14F-4D97-AF65-F5344CB8AC3E}">
        <p14:creationId xmlns:p14="http://schemas.microsoft.com/office/powerpoint/2010/main" val="933781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A894C6-8CB1-4347-A1EB-1490B7FD9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56" y="834390"/>
            <a:ext cx="10207371" cy="3337560"/>
          </a:xfrm>
          <a:prstGeom prst="rect">
            <a:avLst/>
          </a:prstGeom>
        </p:spPr>
      </p:pic>
      <p:sp>
        <p:nvSpPr>
          <p:cNvPr id="5" name="TextBox 4">
            <a:extLst>
              <a:ext uri="{FF2B5EF4-FFF2-40B4-BE49-F238E27FC236}">
                <a16:creationId xmlns:a16="http://schemas.microsoft.com/office/drawing/2014/main" id="{F08F6E3F-97C7-46F8-AF8B-0D8C19F00099}"/>
              </a:ext>
            </a:extLst>
          </p:cNvPr>
          <p:cNvSpPr txBox="1"/>
          <p:nvPr/>
        </p:nvSpPr>
        <p:spPr>
          <a:xfrm>
            <a:off x="434956" y="3682782"/>
            <a:ext cx="10945846" cy="2862322"/>
          </a:xfrm>
          <a:prstGeom prst="rect">
            <a:avLst/>
          </a:prstGeom>
          <a:noFill/>
        </p:spPr>
        <p:txBody>
          <a:bodyPr wrap="square">
            <a:spAutoFit/>
          </a:bodyPr>
          <a:lstStyle/>
          <a:p>
            <a:pPr algn="l"/>
            <a:r>
              <a:rPr lang="en-US" b="1" i="0" dirty="0">
                <a:effectLst/>
                <a:latin typeface="system-ui"/>
              </a:rPr>
              <a:t>Interpretation</a:t>
            </a:r>
          </a:p>
          <a:p>
            <a:pPr marL="285750" indent="-285750" algn="l">
              <a:buFont typeface="Arial" panose="020B0604020202020204" pitchFamily="34" charset="0"/>
              <a:buChar char="•"/>
            </a:pPr>
            <a:r>
              <a:rPr lang="en-US" b="0" i="0" dirty="0">
                <a:effectLst/>
                <a:latin typeface="system-ui"/>
              </a:rPr>
              <a:t>Cluster 2 has the least number of customers in each age group</a:t>
            </a:r>
          </a:p>
          <a:p>
            <a:pPr marL="285750" indent="-285750" algn="l">
              <a:buFont typeface="Arial" panose="020B0604020202020204" pitchFamily="34" charset="0"/>
              <a:buChar char="•"/>
            </a:pPr>
            <a:r>
              <a:rPr lang="en-US" b="0" i="0" dirty="0">
                <a:effectLst/>
                <a:latin typeface="system-ui"/>
              </a:rPr>
              <a:t>Cluster 1 has the largest number of customers across all age groups</a:t>
            </a:r>
          </a:p>
          <a:p>
            <a:pPr marL="285750" indent="-285750" algn="l">
              <a:buFont typeface="Arial" panose="020B0604020202020204" pitchFamily="34" charset="0"/>
              <a:buChar char="•"/>
            </a:pPr>
            <a:r>
              <a:rPr lang="en-US" b="0" i="0" dirty="0">
                <a:effectLst/>
                <a:latin typeface="system-ui"/>
              </a:rPr>
              <a:t>Cluster 3 has a higher number of adults compared to youths and a smaller number of older customers.</a:t>
            </a:r>
          </a:p>
          <a:p>
            <a:pPr algn="l"/>
            <a:r>
              <a:rPr lang="en-US" b="1" i="0" dirty="0">
                <a:effectLst/>
                <a:latin typeface="system-ui"/>
              </a:rPr>
              <a:t>Recommendations</a:t>
            </a:r>
          </a:p>
          <a:p>
            <a:pPr marL="285750" indent="-285750" algn="l">
              <a:buFont typeface="Arial" panose="020B0604020202020204" pitchFamily="34" charset="0"/>
              <a:buChar char="•"/>
            </a:pPr>
            <a:r>
              <a:rPr lang="en-US" b="0" i="0" dirty="0">
                <a:effectLst/>
                <a:latin typeface="system-ui"/>
              </a:rPr>
              <a:t>Focus on niche marketing strategies that appeal to each age group in cluster 2</a:t>
            </a:r>
          </a:p>
          <a:p>
            <a:pPr marL="285750" indent="-285750" algn="l">
              <a:buFont typeface="Arial" panose="020B0604020202020204" pitchFamily="34" charset="0"/>
              <a:buChar char="•"/>
            </a:pPr>
            <a:r>
              <a:rPr lang="en-US" b="0" i="0" dirty="0">
                <a:effectLst/>
                <a:latin typeface="system-ui"/>
              </a:rPr>
              <a:t>In cluster 1, Implement loyalty programs and incentives for young customers to keep them engaged and increase their lifetime value.</a:t>
            </a:r>
          </a:p>
          <a:p>
            <a:pPr marL="285750" indent="-285750" algn="l">
              <a:buFont typeface="Arial" panose="020B0604020202020204" pitchFamily="34" charset="0"/>
              <a:buChar char="•"/>
            </a:pPr>
            <a:r>
              <a:rPr lang="en-US" b="0" i="0" dirty="0">
                <a:effectLst/>
                <a:latin typeface="system-ui"/>
              </a:rPr>
              <a:t>In cluster 3 consider promoting products and services that cater to </a:t>
            </a:r>
            <a:r>
              <a:rPr lang="en-US" b="0" i="0" dirty="0" err="1">
                <a:effectLst/>
                <a:latin typeface="system-ui"/>
              </a:rPr>
              <a:t>mid_life</a:t>
            </a:r>
            <a:r>
              <a:rPr lang="en-US" b="0" i="0" dirty="0">
                <a:effectLst/>
                <a:latin typeface="system-ui"/>
              </a:rPr>
              <a:t> needs and Target older customers with specialized offers to increase their engagement and spending</a:t>
            </a:r>
          </a:p>
        </p:txBody>
      </p:sp>
      <p:sp>
        <p:nvSpPr>
          <p:cNvPr id="7" name="TextBox 6">
            <a:extLst>
              <a:ext uri="{FF2B5EF4-FFF2-40B4-BE49-F238E27FC236}">
                <a16:creationId xmlns:a16="http://schemas.microsoft.com/office/drawing/2014/main" id="{9F1420EB-D809-4BB8-A2F2-C3F90D3D71A0}"/>
              </a:ext>
            </a:extLst>
          </p:cNvPr>
          <p:cNvSpPr txBox="1"/>
          <p:nvPr/>
        </p:nvSpPr>
        <p:spPr>
          <a:xfrm>
            <a:off x="2062492" y="453628"/>
            <a:ext cx="6952298"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Spending Scores Clusters on Annual Income by Age Group</a:t>
            </a:r>
            <a:endParaRPr lang="en-US" dirty="0"/>
          </a:p>
        </p:txBody>
      </p:sp>
    </p:spTree>
    <p:extLst>
      <p:ext uri="{BB962C8B-B14F-4D97-AF65-F5344CB8AC3E}">
        <p14:creationId xmlns:p14="http://schemas.microsoft.com/office/powerpoint/2010/main" val="85687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2618E-A0C7-415E-9E8F-6EEEE0A47A6F}"/>
              </a:ext>
            </a:extLst>
          </p:cNvPr>
          <p:cNvSpPr txBox="1"/>
          <p:nvPr/>
        </p:nvSpPr>
        <p:spPr>
          <a:xfrm>
            <a:off x="2248852" y="431215"/>
            <a:ext cx="7066597"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Spending Scores Clusters on Annual Income by Age Group</a:t>
            </a:r>
            <a:endParaRPr lang="en-US" dirty="0"/>
          </a:p>
        </p:txBody>
      </p:sp>
      <p:pic>
        <p:nvPicPr>
          <p:cNvPr id="5" name="Picture 4">
            <a:extLst>
              <a:ext uri="{FF2B5EF4-FFF2-40B4-BE49-F238E27FC236}">
                <a16:creationId xmlns:a16="http://schemas.microsoft.com/office/drawing/2014/main" id="{C02F5968-F445-45FC-917B-3DCDCD264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77" y="933242"/>
            <a:ext cx="9724547" cy="2606040"/>
          </a:xfrm>
          <a:prstGeom prst="rect">
            <a:avLst/>
          </a:prstGeom>
        </p:spPr>
      </p:pic>
      <p:sp>
        <p:nvSpPr>
          <p:cNvPr id="7" name="TextBox 6">
            <a:extLst>
              <a:ext uri="{FF2B5EF4-FFF2-40B4-BE49-F238E27FC236}">
                <a16:creationId xmlns:a16="http://schemas.microsoft.com/office/drawing/2014/main" id="{BFE114D5-7B6C-4986-92AB-24438E65468E}"/>
              </a:ext>
            </a:extLst>
          </p:cNvPr>
          <p:cNvSpPr txBox="1"/>
          <p:nvPr/>
        </p:nvSpPr>
        <p:spPr>
          <a:xfrm>
            <a:off x="772477" y="3429000"/>
            <a:ext cx="10305575" cy="3139321"/>
          </a:xfrm>
          <a:prstGeom prst="rect">
            <a:avLst/>
          </a:prstGeom>
          <a:noFill/>
        </p:spPr>
        <p:txBody>
          <a:bodyPr wrap="square">
            <a:spAutoFit/>
          </a:bodyPr>
          <a:lstStyle/>
          <a:p>
            <a:pPr algn="l"/>
            <a:r>
              <a:rPr lang="en-US" b="1" i="0" dirty="0">
                <a:effectLst/>
                <a:latin typeface="system-ui"/>
              </a:rPr>
              <a:t>Interpretation</a:t>
            </a:r>
          </a:p>
          <a:p>
            <a:pPr marL="285750" indent="-285750" algn="l">
              <a:buFont typeface="Arial" panose="020B0604020202020204" pitchFamily="34" charset="0"/>
              <a:buChar char="•"/>
            </a:pPr>
            <a:r>
              <a:rPr lang="en-US" dirty="0">
                <a:latin typeface="system-ui"/>
              </a:rPr>
              <a:t>C</a:t>
            </a:r>
            <a:r>
              <a:rPr lang="en-US" b="0" i="0" dirty="0">
                <a:effectLst/>
                <a:latin typeface="system-ui"/>
              </a:rPr>
              <a:t>luster 1 Indicates a higher income group.</a:t>
            </a:r>
          </a:p>
          <a:p>
            <a:pPr marL="285750" indent="-285750" algn="l">
              <a:buFont typeface="Arial" panose="020B0604020202020204" pitchFamily="34" charset="0"/>
              <a:buChar char="•"/>
            </a:pPr>
            <a:r>
              <a:rPr lang="en-US" dirty="0">
                <a:latin typeface="system-ui"/>
              </a:rPr>
              <a:t>C</a:t>
            </a:r>
            <a:r>
              <a:rPr lang="en-US" b="0" i="0" dirty="0">
                <a:effectLst/>
                <a:latin typeface="system-ui"/>
              </a:rPr>
              <a:t>luster 2 Has the fewest number of customers, with more females than males.</a:t>
            </a:r>
          </a:p>
          <a:p>
            <a:pPr marL="285750" indent="-285750" algn="l">
              <a:buFont typeface="Arial" panose="020B0604020202020204" pitchFamily="34" charset="0"/>
              <a:buChar char="•"/>
            </a:pPr>
            <a:r>
              <a:rPr lang="en-US" b="0" i="0" dirty="0">
                <a:effectLst/>
                <a:latin typeface="system-ui"/>
              </a:rPr>
              <a:t>Cluster 3</a:t>
            </a:r>
            <a:r>
              <a:rPr lang="en-US" dirty="0">
                <a:latin typeface="system-ui"/>
              </a:rPr>
              <a:t> </a:t>
            </a:r>
            <a:r>
              <a:rPr lang="en-US" b="0" i="0" dirty="0">
                <a:effectLst/>
                <a:latin typeface="system-ui"/>
              </a:rPr>
              <a:t>Has a nearly equal number of males and females</a:t>
            </a:r>
          </a:p>
          <a:p>
            <a:pPr algn="l"/>
            <a:r>
              <a:rPr lang="en-US" b="1" i="0" dirty="0">
                <a:effectLst/>
                <a:latin typeface="system-ui"/>
              </a:rPr>
              <a:t>Recommendations</a:t>
            </a:r>
          </a:p>
          <a:p>
            <a:pPr marL="285750" indent="-285750" algn="l">
              <a:buFont typeface="Arial" panose="020B0604020202020204" pitchFamily="34" charset="0"/>
              <a:buChar char="•"/>
            </a:pPr>
            <a:r>
              <a:rPr lang="en-US" dirty="0">
                <a:latin typeface="system-ui"/>
              </a:rPr>
              <a:t>C</a:t>
            </a:r>
            <a:r>
              <a:rPr lang="en-US" b="0" i="0" dirty="0">
                <a:effectLst/>
                <a:latin typeface="system-ui"/>
              </a:rPr>
              <a:t>luster 1, Focus on high-income products and premium services and Create gender-specific marketing campaigns to appeal to both males and females.</a:t>
            </a:r>
          </a:p>
          <a:p>
            <a:pPr marL="285750" indent="-285750" algn="l">
              <a:buFont typeface="Arial" panose="020B0604020202020204" pitchFamily="34" charset="0"/>
              <a:buChar char="•"/>
            </a:pPr>
            <a:r>
              <a:rPr lang="en-US" dirty="0">
                <a:latin typeface="system-ui"/>
              </a:rPr>
              <a:t>C</a:t>
            </a:r>
            <a:r>
              <a:rPr lang="en-US" b="0" i="0" dirty="0">
                <a:effectLst/>
                <a:latin typeface="system-ui"/>
              </a:rPr>
              <a:t>luster 2, Develop targeted offers to attract more male customers and Promote mid-range products that might appeal to a broader audience.</a:t>
            </a:r>
          </a:p>
          <a:p>
            <a:pPr marL="285750" indent="-285750" algn="l">
              <a:buFont typeface="Arial" panose="020B0604020202020204" pitchFamily="34" charset="0"/>
              <a:buChar char="•"/>
            </a:pPr>
            <a:r>
              <a:rPr lang="en-US" b="0" i="0" dirty="0">
                <a:effectLst/>
                <a:latin typeface="system-ui"/>
              </a:rPr>
              <a:t>Cluster 3, Design inclusive marketing strategies that appeal equally to both males and females. and Offer a variety of products catering to different preferences</a:t>
            </a:r>
          </a:p>
        </p:txBody>
      </p:sp>
    </p:spTree>
    <p:extLst>
      <p:ext uri="{BB962C8B-B14F-4D97-AF65-F5344CB8AC3E}">
        <p14:creationId xmlns:p14="http://schemas.microsoft.com/office/powerpoint/2010/main" val="336641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58E4DC-A9B1-4754-ADC6-DB4D23E8E71C}"/>
              </a:ext>
            </a:extLst>
          </p:cNvPr>
          <p:cNvSpPr txBox="1"/>
          <p:nvPr/>
        </p:nvSpPr>
        <p:spPr>
          <a:xfrm>
            <a:off x="2567298" y="2884673"/>
            <a:ext cx="7395409" cy="707886"/>
          </a:xfrm>
          <a:prstGeom prst="rect">
            <a:avLst/>
          </a:prstGeom>
          <a:noFill/>
        </p:spPr>
        <p:txBody>
          <a:bodyPr wrap="square">
            <a:spAutoFit/>
          </a:bodyPr>
          <a:lstStyle/>
          <a:p>
            <a:pPr algn="l"/>
            <a:r>
              <a:rPr lang="en-US" sz="4000" b="1" i="0" dirty="0">
                <a:effectLst/>
                <a:latin typeface="Arial" panose="020B0604020202020204" pitchFamily="34" charset="0"/>
                <a:cs typeface="Arial" panose="020B0604020202020204" pitchFamily="34" charset="0"/>
              </a:rPr>
              <a:t>Bivariate Clustering Analysis</a:t>
            </a:r>
          </a:p>
        </p:txBody>
      </p:sp>
    </p:spTree>
    <p:extLst>
      <p:ext uri="{BB962C8B-B14F-4D97-AF65-F5344CB8AC3E}">
        <p14:creationId xmlns:p14="http://schemas.microsoft.com/office/powerpoint/2010/main" val="147676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E55D90-CCF9-484F-BC58-4D6DE2C347F4}"/>
              </a:ext>
            </a:extLst>
          </p:cNvPr>
          <p:cNvSpPr txBox="1"/>
          <p:nvPr/>
        </p:nvSpPr>
        <p:spPr>
          <a:xfrm>
            <a:off x="3172822" y="584955"/>
            <a:ext cx="5214937" cy="369332"/>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Annual Income (k$) vs Spending Score (1-100)</a:t>
            </a:r>
          </a:p>
        </p:txBody>
      </p:sp>
      <p:pic>
        <p:nvPicPr>
          <p:cNvPr id="7" name="Picture 6">
            <a:extLst>
              <a:ext uri="{FF2B5EF4-FFF2-40B4-BE49-F238E27FC236}">
                <a16:creationId xmlns:a16="http://schemas.microsoft.com/office/drawing/2014/main" id="{57C9E198-30A1-4608-BFFD-EDA24241577F}"/>
              </a:ext>
            </a:extLst>
          </p:cNvPr>
          <p:cNvPicPr>
            <a:picLocks noChangeAspect="1"/>
          </p:cNvPicPr>
          <p:nvPr/>
        </p:nvPicPr>
        <p:blipFill>
          <a:blip r:embed="rId2"/>
          <a:stretch>
            <a:fillRect/>
          </a:stretch>
        </p:blipFill>
        <p:spPr>
          <a:xfrm>
            <a:off x="591978" y="1308392"/>
            <a:ext cx="5504022" cy="3473619"/>
          </a:xfrm>
          <a:prstGeom prst="rect">
            <a:avLst/>
          </a:prstGeom>
        </p:spPr>
      </p:pic>
      <p:sp>
        <p:nvSpPr>
          <p:cNvPr id="9" name="TextBox 8">
            <a:extLst>
              <a:ext uri="{FF2B5EF4-FFF2-40B4-BE49-F238E27FC236}">
                <a16:creationId xmlns:a16="http://schemas.microsoft.com/office/drawing/2014/main" id="{BBA29224-AFF2-4C17-9BE0-59D707CA7E9A}"/>
              </a:ext>
            </a:extLst>
          </p:cNvPr>
          <p:cNvSpPr txBox="1"/>
          <p:nvPr/>
        </p:nvSpPr>
        <p:spPr>
          <a:xfrm>
            <a:off x="591978" y="5008756"/>
            <a:ext cx="5763577" cy="1200329"/>
          </a:xfrm>
          <a:prstGeom prst="rect">
            <a:avLst/>
          </a:prstGeom>
          <a:noFill/>
        </p:spPr>
        <p:txBody>
          <a:bodyPr wrap="square">
            <a:spAutoFit/>
          </a:bodyPr>
          <a:lstStyle/>
          <a:p>
            <a:pPr algn="l"/>
            <a:r>
              <a:rPr lang="en-US" b="1" i="0" dirty="0">
                <a:effectLst/>
                <a:latin typeface="system-ui"/>
              </a:rPr>
              <a:t>Interpretation of the </a:t>
            </a:r>
            <a:r>
              <a:rPr lang="en-US" b="1" i="0" dirty="0" err="1">
                <a:effectLst/>
                <a:latin typeface="system-ui"/>
              </a:rPr>
              <a:t>eblow</a:t>
            </a:r>
            <a:r>
              <a:rPr lang="en-US" b="1" i="0" dirty="0">
                <a:effectLst/>
                <a:latin typeface="system-ui"/>
              </a:rPr>
              <a:t> graph and findings</a:t>
            </a:r>
          </a:p>
          <a:p>
            <a:pPr marL="285750" indent="-285750" algn="l">
              <a:buFont typeface="Arial" panose="020B0604020202020204" pitchFamily="34" charset="0"/>
              <a:buChar char="•"/>
            </a:pPr>
            <a:r>
              <a:rPr lang="en-US" b="0" i="0" dirty="0">
                <a:effectLst/>
                <a:latin typeface="system-ui"/>
              </a:rPr>
              <a:t>This elbow shows 5 clusters.</a:t>
            </a:r>
          </a:p>
          <a:p>
            <a:pPr marL="285750" indent="-285750" algn="l">
              <a:buFont typeface="Arial" panose="020B0604020202020204" pitchFamily="34" charset="0"/>
              <a:buChar char="•"/>
            </a:pPr>
            <a:r>
              <a:rPr lang="en-US" b="0" i="0" dirty="0">
                <a:effectLst/>
                <a:latin typeface="system-ui"/>
              </a:rPr>
              <a:t>5 clusters is the optimal number for segmenting the data</a:t>
            </a:r>
          </a:p>
          <a:p>
            <a:pPr marL="285750" indent="-285750" algn="l">
              <a:buFont typeface="Arial" panose="020B0604020202020204" pitchFamily="34" charset="0"/>
              <a:buChar char="•"/>
            </a:pPr>
            <a:r>
              <a:rPr lang="en-US" b="0" i="0" dirty="0">
                <a:effectLst/>
                <a:latin typeface="system-ui"/>
              </a:rPr>
              <a:t>Divide the customers into 5 distinct groups</a:t>
            </a:r>
          </a:p>
        </p:txBody>
      </p:sp>
      <p:pic>
        <p:nvPicPr>
          <p:cNvPr id="11" name="Picture 10">
            <a:extLst>
              <a:ext uri="{FF2B5EF4-FFF2-40B4-BE49-F238E27FC236}">
                <a16:creationId xmlns:a16="http://schemas.microsoft.com/office/drawing/2014/main" id="{4408C495-4578-4238-8B16-6380EE10291B}"/>
              </a:ext>
            </a:extLst>
          </p:cNvPr>
          <p:cNvPicPr>
            <a:picLocks noChangeAspect="1"/>
          </p:cNvPicPr>
          <p:nvPr/>
        </p:nvPicPr>
        <p:blipFill>
          <a:blip r:embed="rId3"/>
          <a:stretch>
            <a:fillRect/>
          </a:stretch>
        </p:blipFill>
        <p:spPr>
          <a:xfrm>
            <a:off x="6355555" y="1308392"/>
            <a:ext cx="5514975" cy="4610100"/>
          </a:xfrm>
          <a:prstGeom prst="rect">
            <a:avLst/>
          </a:prstGeom>
        </p:spPr>
      </p:pic>
    </p:spTree>
    <p:extLst>
      <p:ext uri="{BB962C8B-B14F-4D97-AF65-F5344CB8AC3E}">
        <p14:creationId xmlns:p14="http://schemas.microsoft.com/office/powerpoint/2010/main" val="3615125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9BBCD0-4A50-4290-B186-1BFB326FAA92}"/>
              </a:ext>
            </a:extLst>
          </p:cNvPr>
          <p:cNvPicPr>
            <a:picLocks noChangeAspect="1"/>
          </p:cNvPicPr>
          <p:nvPr/>
        </p:nvPicPr>
        <p:blipFill>
          <a:blip r:embed="rId2"/>
          <a:stretch>
            <a:fillRect/>
          </a:stretch>
        </p:blipFill>
        <p:spPr>
          <a:xfrm>
            <a:off x="660080" y="905081"/>
            <a:ext cx="5301615" cy="3922458"/>
          </a:xfrm>
          <a:prstGeom prst="rect">
            <a:avLst/>
          </a:prstGeom>
        </p:spPr>
      </p:pic>
      <p:sp>
        <p:nvSpPr>
          <p:cNvPr id="5" name="TextBox 4">
            <a:extLst>
              <a:ext uri="{FF2B5EF4-FFF2-40B4-BE49-F238E27FC236}">
                <a16:creationId xmlns:a16="http://schemas.microsoft.com/office/drawing/2014/main" id="{5C5D1737-387F-4DA2-A8F5-C2093589EDE7}"/>
              </a:ext>
            </a:extLst>
          </p:cNvPr>
          <p:cNvSpPr txBox="1"/>
          <p:nvPr/>
        </p:nvSpPr>
        <p:spPr>
          <a:xfrm>
            <a:off x="6096000" y="1098889"/>
            <a:ext cx="5788343" cy="3416320"/>
          </a:xfrm>
          <a:prstGeom prst="rect">
            <a:avLst/>
          </a:prstGeom>
          <a:noFill/>
        </p:spPr>
        <p:txBody>
          <a:bodyPr wrap="square">
            <a:spAutoFit/>
          </a:bodyPr>
          <a:lstStyle/>
          <a:p>
            <a:pPr algn="l"/>
            <a:endParaRPr lang="en-US" b="0" i="0" dirty="0">
              <a:effectLst/>
              <a:latin typeface="system-ui"/>
            </a:endParaRPr>
          </a:p>
          <a:p>
            <a:pPr algn="l"/>
            <a:r>
              <a:rPr lang="en-US" b="1" i="0" dirty="0">
                <a:effectLst/>
                <a:latin typeface="system-ui"/>
              </a:rPr>
              <a:t>Recommendations</a:t>
            </a:r>
          </a:p>
          <a:p>
            <a:pPr marL="285750" indent="-285750" algn="l">
              <a:buFont typeface="Arial" panose="020B0604020202020204" pitchFamily="34" charset="0"/>
              <a:buChar char="•"/>
            </a:pPr>
            <a:r>
              <a:rPr lang="en-US" b="0" i="0" dirty="0">
                <a:effectLst/>
                <a:latin typeface="system-ui"/>
              </a:rPr>
              <a:t>Cluster 1 = Offer mid-range products and regular promotions to encourage consistent spending.</a:t>
            </a:r>
          </a:p>
          <a:p>
            <a:pPr marL="285750" indent="-285750" algn="l">
              <a:buFont typeface="Arial" panose="020B0604020202020204" pitchFamily="34" charset="0"/>
              <a:buChar char="•"/>
            </a:pPr>
            <a:r>
              <a:rPr lang="en-US" dirty="0">
                <a:latin typeface="system-ui"/>
              </a:rPr>
              <a:t>C</a:t>
            </a:r>
            <a:r>
              <a:rPr lang="en-US" b="0" i="0" dirty="0">
                <a:effectLst/>
                <a:latin typeface="system-ui"/>
              </a:rPr>
              <a:t>luster 2 = Implement campaigns that highlight the value and benefits of higher-priced products</a:t>
            </a:r>
          </a:p>
          <a:p>
            <a:pPr marL="285750" indent="-285750" algn="l">
              <a:buFont typeface="Arial" panose="020B0604020202020204" pitchFamily="34" charset="0"/>
              <a:buChar char="•"/>
            </a:pPr>
            <a:r>
              <a:rPr lang="en-US" dirty="0">
                <a:latin typeface="system-ui"/>
              </a:rPr>
              <a:t>C</a:t>
            </a:r>
            <a:r>
              <a:rPr lang="en-US" b="0" i="0" dirty="0">
                <a:effectLst/>
                <a:latin typeface="system-ui"/>
              </a:rPr>
              <a:t>luster 3 = Focus on budget-friendly options and frequent discounts</a:t>
            </a:r>
          </a:p>
          <a:p>
            <a:pPr marL="285750" indent="-285750" algn="l">
              <a:buFont typeface="Arial" panose="020B0604020202020204" pitchFamily="34" charset="0"/>
              <a:buChar char="•"/>
            </a:pPr>
            <a:r>
              <a:rPr lang="en-US" dirty="0">
                <a:latin typeface="system-ui"/>
              </a:rPr>
              <a:t>C</a:t>
            </a:r>
            <a:r>
              <a:rPr lang="en-US" b="0" i="0" dirty="0">
                <a:effectLst/>
                <a:latin typeface="system-ui"/>
              </a:rPr>
              <a:t>luster 4 = Provide incentives for frequent purchases to keep them engaged.</a:t>
            </a:r>
          </a:p>
          <a:p>
            <a:pPr marL="285750" indent="-285750" algn="l">
              <a:buFont typeface="Arial" panose="020B0604020202020204" pitchFamily="34" charset="0"/>
              <a:buChar char="•"/>
            </a:pPr>
            <a:r>
              <a:rPr lang="en-US" dirty="0">
                <a:latin typeface="system-ui"/>
              </a:rPr>
              <a:t>C</a:t>
            </a:r>
            <a:r>
              <a:rPr lang="en-US" b="0" i="0" dirty="0">
                <a:effectLst/>
                <a:latin typeface="system-ui"/>
              </a:rPr>
              <a:t>luster 5 = Offer premium and exclusive products, personalized services, and VIP experiences.</a:t>
            </a:r>
          </a:p>
        </p:txBody>
      </p:sp>
      <p:sp>
        <p:nvSpPr>
          <p:cNvPr id="7" name="TextBox 6">
            <a:extLst>
              <a:ext uri="{FF2B5EF4-FFF2-40B4-BE49-F238E27FC236}">
                <a16:creationId xmlns:a16="http://schemas.microsoft.com/office/drawing/2014/main" id="{110348A5-7B7F-4B8C-B084-279134B2437B}"/>
              </a:ext>
            </a:extLst>
          </p:cNvPr>
          <p:cNvSpPr txBox="1"/>
          <p:nvPr/>
        </p:nvSpPr>
        <p:spPr>
          <a:xfrm>
            <a:off x="911541" y="4655342"/>
            <a:ext cx="7558089" cy="1754326"/>
          </a:xfrm>
          <a:prstGeom prst="rect">
            <a:avLst/>
          </a:prstGeom>
          <a:noFill/>
        </p:spPr>
        <p:txBody>
          <a:bodyPr wrap="square">
            <a:spAutoFit/>
          </a:bodyPr>
          <a:lstStyle/>
          <a:p>
            <a:pPr algn="l"/>
            <a:r>
              <a:rPr lang="en-US" b="1" i="0" dirty="0">
                <a:effectLst/>
                <a:latin typeface="system-ui"/>
              </a:rPr>
              <a:t>Interpretation</a:t>
            </a:r>
          </a:p>
          <a:p>
            <a:pPr marL="285750" indent="-285750" algn="l">
              <a:buFont typeface="Arial" panose="020B0604020202020204" pitchFamily="34" charset="0"/>
              <a:buChar char="•"/>
            </a:pPr>
            <a:r>
              <a:rPr lang="en-US" b="0" i="0" dirty="0">
                <a:effectLst/>
                <a:latin typeface="system-ui"/>
              </a:rPr>
              <a:t>Cluster 1 = Customers with moderate income and moderate spending scores</a:t>
            </a:r>
          </a:p>
          <a:p>
            <a:pPr marL="285750" indent="-285750" algn="l">
              <a:buFont typeface="Arial" panose="020B0604020202020204" pitchFamily="34" charset="0"/>
              <a:buChar char="•"/>
            </a:pPr>
            <a:r>
              <a:rPr lang="en-US" b="0" i="0" dirty="0">
                <a:effectLst/>
                <a:latin typeface="system-ui"/>
              </a:rPr>
              <a:t>Cluster 2 = Customers with high income but low spending scores</a:t>
            </a:r>
          </a:p>
          <a:p>
            <a:pPr marL="285750" indent="-285750" algn="l">
              <a:buFont typeface="Arial" panose="020B0604020202020204" pitchFamily="34" charset="0"/>
              <a:buChar char="•"/>
            </a:pPr>
            <a:r>
              <a:rPr lang="en-US" dirty="0">
                <a:latin typeface="system-ui"/>
              </a:rPr>
              <a:t>C</a:t>
            </a:r>
            <a:r>
              <a:rPr lang="en-US" b="0" i="0" dirty="0">
                <a:effectLst/>
                <a:latin typeface="system-ui"/>
              </a:rPr>
              <a:t>luster 3 = Customers with low income and low spending scores</a:t>
            </a:r>
          </a:p>
          <a:p>
            <a:pPr marL="285750" indent="-285750" algn="l">
              <a:buFont typeface="Arial" panose="020B0604020202020204" pitchFamily="34" charset="0"/>
              <a:buChar char="•"/>
            </a:pPr>
            <a:r>
              <a:rPr lang="en-US" dirty="0">
                <a:latin typeface="system-ui"/>
              </a:rPr>
              <a:t>C</a:t>
            </a:r>
            <a:r>
              <a:rPr lang="en-US" b="0" i="0" dirty="0">
                <a:effectLst/>
                <a:latin typeface="system-ui"/>
              </a:rPr>
              <a:t>luster 4 = Customers with low income but high spending scores</a:t>
            </a:r>
          </a:p>
          <a:p>
            <a:pPr marL="285750" indent="-285750" algn="l">
              <a:buFont typeface="Arial" panose="020B0604020202020204" pitchFamily="34" charset="0"/>
              <a:buChar char="•"/>
            </a:pPr>
            <a:r>
              <a:rPr lang="en-US" dirty="0">
                <a:latin typeface="system-ui"/>
              </a:rPr>
              <a:t>C</a:t>
            </a:r>
            <a:r>
              <a:rPr lang="en-US" b="0" i="0" dirty="0">
                <a:effectLst/>
                <a:latin typeface="system-ui"/>
              </a:rPr>
              <a:t>luster 5 = Customers with high income and high spending scores</a:t>
            </a:r>
            <a:endParaRPr lang="en-US" dirty="0"/>
          </a:p>
        </p:txBody>
      </p:sp>
      <p:sp>
        <p:nvSpPr>
          <p:cNvPr id="9" name="TextBox 8">
            <a:extLst>
              <a:ext uri="{FF2B5EF4-FFF2-40B4-BE49-F238E27FC236}">
                <a16:creationId xmlns:a16="http://schemas.microsoft.com/office/drawing/2014/main" id="{1143CBB3-2C10-4940-873F-9087997110F6}"/>
              </a:ext>
            </a:extLst>
          </p:cNvPr>
          <p:cNvSpPr txBox="1"/>
          <p:nvPr/>
        </p:nvSpPr>
        <p:spPr>
          <a:xfrm>
            <a:off x="3310888" y="395616"/>
            <a:ext cx="5301615" cy="369332"/>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Annual Income (k$) vs Spending Score (1-100)</a:t>
            </a:r>
          </a:p>
        </p:txBody>
      </p:sp>
    </p:spTree>
    <p:extLst>
      <p:ext uri="{BB962C8B-B14F-4D97-AF65-F5344CB8AC3E}">
        <p14:creationId xmlns:p14="http://schemas.microsoft.com/office/powerpoint/2010/main" val="332615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723B4D-B7B1-4D98-8AEF-B0BC75C881C4}"/>
              </a:ext>
            </a:extLst>
          </p:cNvPr>
          <p:cNvSpPr txBox="1"/>
          <p:nvPr/>
        </p:nvSpPr>
        <p:spPr>
          <a:xfrm>
            <a:off x="2113220" y="2721114"/>
            <a:ext cx="8136565" cy="707886"/>
          </a:xfrm>
          <a:prstGeom prst="rect">
            <a:avLst/>
          </a:prstGeom>
          <a:noFill/>
        </p:spPr>
        <p:txBody>
          <a:bodyPr wrap="square">
            <a:spAutoFit/>
          </a:bodyPr>
          <a:lstStyle/>
          <a:p>
            <a:r>
              <a:rPr lang="en-US" sz="4000" b="1" dirty="0">
                <a:latin typeface="Arial" panose="020B0604020202020204" pitchFamily="34" charset="0"/>
                <a:cs typeface="Arial" panose="020B0604020202020204" pitchFamily="34" charset="0"/>
              </a:rPr>
              <a:t>Multivariate Clustering Analysis</a:t>
            </a:r>
          </a:p>
        </p:txBody>
      </p:sp>
    </p:spTree>
    <p:extLst>
      <p:ext uri="{BB962C8B-B14F-4D97-AF65-F5344CB8AC3E}">
        <p14:creationId xmlns:p14="http://schemas.microsoft.com/office/powerpoint/2010/main" val="156714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00A510-32B6-4D81-9619-F73FF4FD8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930" y="898678"/>
            <a:ext cx="9148763" cy="3634668"/>
          </a:xfrm>
          <a:prstGeom prst="rect">
            <a:avLst/>
          </a:prstGeom>
        </p:spPr>
      </p:pic>
      <p:sp>
        <p:nvSpPr>
          <p:cNvPr id="7" name="TextBox 6">
            <a:extLst>
              <a:ext uri="{FF2B5EF4-FFF2-40B4-BE49-F238E27FC236}">
                <a16:creationId xmlns:a16="http://schemas.microsoft.com/office/drawing/2014/main" id="{E6EAED6E-6F7A-4DB0-945B-30DD7916F6EA}"/>
              </a:ext>
            </a:extLst>
          </p:cNvPr>
          <p:cNvSpPr txBox="1"/>
          <p:nvPr/>
        </p:nvSpPr>
        <p:spPr>
          <a:xfrm>
            <a:off x="4025264" y="575513"/>
            <a:ext cx="3353731" cy="646331"/>
          </a:xfrm>
          <a:prstGeom prst="rect">
            <a:avLst/>
          </a:prstGeom>
          <a:noFill/>
        </p:spPr>
        <p:txBody>
          <a:bodyPr wrap="square">
            <a:spAutoFit/>
          </a:bodyPr>
          <a:lstStyle/>
          <a:p>
            <a:r>
              <a:rPr lang="en-US" sz="3600" b="1" dirty="0">
                <a:latin typeface="Arial" panose="020B0604020202020204" pitchFamily="34" charset="0"/>
                <a:cs typeface="Arial" panose="020B0604020202020204" pitchFamily="34" charset="0"/>
              </a:rPr>
              <a:t>Data Modeling</a:t>
            </a:r>
          </a:p>
        </p:txBody>
      </p:sp>
      <p:sp>
        <p:nvSpPr>
          <p:cNvPr id="8" name="TextBox 7">
            <a:extLst>
              <a:ext uri="{FF2B5EF4-FFF2-40B4-BE49-F238E27FC236}">
                <a16:creationId xmlns:a16="http://schemas.microsoft.com/office/drawing/2014/main" id="{B85A4512-3E85-4811-A464-A572B7951754}"/>
              </a:ext>
            </a:extLst>
          </p:cNvPr>
          <p:cNvSpPr txBox="1"/>
          <p:nvPr/>
        </p:nvSpPr>
        <p:spPr>
          <a:xfrm>
            <a:off x="1820207" y="4312942"/>
            <a:ext cx="4275794"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After Standardize </a:t>
            </a:r>
          </a:p>
          <a:p>
            <a:r>
              <a:rPr lang="en-US" sz="1800" b="1" dirty="0">
                <a:latin typeface="Arial" panose="020B0604020202020204" pitchFamily="34" charset="0"/>
                <a:cs typeface="Arial" panose="020B0604020202020204" pitchFamily="34" charset="0"/>
              </a:rPr>
              <a:t>Reduce the column to two using PCA</a:t>
            </a:r>
          </a:p>
        </p:txBody>
      </p:sp>
    </p:spTree>
    <p:extLst>
      <p:ext uri="{BB962C8B-B14F-4D97-AF65-F5344CB8AC3E}">
        <p14:creationId xmlns:p14="http://schemas.microsoft.com/office/powerpoint/2010/main" val="101444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6F72FFA-789F-4055-B940-30388236BC05}"/>
              </a:ext>
            </a:extLst>
          </p:cNvPr>
          <p:cNvCxnSpPr>
            <a:cxnSpLocks/>
          </p:cNvCxnSpPr>
          <p:nvPr/>
        </p:nvCxnSpPr>
        <p:spPr>
          <a:xfrm>
            <a:off x="4848447" y="1190847"/>
            <a:ext cx="0" cy="409353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D55F78E-4850-4226-81B6-03029BFF575A}"/>
              </a:ext>
            </a:extLst>
          </p:cNvPr>
          <p:cNvSpPr txBox="1"/>
          <p:nvPr/>
        </p:nvSpPr>
        <p:spPr>
          <a:xfrm>
            <a:off x="2721933" y="2921729"/>
            <a:ext cx="1669313" cy="523220"/>
          </a:xfrm>
          <a:prstGeom prst="rect">
            <a:avLst/>
          </a:prstGeom>
          <a:noFill/>
        </p:spPr>
        <p:txBody>
          <a:bodyPr wrap="square" rtlCol="0">
            <a:spAutoFit/>
          </a:bodyPr>
          <a:lstStyle/>
          <a:p>
            <a:r>
              <a:rPr lang="en-US" sz="2800" b="1" dirty="0">
                <a:latin typeface="system-ui"/>
                <a:cs typeface="Arial" panose="020B0604020202020204" pitchFamily="34" charset="0"/>
              </a:rPr>
              <a:t>CONTENT</a:t>
            </a:r>
          </a:p>
        </p:txBody>
      </p:sp>
      <p:sp>
        <p:nvSpPr>
          <p:cNvPr id="28" name="TextBox 27">
            <a:extLst>
              <a:ext uri="{FF2B5EF4-FFF2-40B4-BE49-F238E27FC236}">
                <a16:creationId xmlns:a16="http://schemas.microsoft.com/office/drawing/2014/main" id="{7B81F3D0-9AD0-4C11-97F4-0C553E44C990}"/>
              </a:ext>
            </a:extLst>
          </p:cNvPr>
          <p:cNvSpPr txBox="1"/>
          <p:nvPr/>
        </p:nvSpPr>
        <p:spPr>
          <a:xfrm>
            <a:off x="5422607" y="1084770"/>
            <a:ext cx="4497568" cy="419961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1" dirty="0">
                <a:latin typeface="system-ui"/>
              </a:rPr>
              <a:t>Introduction</a:t>
            </a:r>
          </a:p>
          <a:p>
            <a:pPr marL="342900" indent="-342900">
              <a:lnSpc>
                <a:spcPct val="150000"/>
              </a:lnSpc>
              <a:buFont typeface="Arial" panose="020B0604020202020204" pitchFamily="34" charset="0"/>
              <a:buChar char="•"/>
            </a:pPr>
            <a:r>
              <a:rPr lang="en-US" sz="2000" b="1" dirty="0">
                <a:latin typeface="system-ui"/>
              </a:rPr>
              <a:t>Data Sources</a:t>
            </a:r>
          </a:p>
          <a:p>
            <a:pPr marL="342900" indent="-342900">
              <a:lnSpc>
                <a:spcPct val="150000"/>
              </a:lnSpc>
              <a:buFont typeface="Arial" panose="020B0604020202020204" pitchFamily="34" charset="0"/>
              <a:buChar char="•"/>
            </a:pPr>
            <a:r>
              <a:rPr lang="en-US" sz="2000" b="1" dirty="0">
                <a:latin typeface="system-ui"/>
              </a:rPr>
              <a:t>Data Preprocessing</a:t>
            </a:r>
          </a:p>
          <a:p>
            <a:pPr marL="342900" indent="-342900">
              <a:lnSpc>
                <a:spcPct val="150000"/>
              </a:lnSpc>
              <a:buFont typeface="Arial" panose="020B0604020202020204" pitchFamily="34" charset="0"/>
              <a:buChar char="•"/>
            </a:pPr>
            <a:r>
              <a:rPr lang="en-US" sz="2000" b="1" dirty="0">
                <a:latin typeface="system-ui"/>
              </a:rPr>
              <a:t>Exploratory Data Analysis (EDA)</a:t>
            </a:r>
          </a:p>
          <a:p>
            <a:pPr marL="342900" indent="-342900">
              <a:lnSpc>
                <a:spcPct val="150000"/>
              </a:lnSpc>
              <a:buFont typeface="Arial" panose="020B0604020202020204" pitchFamily="34" charset="0"/>
              <a:buChar char="•"/>
            </a:pPr>
            <a:r>
              <a:rPr lang="en-US" sz="2000" b="1" dirty="0">
                <a:latin typeface="system-ui"/>
              </a:rPr>
              <a:t>Univariate Clustering Analysis</a:t>
            </a:r>
          </a:p>
          <a:p>
            <a:pPr marL="342900" indent="-342900">
              <a:lnSpc>
                <a:spcPct val="150000"/>
              </a:lnSpc>
              <a:buFont typeface="Arial" panose="020B0604020202020204" pitchFamily="34" charset="0"/>
              <a:buChar char="•"/>
            </a:pPr>
            <a:r>
              <a:rPr lang="en-US" sz="2000" b="1" dirty="0">
                <a:latin typeface="system-ui"/>
              </a:rPr>
              <a:t>Bivariate Clustering Analysis</a:t>
            </a:r>
          </a:p>
          <a:p>
            <a:pPr marL="342900" indent="-342900">
              <a:lnSpc>
                <a:spcPct val="150000"/>
              </a:lnSpc>
              <a:buFont typeface="Arial" panose="020B0604020202020204" pitchFamily="34" charset="0"/>
              <a:buChar char="•"/>
            </a:pPr>
            <a:r>
              <a:rPr lang="en-US" sz="2000" b="1" dirty="0">
                <a:latin typeface="system-ui"/>
              </a:rPr>
              <a:t>Multivariate Clustering Analysis</a:t>
            </a:r>
          </a:p>
          <a:p>
            <a:pPr marL="342900" indent="-342900">
              <a:lnSpc>
                <a:spcPct val="150000"/>
              </a:lnSpc>
              <a:buFont typeface="Arial" panose="020B0604020202020204" pitchFamily="34" charset="0"/>
              <a:buChar char="•"/>
            </a:pPr>
            <a:r>
              <a:rPr lang="en-US" sz="2000" b="1" dirty="0">
                <a:latin typeface="system-ui"/>
              </a:rPr>
              <a:t>Statistics Analysis</a:t>
            </a:r>
          </a:p>
          <a:p>
            <a:pPr marL="342900" indent="-342900">
              <a:lnSpc>
                <a:spcPct val="150000"/>
              </a:lnSpc>
              <a:buFont typeface="Arial" panose="020B0604020202020204" pitchFamily="34" charset="0"/>
              <a:buChar char="•"/>
            </a:pPr>
            <a:r>
              <a:rPr lang="en-US" sz="2000" b="1" dirty="0">
                <a:latin typeface="system-ui"/>
              </a:rPr>
              <a:t>Recommendations</a:t>
            </a:r>
          </a:p>
        </p:txBody>
      </p:sp>
    </p:spTree>
    <p:extLst>
      <p:ext uri="{BB962C8B-B14F-4D97-AF65-F5344CB8AC3E}">
        <p14:creationId xmlns:p14="http://schemas.microsoft.com/office/powerpoint/2010/main" val="41895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01FD5-ED0F-4675-9F00-E3971F1A262F}"/>
              </a:ext>
            </a:extLst>
          </p:cNvPr>
          <p:cNvPicPr>
            <a:picLocks noChangeAspect="1"/>
          </p:cNvPicPr>
          <p:nvPr/>
        </p:nvPicPr>
        <p:blipFill>
          <a:blip r:embed="rId2"/>
          <a:stretch>
            <a:fillRect/>
          </a:stretch>
        </p:blipFill>
        <p:spPr>
          <a:xfrm>
            <a:off x="1050132" y="1691640"/>
            <a:ext cx="4779168" cy="3943350"/>
          </a:xfrm>
          <a:prstGeom prst="rect">
            <a:avLst/>
          </a:prstGeom>
        </p:spPr>
      </p:pic>
      <p:sp>
        <p:nvSpPr>
          <p:cNvPr id="7" name="TextBox 6">
            <a:extLst>
              <a:ext uri="{FF2B5EF4-FFF2-40B4-BE49-F238E27FC236}">
                <a16:creationId xmlns:a16="http://schemas.microsoft.com/office/drawing/2014/main" id="{647A9BE1-2EB2-4040-AECE-73B18E7B91C6}"/>
              </a:ext>
            </a:extLst>
          </p:cNvPr>
          <p:cNvSpPr txBox="1"/>
          <p:nvPr/>
        </p:nvSpPr>
        <p:spPr>
          <a:xfrm>
            <a:off x="5909310" y="2828835"/>
            <a:ext cx="5463539" cy="1200329"/>
          </a:xfrm>
          <a:prstGeom prst="rect">
            <a:avLst/>
          </a:prstGeom>
          <a:noFill/>
        </p:spPr>
        <p:txBody>
          <a:bodyPr wrap="square">
            <a:spAutoFit/>
          </a:bodyPr>
          <a:lstStyle/>
          <a:p>
            <a:pPr algn="l"/>
            <a:r>
              <a:rPr lang="en-US" b="1" i="0" dirty="0">
                <a:effectLst/>
                <a:latin typeface="system-ui"/>
              </a:rPr>
              <a:t>Interpretation of the </a:t>
            </a:r>
            <a:r>
              <a:rPr lang="en-US" b="1" i="0" dirty="0" err="1">
                <a:effectLst/>
                <a:latin typeface="system-ui"/>
              </a:rPr>
              <a:t>eblow</a:t>
            </a:r>
            <a:r>
              <a:rPr lang="en-US" b="1" i="0" dirty="0">
                <a:effectLst/>
                <a:latin typeface="system-ui"/>
              </a:rPr>
              <a:t> graph and findings</a:t>
            </a:r>
          </a:p>
          <a:p>
            <a:pPr marL="285750" indent="-285750" algn="l">
              <a:buFont typeface="Arial" panose="020B0604020202020204" pitchFamily="34" charset="0"/>
              <a:buChar char="•"/>
            </a:pPr>
            <a:r>
              <a:rPr lang="en-US" b="0" i="0" dirty="0">
                <a:effectLst/>
                <a:latin typeface="system-ui"/>
              </a:rPr>
              <a:t>The number of clusters shows an elbow at 4 clusters</a:t>
            </a:r>
          </a:p>
          <a:p>
            <a:pPr marL="285750" indent="-285750" algn="l">
              <a:buFont typeface="Arial" panose="020B0604020202020204" pitchFamily="34" charset="0"/>
              <a:buChar char="•"/>
            </a:pPr>
            <a:r>
              <a:rPr lang="en-US" b="0" i="0" dirty="0">
                <a:effectLst/>
                <a:latin typeface="system-ui"/>
              </a:rPr>
              <a:t>Indicates that 4 clusters is the optimal number for segmenting the data</a:t>
            </a:r>
          </a:p>
        </p:txBody>
      </p:sp>
      <p:sp>
        <p:nvSpPr>
          <p:cNvPr id="9" name="TextBox 8">
            <a:extLst>
              <a:ext uri="{FF2B5EF4-FFF2-40B4-BE49-F238E27FC236}">
                <a16:creationId xmlns:a16="http://schemas.microsoft.com/office/drawing/2014/main" id="{21253EE5-EAC7-44AD-925C-9C54B4CC514A}"/>
              </a:ext>
            </a:extLst>
          </p:cNvPr>
          <p:cNvSpPr txBox="1"/>
          <p:nvPr/>
        </p:nvSpPr>
        <p:spPr>
          <a:xfrm>
            <a:off x="4170521" y="632489"/>
            <a:ext cx="4470559"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Multivariate </a:t>
            </a:r>
            <a:r>
              <a:rPr lang="en-US" sz="2400" b="1" dirty="0" err="1">
                <a:latin typeface="Arial" panose="020B0604020202020204" pitchFamily="34" charset="0"/>
                <a:cs typeface="Arial" panose="020B0604020202020204" pitchFamily="34" charset="0"/>
              </a:rPr>
              <a:t>Eblow</a:t>
            </a:r>
            <a:r>
              <a:rPr lang="en-US" sz="2400" b="1" dirty="0">
                <a:latin typeface="Arial" panose="020B0604020202020204" pitchFamily="34" charset="0"/>
                <a:cs typeface="Arial" panose="020B0604020202020204" pitchFamily="34" charset="0"/>
              </a:rPr>
              <a:t> Analysis</a:t>
            </a:r>
          </a:p>
        </p:txBody>
      </p:sp>
    </p:spTree>
    <p:extLst>
      <p:ext uri="{BB962C8B-B14F-4D97-AF65-F5344CB8AC3E}">
        <p14:creationId xmlns:p14="http://schemas.microsoft.com/office/powerpoint/2010/main" val="408726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A58337F-F362-47A7-8C1F-DB4E05F529A2}"/>
              </a:ext>
            </a:extLst>
          </p:cNvPr>
          <p:cNvSpPr txBox="1"/>
          <p:nvPr/>
        </p:nvSpPr>
        <p:spPr>
          <a:xfrm>
            <a:off x="4363403" y="832604"/>
            <a:ext cx="3168967"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Multivariate Cluster Chart</a:t>
            </a:r>
          </a:p>
        </p:txBody>
      </p:sp>
      <p:pic>
        <p:nvPicPr>
          <p:cNvPr id="9" name="Picture 8">
            <a:extLst>
              <a:ext uri="{FF2B5EF4-FFF2-40B4-BE49-F238E27FC236}">
                <a16:creationId xmlns:a16="http://schemas.microsoft.com/office/drawing/2014/main" id="{6DDF53DA-918A-451E-B39C-2213FD94E326}"/>
              </a:ext>
            </a:extLst>
          </p:cNvPr>
          <p:cNvPicPr>
            <a:picLocks noChangeAspect="1"/>
          </p:cNvPicPr>
          <p:nvPr/>
        </p:nvPicPr>
        <p:blipFill>
          <a:blip r:embed="rId2"/>
          <a:stretch>
            <a:fillRect/>
          </a:stretch>
        </p:blipFill>
        <p:spPr>
          <a:xfrm>
            <a:off x="1181576" y="1360170"/>
            <a:ext cx="9532620" cy="5120640"/>
          </a:xfrm>
          <a:prstGeom prst="rect">
            <a:avLst/>
          </a:prstGeom>
        </p:spPr>
      </p:pic>
    </p:spTree>
    <p:extLst>
      <p:ext uri="{BB962C8B-B14F-4D97-AF65-F5344CB8AC3E}">
        <p14:creationId xmlns:p14="http://schemas.microsoft.com/office/powerpoint/2010/main" val="1317583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DC0DB9-3F99-40AB-A2F8-3A6A1460D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44" y="948690"/>
            <a:ext cx="10487025" cy="3166110"/>
          </a:xfrm>
          <a:prstGeom prst="rect">
            <a:avLst/>
          </a:prstGeom>
        </p:spPr>
      </p:pic>
      <p:sp>
        <p:nvSpPr>
          <p:cNvPr id="5" name="TextBox 4">
            <a:extLst>
              <a:ext uri="{FF2B5EF4-FFF2-40B4-BE49-F238E27FC236}">
                <a16:creationId xmlns:a16="http://schemas.microsoft.com/office/drawing/2014/main" id="{1058E739-F3CF-43B5-90A4-49A1D84F366E}"/>
              </a:ext>
            </a:extLst>
          </p:cNvPr>
          <p:cNvSpPr txBox="1"/>
          <p:nvPr/>
        </p:nvSpPr>
        <p:spPr>
          <a:xfrm>
            <a:off x="741044" y="3970318"/>
            <a:ext cx="10034589" cy="2308324"/>
          </a:xfrm>
          <a:prstGeom prst="rect">
            <a:avLst/>
          </a:prstGeom>
          <a:noFill/>
        </p:spPr>
        <p:txBody>
          <a:bodyPr wrap="square">
            <a:spAutoFit/>
          </a:bodyPr>
          <a:lstStyle/>
          <a:p>
            <a:pPr algn="l"/>
            <a:r>
              <a:rPr lang="en-US" b="1" i="0" dirty="0">
                <a:effectLst/>
                <a:latin typeface="system-ui"/>
              </a:rPr>
              <a:t>Interpretation</a:t>
            </a:r>
          </a:p>
          <a:p>
            <a:pPr marL="285750" indent="-285750" algn="l">
              <a:buFont typeface="Arial" panose="020B0604020202020204" pitchFamily="34" charset="0"/>
              <a:buChar char="•"/>
            </a:pPr>
            <a:r>
              <a:rPr lang="en-US" b="0" i="0" dirty="0">
                <a:effectLst/>
                <a:latin typeface="system-ui"/>
              </a:rPr>
              <a:t>Cluster 1 and Cluster 2, Have a significantly higher number of female customers compared to males.</a:t>
            </a:r>
          </a:p>
          <a:p>
            <a:pPr marL="285750" indent="-285750" algn="l">
              <a:buFont typeface="Arial" panose="020B0604020202020204" pitchFamily="34" charset="0"/>
              <a:buChar char="•"/>
            </a:pPr>
            <a:r>
              <a:rPr lang="en-US" b="0" i="0" dirty="0">
                <a:effectLst/>
                <a:latin typeface="system-ui"/>
              </a:rPr>
              <a:t>Cluster 3 and Cluster 4, Have a significantly higher number of male customers compared to females.</a:t>
            </a:r>
          </a:p>
          <a:p>
            <a:pPr algn="l"/>
            <a:r>
              <a:rPr lang="en-US" b="1" i="0" dirty="0">
                <a:effectLst/>
                <a:latin typeface="system-ui"/>
              </a:rPr>
              <a:t>Recommendations</a:t>
            </a:r>
          </a:p>
          <a:p>
            <a:pPr marL="285750" indent="-285750" algn="l">
              <a:buFont typeface="Arial" panose="020B0604020202020204" pitchFamily="34" charset="0"/>
              <a:buChar char="•"/>
            </a:pPr>
            <a:r>
              <a:rPr lang="en-US" b="0" i="0" dirty="0">
                <a:effectLst/>
                <a:latin typeface="system-ui"/>
              </a:rPr>
              <a:t>In Cluster 1 and Cluster 2, Focus marketing campaigns and promotions on products and services that appeal to female customers.</a:t>
            </a:r>
          </a:p>
          <a:p>
            <a:pPr marL="285750" indent="-285750" algn="l">
              <a:buFont typeface="Arial" panose="020B0604020202020204" pitchFamily="34" charset="0"/>
              <a:buChar char="•"/>
            </a:pPr>
            <a:r>
              <a:rPr lang="en-US" b="0" i="0" dirty="0">
                <a:effectLst/>
                <a:latin typeface="system-ui"/>
              </a:rPr>
              <a:t>For Cluster 3 and Cluster 4, Develop marketing strategies that target male customers, offering products and services that cater to their interests.</a:t>
            </a:r>
          </a:p>
        </p:txBody>
      </p:sp>
      <p:sp>
        <p:nvSpPr>
          <p:cNvPr id="7" name="TextBox 6">
            <a:extLst>
              <a:ext uri="{FF2B5EF4-FFF2-40B4-BE49-F238E27FC236}">
                <a16:creationId xmlns:a16="http://schemas.microsoft.com/office/drawing/2014/main" id="{DBE7CB09-AF5B-4A11-BEB7-7CD662B2F95C}"/>
              </a:ext>
            </a:extLst>
          </p:cNvPr>
          <p:cNvSpPr txBox="1"/>
          <p:nvPr/>
        </p:nvSpPr>
        <p:spPr>
          <a:xfrm>
            <a:off x="2500312" y="579358"/>
            <a:ext cx="6780847"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Multivariate Cluster </a:t>
            </a:r>
            <a:r>
              <a:rPr lang="en-US" b="1" dirty="0">
                <a:latin typeface="Arial" panose="020B0604020202020204" pitchFamily="34" charset="0"/>
                <a:cs typeface="Arial" panose="020B0604020202020204" pitchFamily="34" charset="0"/>
              </a:rPr>
              <a:t>Analysis on Spending Score by Gender </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197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017DCB-E1D1-4865-8CDC-F79951B7E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77" y="685800"/>
            <a:ext cx="10487025" cy="3429000"/>
          </a:xfrm>
          <a:prstGeom prst="rect">
            <a:avLst/>
          </a:prstGeom>
        </p:spPr>
      </p:pic>
      <p:sp>
        <p:nvSpPr>
          <p:cNvPr id="5" name="TextBox 4">
            <a:extLst>
              <a:ext uri="{FF2B5EF4-FFF2-40B4-BE49-F238E27FC236}">
                <a16:creationId xmlns:a16="http://schemas.microsoft.com/office/drawing/2014/main" id="{9D480268-B475-4B70-B0BE-C65791A19EE4}"/>
              </a:ext>
            </a:extLst>
          </p:cNvPr>
          <p:cNvSpPr txBox="1"/>
          <p:nvPr/>
        </p:nvSpPr>
        <p:spPr>
          <a:xfrm>
            <a:off x="648652" y="3714750"/>
            <a:ext cx="10507028" cy="2862322"/>
          </a:xfrm>
          <a:prstGeom prst="rect">
            <a:avLst/>
          </a:prstGeom>
          <a:noFill/>
        </p:spPr>
        <p:txBody>
          <a:bodyPr wrap="square">
            <a:spAutoFit/>
          </a:bodyPr>
          <a:lstStyle/>
          <a:p>
            <a:pPr algn="l"/>
            <a:r>
              <a:rPr lang="en-US" b="1" i="0" dirty="0">
                <a:effectLst/>
                <a:latin typeface="system-ui"/>
              </a:rPr>
              <a:t>Interpretation</a:t>
            </a:r>
          </a:p>
          <a:p>
            <a:pPr marL="285750" indent="-285750" algn="l">
              <a:buFont typeface="Arial" panose="020B0604020202020204" pitchFamily="34" charset="0"/>
              <a:buChar char="•"/>
            </a:pPr>
            <a:r>
              <a:rPr lang="en-US" b="0" i="0" dirty="0">
                <a:effectLst/>
                <a:latin typeface="system-ui"/>
              </a:rPr>
              <a:t>Cluster 1 is Dominated by youth customers, indicating a younger with high spending scores.</a:t>
            </a:r>
          </a:p>
          <a:p>
            <a:pPr marL="285750" indent="-285750" algn="l">
              <a:buFont typeface="Arial" panose="020B0604020202020204" pitchFamily="34" charset="0"/>
              <a:buChar char="•"/>
            </a:pPr>
            <a:r>
              <a:rPr lang="en-US" b="0" i="0" dirty="0">
                <a:effectLst/>
                <a:latin typeface="system-ui"/>
              </a:rPr>
              <a:t>Cluster 3 Mostly youth but with a notable adult presence.</a:t>
            </a:r>
          </a:p>
          <a:p>
            <a:pPr marL="285750" indent="-285750" algn="l">
              <a:buFont typeface="Arial" panose="020B0604020202020204" pitchFamily="34" charset="0"/>
              <a:buChar char="•"/>
            </a:pPr>
            <a:r>
              <a:rPr lang="en-US" b="0" i="0" dirty="0">
                <a:effectLst/>
                <a:latin typeface="system-ui"/>
              </a:rPr>
              <a:t>Cluster 2 Adults with a significant number of older customers, indicating mature spending habits.</a:t>
            </a:r>
          </a:p>
          <a:p>
            <a:pPr marL="285750" indent="-285750" algn="l">
              <a:buFont typeface="Arial" panose="020B0604020202020204" pitchFamily="34" charset="0"/>
              <a:buChar char="•"/>
            </a:pPr>
            <a:r>
              <a:rPr lang="en-US" b="0" i="0" dirty="0">
                <a:effectLst/>
                <a:latin typeface="system-ui"/>
              </a:rPr>
              <a:t>Cluster 4 Balanced between adults and older customers, suggesting stable and mature spending patterns.</a:t>
            </a:r>
          </a:p>
          <a:p>
            <a:pPr algn="l"/>
            <a:r>
              <a:rPr lang="en-US" b="1" i="0" dirty="0">
                <a:effectLst/>
                <a:latin typeface="system-ui"/>
              </a:rPr>
              <a:t>Recommendations</a:t>
            </a:r>
          </a:p>
          <a:p>
            <a:pPr marL="285750" indent="-285750" algn="l">
              <a:buFont typeface="Arial" panose="020B0604020202020204" pitchFamily="34" charset="0"/>
              <a:buChar char="•"/>
            </a:pPr>
            <a:r>
              <a:rPr lang="en-US" b="0" i="0" dirty="0">
                <a:effectLst/>
                <a:latin typeface="system-ui"/>
              </a:rPr>
              <a:t>Cluster 1 Focus marketing efforts on products and services that appeal to young customers.</a:t>
            </a:r>
          </a:p>
          <a:p>
            <a:pPr marL="285750" indent="-285750" algn="l">
              <a:buFont typeface="Arial" panose="020B0604020202020204" pitchFamily="34" charset="0"/>
              <a:buChar char="•"/>
            </a:pPr>
            <a:r>
              <a:rPr lang="en-US" b="0" i="0" dirty="0">
                <a:effectLst/>
                <a:latin typeface="system-ui"/>
              </a:rPr>
              <a:t>Cluster 3 Develop marketing strategies that appeal to both youth and adults.</a:t>
            </a:r>
          </a:p>
          <a:p>
            <a:pPr marL="285750" indent="-285750" algn="l">
              <a:buFont typeface="Arial" panose="020B0604020202020204" pitchFamily="34" charset="0"/>
              <a:buChar char="•"/>
            </a:pPr>
            <a:r>
              <a:rPr lang="en-US" b="0" i="0" dirty="0">
                <a:effectLst/>
                <a:latin typeface="system-ui"/>
              </a:rPr>
              <a:t>Cluster 2 Target marketing towards adults and older customers.</a:t>
            </a:r>
          </a:p>
          <a:p>
            <a:pPr marL="285750" indent="-285750" algn="l">
              <a:buFont typeface="Arial" panose="020B0604020202020204" pitchFamily="34" charset="0"/>
              <a:buChar char="•"/>
            </a:pPr>
            <a:r>
              <a:rPr lang="en-US" b="0" i="0" dirty="0">
                <a:effectLst/>
                <a:latin typeface="system-ui"/>
              </a:rPr>
              <a:t>Cluster 4 Create campaigns that appeal to both adults and older customers.</a:t>
            </a:r>
          </a:p>
        </p:txBody>
      </p:sp>
      <p:sp>
        <p:nvSpPr>
          <p:cNvPr id="7" name="TextBox 6">
            <a:extLst>
              <a:ext uri="{FF2B5EF4-FFF2-40B4-BE49-F238E27FC236}">
                <a16:creationId xmlns:a16="http://schemas.microsoft.com/office/drawing/2014/main" id="{4A6FEC2B-0B1B-4FB1-83CD-8B3E174ADB35}"/>
              </a:ext>
            </a:extLst>
          </p:cNvPr>
          <p:cNvSpPr txBox="1"/>
          <p:nvPr/>
        </p:nvSpPr>
        <p:spPr>
          <a:xfrm>
            <a:off x="2200036" y="408355"/>
            <a:ext cx="7174705"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Multivariate Cluster </a:t>
            </a:r>
            <a:r>
              <a:rPr lang="en-US" b="1" dirty="0">
                <a:latin typeface="Arial" panose="020B0604020202020204" pitchFamily="34" charset="0"/>
                <a:cs typeface="Arial" panose="020B0604020202020204" pitchFamily="34" charset="0"/>
              </a:rPr>
              <a:t>Analysis on Spending Score by Age Group</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077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E8C704-0A1D-4823-B3E1-6644F97B7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04" y="854571"/>
            <a:ext cx="10487025" cy="3429000"/>
          </a:xfrm>
          <a:prstGeom prst="rect">
            <a:avLst/>
          </a:prstGeom>
        </p:spPr>
      </p:pic>
      <p:sp>
        <p:nvSpPr>
          <p:cNvPr id="5" name="TextBox 4">
            <a:extLst>
              <a:ext uri="{FF2B5EF4-FFF2-40B4-BE49-F238E27FC236}">
                <a16:creationId xmlns:a16="http://schemas.microsoft.com/office/drawing/2014/main" id="{56AB688B-B79A-4A8E-BC52-6F11388D3D91}"/>
              </a:ext>
            </a:extLst>
          </p:cNvPr>
          <p:cNvSpPr txBox="1"/>
          <p:nvPr/>
        </p:nvSpPr>
        <p:spPr>
          <a:xfrm>
            <a:off x="611504" y="4033361"/>
            <a:ext cx="9261158" cy="2308324"/>
          </a:xfrm>
          <a:prstGeom prst="rect">
            <a:avLst/>
          </a:prstGeom>
          <a:noFill/>
        </p:spPr>
        <p:txBody>
          <a:bodyPr wrap="square">
            <a:spAutoFit/>
          </a:bodyPr>
          <a:lstStyle/>
          <a:p>
            <a:r>
              <a:rPr lang="en-US" b="1" i="0" dirty="0">
                <a:effectLst/>
                <a:latin typeface="var(--jp-content-font-family)"/>
              </a:rPr>
              <a:t>Interpretation</a:t>
            </a:r>
          </a:p>
          <a:p>
            <a:pPr marL="285750" indent="-285750">
              <a:buFont typeface="Arial" panose="020B0604020202020204" pitchFamily="34" charset="0"/>
              <a:buChar char="•"/>
            </a:pPr>
            <a:r>
              <a:rPr lang="en-US" dirty="0">
                <a:effectLst/>
                <a:latin typeface="var(--jp-content-font-family)"/>
              </a:rPr>
              <a:t>Cluster 1 and Cluster 2 are dominated by female customers with high annual incomes</a:t>
            </a:r>
          </a:p>
          <a:p>
            <a:pPr marL="285750" indent="-285750">
              <a:buFont typeface="Arial" panose="020B0604020202020204" pitchFamily="34" charset="0"/>
              <a:buChar char="•"/>
            </a:pPr>
            <a:r>
              <a:rPr lang="en-US" dirty="0">
                <a:effectLst/>
                <a:latin typeface="var(--jp-content-font-family)"/>
              </a:rPr>
              <a:t>Cluster 3 and Cluster 4 have a higher number of male customers with high annual incomes.</a:t>
            </a:r>
          </a:p>
          <a:p>
            <a:r>
              <a:rPr lang="en-US" b="1" i="0" dirty="0">
                <a:effectLst/>
                <a:latin typeface="var(--jp-content-font-family)"/>
              </a:rPr>
              <a:t>Recommendations</a:t>
            </a:r>
          </a:p>
          <a:p>
            <a:pPr marL="285750" indent="-285750">
              <a:buFont typeface="Arial" panose="020B0604020202020204" pitchFamily="34" charset="0"/>
              <a:buChar char="•"/>
            </a:pPr>
            <a:r>
              <a:rPr lang="en-US" dirty="0">
                <a:effectLst/>
                <a:latin typeface="var(--jp-content-font-family)"/>
              </a:rPr>
              <a:t>Cluster 1 and Cluster 2, Focus marketing on high-income female customers. And Promote luxury products, exclusive offers, and premium services that appeal to affluent women.</a:t>
            </a:r>
          </a:p>
          <a:p>
            <a:pPr marL="285750" indent="-285750">
              <a:buFont typeface="Arial" panose="020B0604020202020204" pitchFamily="34" charset="0"/>
              <a:buChar char="•"/>
            </a:pPr>
            <a:r>
              <a:rPr lang="en-US" dirty="0">
                <a:effectLst/>
                <a:latin typeface="var(--jp-content-font-family)"/>
              </a:rPr>
              <a:t>Cluster 3 and Cluster 4, Target high-income male customers. And Highlight high-end products and services that cater to their interests.</a:t>
            </a:r>
            <a:endParaRPr lang="en-US" dirty="0">
              <a:effectLst/>
              <a:latin typeface="var(--jp-cell-prompt-font-family)"/>
            </a:endParaRPr>
          </a:p>
        </p:txBody>
      </p:sp>
      <p:sp>
        <p:nvSpPr>
          <p:cNvPr id="7" name="TextBox 6">
            <a:extLst>
              <a:ext uri="{FF2B5EF4-FFF2-40B4-BE49-F238E27FC236}">
                <a16:creationId xmlns:a16="http://schemas.microsoft.com/office/drawing/2014/main" id="{2663F6BD-4CEC-40DC-A33F-D2EE0DA3B716}"/>
              </a:ext>
            </a:extLst>
          </p:cNvPr>
          <p:cNvSpPr txBox="1"/>
          <p:nvPr/>
        </p:nvSpPr>
        <p:spPr>
          <a:xfrm>
            <a:off x="1734503" y="318879"/>
            <a:ext cx="6632258"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Multivariate Cluster </a:t>
            </a:r>
            <a:r>
              <a:rPr lang="en-US" b="1" dirty="0">
                <a:latin typeface="Arial" panose="020B0604020202020204" pitchFamily="34" charset="0"/>
                <a:cs typeface="Arial" panose="020B0604020202020204" pitchFamily="34" charset="0"/>
              </a:rPr>
              <a:t>Analysis on Annual Income by Gender</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2674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6F49A-16AA-41D2-BF12-35F4B1CA9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57" y="730181"/>
            <a:ext cx="10487025" cy="3429000"/>
          </a:xfrm>
          <a:prstGeom prst="rect">
            <a:avLst/>
          </a:prstGeom>
        </p:spPr>
      </p:pic>
      <p:sp>
        <p:nvSpPr>
          <p:cNvPr id="5" name="TextBox 4">
            <a:extLst>
              <a:ext uri="{FF2B5EF4-FFF2-40B4-BE49-F238E27FC236}">
                <a16:creationId xmlns:a16="http://schemas.microsoft.com/office/drawing/2014/main" id="{CF812386-7CEF-47C8-9A27-1DAF6E263056}"/>
              </a:ext>
            </a:extLst>
          </p:cNvPr>
          <p:cNvSpPr txBox="1"/>
          <p:nvPr/>
        </p:nvSpPr>
        <p:spPr>
          <a:xfrm>
            <a:off x="820102" y="3819495"/>
            <a:ext cx="9501188" cy="2308324"/>
          </a:xfrm>
          <a:prstGeom prst="rect">
            <a:avLst/>
          </a:prstGeom>
          <a:noFill/>
        </p:spPr>
        <p:txBody>
          <a:bodyPr wrap="square">
            <a:spAutoFit/>
          </a:bodyPr>
          <a:lstStyle/>
          <a:p>
            <a:pPr algn="l"/>
            <a:r>
              <a:rPr lang="en-US" b="1" i="0" dirty="0">
                <a:effectLst/>
                <a:latin typeface="system-ui"/>
              </a:rPr>
              <a:t>Interpretation</a:t>
            </a:r>
          </a:p>
          <a:p>
            <a:pPr marL="285750" indent="-285750" algn="l">
              <a:buFont typeface="Arial" panose="020B0604020202020204" pitchFamily="34" charset="0"/>
              <a:buChar char="•"/>
            </a:pPr>
            <a:r>
              <a:rPr lang="en-US" b="0" i="0" dirty="0">
                <a:effectLst/>
                <a:latin typeface="system-ui"/>
              </a:rPr>
              <a:t>Cluster 1 and Cluster 3 are dominated by youth customers with higher annual incomes.</a:t>
            </a:r>
          </a:p>
          <a:p>
            <a:pPr marL="285750" indent="-285750" algn="l">
              <a:buFont typeface="Arial" panose="020B0604020202020204" pitchFamily="34" charset="0"/>
              <a:buChar char="•"/>
            </a:pPr>
            <a:r>
              <a:rPr lang="en-US" b="0" i="0" dirty="0">
                <a:effectLst/>
                <a:latin typeface="system-ui"/>
              </a:rPr>
              <a:t>Cluster 2 and Cluster 4 have a mix of adult and older customers with moderate to high annual incomes.</a:t>
            </a:r>
          </a:p>
          <a:p>
            <a:pPr algn="l"/>
            <a:r>
              <a:rPr lang="en-US" b="1" i="0" dirty="0">
                <a:effectLst/>
                <a:latin typeface="system-ui"/>
              </a:rPr>
              <a:t>Recommendations</a:t>
            </a:r>
          </a:p>
          <a:p>
            <a:pPr marL="285750" indent="-285750" algn="l">
              <a:buFont typeface="Arial" panose="020B0604020202020204" pitchFamily="34" charset="0"/>
              <a:buChar char="•"/>
            </a:pPr>
            <a:r>
              <a:rPr lang="en-US" b="0" i="0" dirty="0">
                <a:effectLst/>
                <a:latin typeface="system-ui"/>
              </a:rPr>
              <a:t>Cluster 1 and Cluster 3 Target high-income youth customers and Promote trendy products</a:t>
            </a:r>
          </a:p>
          <a:p>
            <a:pPr marL="285750" indent="-285750" algn="l">
              <a:buFont typeface="Arial" panose="020B0604020202020204" pitchFamily="34" charset="0"/>
              <a:buChar char="•"/>
            </a:pPr>
            <a:r>
              <a:rPr lang="en-US" b="0" i="0" dirty="0">
                <a:effectLst/>
                <a:latin typeface="system-ui"/>
              </a:rPr>
              <a:t>Cluster 2 and Cluster 4 Develop marketing strategies for both adult and older customers and Offer a range of products and services that cater to different age preferences and lifestyles.</a:t>
            </a:r>
          </a:p>
        </p:txBody>
      </p:sp>
      <p:sp>
        <p:nvSpPr>
          <p:cNvPr id="7" name="TextBox 6">
            <a:extLst>
              <a:ext uri="{FF2B5EF4-FFF2-40B4-BE49-F238E27FC236}">
                <a16:creationId xmlns:a16="http://schemas.microsoft.com/office/drawing/2014/main" id="{A48DD4E3-F31B-4AE7-BD1C-51364D95BF20}"/>
              </a:ext>
            </a:extLst>
          </p:cNvPr>
          <p:cNvSpPr txBox="1"/>
          <p:nvPr/>
        </p:nvSpPr>
        <p:spPr>
          <a:xfrm>
            <a:off x="1791652" y="545515"/>
            <a:ext cx="7192327"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Multivariate Cluster </a:t>
            </a:r>
            <a:r>
              <a:rPr lang="en-US" b="1" dirty="0">
                <a:latin typeface="Arial" panose="020B0604020202020204" pitchFamily="34" charset="0"/>
                <a:cs typeface="Arial" panose="020B0604020202020204" pitchFamily="34" charset="0"/>
              </a:rPr>
              <a:t>Analysis on Annual Income by Age Group</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2488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65D54B-D0E3-498E-9374-8B6108AE6B9D}"/>
              </a:ext>
            </a:extLst>
          </p:cNvPr>
          <p:cNvSpPr/>
          <p:nvPr/>
        </p:nvSpPr>
        <p:spPr>
          <a:xfrm>
            <a:off x="4073234" y="2967335"/>
            <a:ext cx="5240858" cy="923330"/>
          </a:xfrm>
          <a:prstGeom prst="rect">
            <a:avLst/>
          </a:prstGeom>
          <a:noFill/>
        </p:spPr>
        <p:txBody>
          <a:bodyPr wrap="none" lIns="91440" tIns="45720" rIns="91440" bIns="45720">
            <a:spAutoFit/>
          </a:bodyPr>
          <a:lstStyle/>
          <a:p>
            <a:pPr algn="l"/>
            <a:r>
              <a:rPr lang="en-US" sz="5400" b="1" i="0" dirty="0">
                <a:effectLst/>
                <a:latin typeface="system-ui"/>
              </a:rPr>
              <a:t>Statistics Analysis</a:t>
            </a:r>
          </a:p>
        </p:txBody>
      </p:sp>
    </p:spTree>
    <p:extLst>
      <p:ext uri="{BB962C8B-B14F-4D97-AF65-F5344CB8AC3E}">
        <p14:creationId xmlns:p14="http://schemas.microsoft.com/office/powerpoint/2010/main" val="2007146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7FBF8E-0F17-4355-B833-BE5751426593}"/>
              </a:ext>
            </a:extLst>
          </p:cNvPr>
          <p:cNvPicPr>
            <a:picLocks noChangeAspect="1"/>
          </p:cNvPicPr>
          <p:nvPr/>
        </p:nvPicPr>
        <p:blipFill>
          <a:blip r:embed="rId2"/>
          <a:stretch>
            <a:fillRect/>
          </a:stretch>
        </p:blipFill>
        <p:spPr>
          <a:xfrm>
            <a:off x="646747" y="826209"/>
            <a:ext cx="10512743" cy="3175639"/>
          </a:xfrm>
          <a:prstGeom prst="rect">
            <a:avLst/>
          </a:prstGeom>
        </p:spPr>
      </p:pic>
      <p:sp>
        <p:nvSpPr>
          <p:cNvPr id="5" name="TextBox 4">
            <a:extLst>
              <a:ext uri="{FF2B5EF4-FFF2-40B4-BE49-F238E27FC236}">
                <a16:creationId xmlns:a16="http://schemas.microsoft.com/office/drawing/2014/main" id="{E05F2C37-9737-40F4-A74B-B71B72A69DC3}"/>
              </a:ext>
            </a:extLst>
          </p:cNvPr>
          <p:cNvSpPr txBox="1"/>
          <p:nvPr/>
        </p:nvSpPr>
        <p:spPr>
          <a:xfrm>
            <a:off x="3857265" y="3801793"/>
            <a:ext cx="4009550" cy="400110"/>
          </a:xfrm>
          <a:prstGeom prst="rect">
            <a:avLst/>
          </a:prstGeom>
          <a:noFill/>
        </p:spPr>
        <p:txBody>
          <a:bodyPr wrap="square">
            <a:spAutoFit/>
          </a:bodyPr>
          <a:lstStyle/>
          <a:p>
            <a:pPr algn="l"/>
            <a:r>
              <a:rPr lang="en-US" sz="2000" b="1" i="0" u="sng" dirty="0">
                <a:effectLst/>
                <a:latin typeface="system-ui"/>
              </a:rPr>
              <a:t>Interpretation of Correlation Results</a:t>
            </a:r>
          </a:p>
        </p:txBody>
      </p:sp>
      <p:sp>
        <p:nvSpPr>
          <p:cNvPr id="7" name="TextBox 6">
            <a:extLst>
              <a:ext uri="{FF2B5EF4-FFF2-40B4-BE49-F238E27FC236}">
                <a16:creationId xmlns:a16="http://schemas.microsoft.com/office/drawing/2014/main" id="{C5039F72-3E31-4023-85F3-0C9F5820F29E}"/>
              </a:ext>
            </a:extLst>
          </p:cNvPr>
          <p:cNvSpPr txBox="1"/>
          <p:nvPr/>
        </p:nvSpPr>
        <p:spPr>
          <a:xfrm>
            <a:off x="646747" y="4201903"/>
            <a:ext cx="3525203" cy="2308324"/>
          </a:xfrm>
          <a:prstGeom prst="rect">
            <a:avLst/>
          </a:prstGeom>
          <a:noFill/>
        </p:spPr>
        <p:txBody>
          <a:bodyPr wrap="square">
            <a:spAutoFit/>
          </a:bodyPr>
          <a:lstStyle/>
          <a:p>
            <a:pPr algn="l"/>
            <a:r>
              <a:rPr lang="en-US" b="1" i="0" dirty="0">
                <a:effectLst/>
                <a:latin typeface="system-ui"/>
              </a:rPr>
              <a:t>Annual Income vs. Spending Score</a:t>
            </a:r>
          </a:p>
          <a:p>
            <a:pPr algn="l">
              <a:buFont typeface="Arial" panose="020B0604020202020204" pitchFamily="34" charset="0"/>
              <a:buChar char="•"/>
            </a:pPr>
            <a:r>
              <a:rPr lang="en-US" b="0" i="0" dirty="0">
                <a:effectLst/>
                <a:latin typeface="system-ui"/>
              </a:rPr>
              <a:t>Correlation Coefficient: 0.009903</a:t>
            </a:r>
          </a:p>
          <a:p>
            <a:pPr algn="l">
              <a:buFont typeface="Arial" panose="020B0604020202020204" pitchFamily="34" charset="0"/>
              <a:buChar char="•"/>
            </a:pPr>
            <a:r>
              <a:rPr lang="en-US" b="0" i="0" dirty="0">
                <a:effectLst/>
                <a:latin typeface="system-ui"/>
              </a:rPr>
              <a:t>The correlation is very close to zero.</a:t>
            </a:r>
          </a:p>
          <a:p>
            <a:pPr algn="l">
              <a:buFont typeface="Arial" panose="020B0604020202020204" pitchFamily="34" charset="0"/>
              <a:buChar char="•"/>
            </a:pPr>
            <a:r>
              <a:rPr lang="en-US" b="0" i="0" dirty="0">
                <a:effectLst/>
                <a:latin typeface="system-ui"/>
              </a:rPr>
              <a:t>There is no significant linear relationship.</a:t>
            </a:r>
          </a:p>
          <a:p>
            <a:pPr algn="l">
              <a:buFont typeface="Arial" panose="020B0604020202020204" pitchFamily="34" charset="0"/>
              <a:buChar char="•"/>
            </a:pPr>
            <a:r>
              <a:rPr lang="en-US" b="0" i="0" dirty="0">
                <a:effectLst/>
                <a:latin typeface="system-ui"/>
              </a:rPr>
              <a:t>Customers with different income levels have similar spending scores.</a:t>
            </a:r>
          </a:p>
        </p:txBody>
      </p:sp>
      <p:sp>
        <p:nvSpPr>
          <p:cNvPr id="9" name="TextBox 8">
            <a:extLst>
              <a:ext uri="{FF2B5EF4-FFF2-40B4-BE49-F238E27FC236}">
                <a16:creationId xmlns:a16="http://schemas.microsoft.com/office/drawing/2014/main" id="{10CC2B35-FA51-4586-ACA8-039A2F45CFD3}"/>
              </a:ext>
            </a:extLst>
          </p:cNvPr>
          <p:cNvSpPr txBox="1"/>
          <p:nvPr/>
        </p:nvSpPr>
        <p:spPr>
          <a:xfrm>
            <a:off x="4431984" y="4201903"/>
            <a:ext cx="3525203" cy="1754326"/>
          </a:xfrm>
          <a:prstGeom prst="rect">
            <a:avLst/>
          </a:prstGeom>
          <a:noFill/>
        </p:spPr>
        <p:txBody>
          <a:bodyPr wrap="square">
            <a:spAutoFit/>
          </a:bodyPr>
          <a:lstStyle/>
          <a:p>
            <a:pPr algn="l"/>
            <a:r>
              <a:rPr lang="en-US" b="1" i="0" dirty="0">
                <a:effectLst/>
                <a:latin typeface="system-ui"/>
              </a:rPr>
              <a:t>Age vs. Spending Score</a:t>
            </a:r>
          </a:p>
          <a:p>
            <a:pPr algn="l">
              <a:buFont typeface="Arial" panose="020B0604020202020204" pitchFamily="34" charset="0"/>
              <a:buChar char="•"/>
            </a:pPr>
            <a:r>
              <a:rPr lang="en-US" b="0" i="0" dirty="0">
                <a:effectLst/>
                <a:latin typeface="system-ui"/>
              </a:rPr>
              <a:t>Correlation Coefficient:0.327227</a:t>
            </a:r>
          </a:p>
          <a:p>
            <a:pPr algn="l">
              <a:buFont typeface="Arial" panose="020B0604020202020204" pitchFamily="34" charset="0"/>
              <a:buChar char="•"/>
            </a:pPr>
            <a:r>
              <a:rPr lang="en-US" b="0" i="0" dirty="0">
                <a:effectLst/>
                <a:latin typeface="system-ui"/>
              </a:rPr>
              <a:t>These indicate a weak </a:t>
            </a:r>
            <a:r>
              <a:rPr lang="en-US" dirty="0">
                <a:latin typeface="system-ui"/>
              </a:rPr>
              <a:t>negative</a:t>
            </a:r>
            <a:r>
              <a:rPr lang="en-US" b="0" i="0" dirty="0">
                <a:effectLst/>
                <a:latin typeface="system-ui"/>
              </a:rPr>
              <a:t> relationship.</a:t>
            </a:r>
          </a:p>
          <a:p>
            <a:pPr algn="l">
              <a:buFont typeface="Arial" panose="020B0604020202020204" pitchFamily="34" charset="0"/>
              <a:buChar char="•"/>
            </a:pPr>
            <a:r>
              <a:rPr lang="en-US" b="0" i="0" dirty="0">
                <a:effectLst/>
                <a:latin typeface="system-ui"/>
              </a:rPr>
              <a:t>As age </a:t>
            </a:r>
            <a:r>
              <a:rPr lang="en-US" dirty="0">
                <a:latin typeface="system-ui"/>
              </a:rPr>
              <a:t>de</a:t>
            </a:r>
            <a:r>
              <a:rPr lang="en-US" b="0" i="0" dirty="0">
                <a:effectLst/>
                <a:latin typeface="system-ui"/>
              </a:rPr>
              <a:t>creases, the spending score </a:t>
            </a:r>
            <a:r>
              <a:rPr lang="en-US" dirty="0">
                <a:latin typeface="system-ui"/>
              </a:rPr>
              <a:t>decreases</a:t>
            </a:r>
            <a:r>
              <a:rPr lang="en-US" b="0" i="0" dirty="0">
                <a:effectLst/>
                <a:latin typeface="system-ui"/>
              </a:rPr>
              <a:t> weakly.</a:t>
            </a:r>
          </a:p>
        </p:txBody>
      </p:sp>
      <p:sp>
        <p:nvSpPr>
          <p:cNvPr id="11" name="TextBox 10">
            <a:extLst>
              <a:ext uri="{FF2B5EF4-FFF2-40B4-BE49-F238E27FC236}">
                <a16:creationId xmlns:a16="http://schemas.microsoft.com/office/drawing/2014/main" id="{F4793390-4DC1-451A-8C13-072C45C9015E}"/>
              </a:ext>
            </a:extLst>
          </p:cNvPr>
          <p:cNvSpPr txBox="1"/>
          <p:nvPr/>
        </p:nvSpPr>
        <p:spPr>
          <a:xfrm>
            <a:off x="8126849" y="4154592"/>
            <a:ext cx="3525203" cy="2585323"/>
          </a:xfrm>
          <a:prstGeom prst="rect">
            <a:avLst/>
          </a:prstGeom>
          <a:noFill/>
        </p:spPr>
        <p:txBody>
          <a:bodyPr wrap="square">
            <a:spAutoFit/>
          </a:bodyPr>
          <a:lstStyle/>
          <a:p>
            <a:pPr algn="l"/>
            <a:r>
              <a:rPr lang="en-US" b="1" i="0" dirty="0">
                <a:effectLst/>
                <a:latin typeface="system-ui"/>
              </a:rPr>
              <a:t>Age vs. Annual Income:</a:t>
            </a:r>
          </a:p>
          <a:p>
            <a:pPr algn="l">
              <a:buFont typeface="Arial" panose="020B0604020202020204" pitchFamily="34" charset="0"/>
              <a:buChar char="•"/>
            </a:pPr>
            <a:r>
              <a:rPr lang="en-US" b="0" i="0" dirty="0">
                <a:effectLst/>
                <a:latin typeface="system-ui"/>
              </a:rPr>
              <a:t>Correlation Coefficient: -0.012398</a:t>
            </a:r>
          </a:p>
          <a:p>
            <a:pPr algn="l">
              <a:buFont typeface="Arial" panose="020B0604020202020204" pitchFamily="34" charset="0"/>
              <a:buChar char="•"/>
            </a:pPr>
            <a:r>
              <a:rPr lang="en-US" b="0" i="0" dirty="0">
                <a:effectLst/>
                <a:latin typeface="system-ui"/>
              </a:rPr>
              <a:t>The correlation is very close to zero but negative.</a:t>
            </a:r>
          </a:p>
          <a:p>
            <a:pPr algn="l">
              <a:buFont typeface="Arial" panose="020B0604020202020204" pitchFamily="34" charset="0"/>
              <a:buChar char="•"/>
            </a:pPr>
            <a:r>
              <a:rPr lang="en-US" b="0" i="0" dirty="0">
                <a:effectLst/>
                <a:latin typeface="system-ui"/>
              </a:rPr>
              <a:t>There is no significant linear relationship between age and annual income.</a:t>
            </a:r>
          </a:p>
          <a:p>
            <a:pPr algn="l">
              <a:buFont typeface="Arial" panose="020B0604020202020204" pitchFamily="34" charset="0"/>
              <a:buChar char="•"/>
            </a:pPr>
            <a:r>
              <a:rPr lang="en-US" b="0" i="0" dirty="0">
                <a:effectLst/>
                <a:latin typeface="system-ui"/>
              </a:rPr>
              <a:t>Customers of different ages have similar annual incomes</a:t>
            </a:r>
          </a:p>
        </p:txBody>
      </p:sp>
      <p:sp>
        <p:nvSpPr>
          <p:cNvPr id="13" name="TextBox 12">
            <a:extLst>
              <a:ext uri="{FF2B5EF4-FFF2-40B4-BE49-F238E27FC236}">
                <a16:creationId xmlns:a16="http://schemas.microsoft.com/office/drawing/2014/main" id="{7BD03CA8-B364-4001-A652-7A5D7D303D47}"/>
              </a:ext>
            </a:extLst>
          </p:cNvPr>
          <p:cNvSpPr txBox="1"/>
          <p:nvPr/>
        </p:nvSpPr>
        <p:spPr>
          <a:xfrm>
            <a:off x="4158137" y="211800"/>
            <a:ext cx="3407807" cy="461665"/>
          </a:xfrm>
          <a:prstGeom prst="rect">
            <a:avLst/>
          </a:prstGeom>
          <a:noFill/>
        </p:spPr>
        <p:txBody>
          <a:bodyPr wrap="square">
            <a:spAutoFit/>
          </a:bodyPr>
          <a:lstStyle/>
          <a:p>
            <a:r>
              <a:rPr lang="en-US" sz="2400" b="1" u="sng" dirty="0">
                <a:latin typeface="Arial" panose="020B0604020202020204" pitchFamily="34" charset="0"/>
                <a:cs typeface="Arial" panose="020B0604020202020204" pitchFamily="34" charset="0"/>
              </a:rPr>
              <a:t>Correlation Matrix</a:t>
            </a:r>
          </a:p>
        </p:txBody>
      </p:sp>
    </p:spTree>
    <p:extLst>
      <p:ext uri="{BB962C8B-B14F-4D97-AF65-F5344CB8AC3E}">
        <p14:creationId xmlns:p14="http://schemas.microsoft.com/office/powerpoint/2010/main" val="60651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FD95D4-6FAE-4803-AF08-F1E23F469157}"/>
              </a:ext>
            </a:extLst>
          </p:cNvPr>
          <p:cNvPicPr>
            <a:picLocks noChangeAspect="1"/>
          </p:cNvPicPr>
          <p:nvPr/>
        </p:nvPicPr>
        <p:blipFill>
          <a:blip r:embed="rId2"/>
          <a:stretch>
            <a:fillRect/>
          </a:stretch>
        </p:blipFill>
        <p:spPr>
          <a:xfrm>
            <a:off x="880111" y="765740"/>
            <a:ext cx="5612130" cy="4282440"/>
          </a:xfrm>
          <a:prstGeom prst="rect">
            <a:avLst/>
          </a:prstGeom>
        </p:spPr>
      </p:pic>
      <p:pic>
        <p:nvPicPr>
          <p:cNvPr id="5" name="Picture 4">
            <a:extLst>
              <a:ext uri="{FF2B5EF4-FFF2-40B4-BE49-F238E27FC236}">
                <a16:creationId xmlns:a16="http://schemas.microsoft.com/office/drawing/2014/main" id="{37591103-4D96-4ABE-8C6E-18193551F712}"/>
              </a:ext>
            </a:extLst>
          </p:cNvPr>
          <p:cNvPicPr>
            <a:picLocks noChangeAspect="1"/>
          </p:cNvPicPr>
          <p:nvPr/>
        </p:nvPicPr>
        <p:blipFill>
          <a:blip r:embed="rId3"/>
          <a:stretch>
            <a:fillRect/>
          </a:stretch>
        </p:blipFill>
        <p:spPr>
          <a:xfrm>
            <a:off x="6978014" y="1077717"/>
            <a:ext cx="4772025" cy="3808979"/>
          </a:xfrm>
          <a:prstGeom prst="rect">
            <a:avLst/>
          </a:prstGeom>
        </p:spPr>
      </p:pic>
      <p:sp>
        <p:nvSpPr>
          <p:cNvPr id="7" name="TextBox 6">
            <a:extLst>
              <a:ext uri="{FF2B5EF4-FFF2-40B4-BE49-F238E27FC236}">
                <a16:creationId xmlns:a16="http://schemas.microsoft.com/office/drawing/2014/main" id="{623F360E-B885-40E5-80A1-69B090864DBA}"/>
              </a:ext>
            </a:extLst>
          </p:cNvPr>
          <p:cNvSpPr txBox="1"/>
          <p:nvPr/>
        </p:nvSpPr>
        <p:spPr>
          <a:xfrm>
            <a:off x="880111" y="5441482"/>
            <a:ext cx="6097904" cy="923330"/>
          </a:xfrm>
          <a:prstGeom prst="rect">
            <a:avLst/>
          </a:prstGeom>
          <a:noFill/>
        </p:spPr>
        <p:txBody>
          <a:bodyPr wrap="square">
            <a:spAutoFit/>
          </a:bodyPr>
          <a:lstStyle/>
          <a:p>
            <a:pPr algn="l"/>
            <a:r>
              <a:rPr lang="en-US" b="1" i="0" dirty="0">
                <a:effectLst/>
                <a:latin typeface="system-ui"/>
              </a:rPr>
              <a:t>Interpretation of Assumption Checking</a:t>
            </a:r>
          </a:p>
          <a:p>
            <a:pPr marL="285750" indent="-285750" algn="l">
              <a:buFont typeface="Arial" panose="020B0604020202020204" pitchFamily="34" charset="0"/>
              <a:buChar char="•"/>
            </a:pPr>
            <a:r>
              <a:rPr lang="en-US" b="0" i="0" dirty="0">
                <a:effectLst/>
                <a:latin typeface="system-ui"/>
              </a:rPr>
              <a:t>After checking the assumptions for correlation, we found that only the continuous variable assumption is met</a:t>
            </a:r>
          </a:p>
        </p:txBody>
      </p:sp>
      <p:sp>
        <p:nvSpPr>
          <p:cNvPr id="9" name="TextBox 8">
            <a:extLst>
              <a:ext uri="{FF2B5EF4-FFF2-40B4-BE49-F238E27FC236}">
                <a16:creationId xmlns:a16="http://schemas.microsoft.com/office/drawing/2014/main" id="{CF3F7EEF-88DA-47F7-A29D-5FBCD4B8CE6F}"/>
              </a:ext>
            </a:extLst>
          </p:cNvPr>
          <p:cNvSpPr txBox="1"/>
          <p:nvPr/>
        </p:nvSpPr>
        <p:spPr>
          <a:xfrm>
            <a:off x="2546032" y="138500"/>
            <a:ext cx="7489507" cy="369332"/>
          </a:xfrm>
          <a:prstGeom prst="rect">
            <a:avLst/>
          </a:prstGeom>
          <a:noFill/>
        </p:spPr>
        <p:txBody>
          <a:bodyPr wrap="square">
            <a:spAutoFit/>
          </a:bodyPr>
          <a:lstStyle/>
          <a:p>
            <a:pPr algn="l"/>
            <a:r>
              <a:rPr lang="en-US" b="1" i="0" dirty="0">
                <a:effectLst/>
                <a:latin typeface="system-ui"/>
              </a:rPr>
              <a:t>Check assumptions of correlation before performing the Hypothesis Test</a:t>
            </a:r>
          </a:p>
        </p:txBody>
      </p:sp>
    </p:spTree>
    <p:extLst>
      <p:ext uri="{BB962C8B-B14F-4D97-AF65-F5344CB8AC3E}">
        <p14:creationId xmlns:p14="http://schemas.microsoft.com/office/powerpoint/2010/main" val="905645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D952D5-A294-4D5C-AD47-03F04B22292A}"/>
              </a:ext>
            </a:extLst>
          </p:cNvPr>
          <p:cNvSpPr txBox="1"/>
          <p:nvPr/>
        </p:nvSpPr>
        <p:spPr>
          <a:xfrm>
            <a:off x="2763203" y="327006"/>
            <a:ext cx="5637847" cy="461665"/>
          </a:xfrm>
          <a:prstGeom prst="rect">
            <a:avLst/>
          </a:prstGeom>
          <a:noFill/>
        </p:spPr>
        <p:txBody>
          <a:bodyPr wrap="square">
            <a:spAutoFit/>
          </a:bodyPr>
          <a:lstStyle/>
          <a:p>
            <a:pPr algn="l"/>
            <a:r>
              <a:rPr lang="en-US" sz="2400" b="1" i="0" dirty="0">
                <a:effectLst/>
                <a:latin typeface="Arial" panose="020B0604020202020204" pitchFamily="34" charset="0"/>
                <a:cs typeface="Arial" panose="020B0604020202020204" pitchFamily="34" charset="0"/>
              </a:rPr>
              <a:t>CHI SQUARE TEST OF ASSOCIATION</a:t>
            </a:r>
          </a:p>
        </p:txBody>
      </p:sp>
      <p:pic>
        <p:nvPicPr>
          <p:cNvPr id="5" name="Picture 4">
            <a:extLst>
              <a:ext uri="{FF2B5EF4-FFF2-40B4-BE49-F238E27FC236}">
                <a16:creationId xmlns:a16="http://schemas.microsoft.com/office/drawing/2014/main" id="{61A5387B-508F-48F4-B5FC-4F4222098318}"/>
              </a:ext>
            </a:extLst>
          </p:cNvPr>
          <p:cNvPicPr>
            <a:picLocks noChangeAspect="1"/>
          </p:cNvPicPr>
          <p:nvPr/>
        </p:nvPicPr>
        <p:blipFill>
          <a:blip r:embed="rId2"/>
          <a:stretch>
            <a:fillRect/>
          </a:stretch>
        </p:blipFill>
        <p:spPr>
          <a:xfrm>
            <a:off x="3755231" y="1226046"/>
            <a:ext cx="7789069" cy="3400425"/>
          </a:xfrm>
          <a:prstGeom prst="rect">
            <a:avLst/>
          </a:prstGeom>
        </p:spPr>
      </p:pic>
      <p:sp>
        <p:nvSpPr>
          <p:cNvPr id="7" name="TextBox 6">
            <a:extLst>
              <a:ext uri="{FF2B5EF4-FFF2-40B4-BE49-F238E27FC236}">
                <a16:creationId xmlns:a16="http://schemas.microsoft.com/office/drawing/2014/main" id="{F59E5B99-0D7B-4BA7-8ABF-CA71A8A71682}"/>
              </a:ext>
            </a:extLst>
          </p:cNvPr>
          <p:cNvSpPr txBox="1"/>
          <p:nvPr/>
        </p:nvSpPr>
        <p:spPr>
          <a:xfrm>
            <a:off x="1114901" y="4776668"/>
            <a:ext cx="6097904" cy="1754326"/>
          </a:xfrm>
          <a:prstGeom prst="rect">
            <a:avLst/>
          </a:prstGeom>
          <a:noFill/>
        </p:spPr>
        <p:txBody>
          <a:bodyPr wrap="square">
            <a:spAutoFit/>
          </a:bodyPr>
          <a:lstStyle/>
          <a:p>
            <a:pPr algn="l"/>
            <a:r>
              <a:rPr lang="en-US" b="1" dirty="0">
                <a:latin typeface="system-ui"/>
              </a:rPr>
              <a:t>C</a:t>
            </a:r>
            <a:r>
              <a:rPr lang="en-US" b="1" i="0" dirty="0">
                <a:effectLst/>
                <a:latin typeface="system-ui"/>
              </a:rPr>
              <a:t>hi-Square Test </a:t>
            </a:r>
            <a:r>
              <a:rPr lang="en-US" b="1" dirty="0">
                <a:latin typeface="system-ui"/>
              </a:rPr>
              <a:t>F</a:t>
            </a:r>
            <a:r>
              <a:rPr lang="en-US" b="1" i="0" dirty="0">
                <a:effectLst/>
                <a:latin typeface="system-ui"/>
              </a:rPr>
              <a:t>inding</a:t>
            </a:r>
          </a:p>
          <a:p>
            <a:pPr marL="285750" indent="-285750" algn="l">
              <a:buFont typeface="Arial" panose="020B0604020202020204" pitchFamily="34" charset="0"/>
              <a:buChar char="•"/>
            </a:pPr>
            <a:r>
              <a:rPr lang="en-US" b="0" i="0" dirty="0">
                <a:effectLst/>
                <a:latin typeface="system-ui"/>
              </a:rPr>
              <a:t>The p-value of 0.017 means there is a significant relationship between income levels and spending levels</a:t>
            </a:r>
          </a:p>
          <a:p>
            <a:pPr marL="285750" indent="-285750" algn="l">
              <a:buFont typeface="Arial" panose="020B0604020202020204" pitchFamily="34" charset="0"/>
              <a:buChar char="•"/>
            </a:pPr>
            <a:r>
              <a:rPr lang="en-US" b="0" i="0" dirty="0">
                <a:effectLst/>
                <a:latin typeface="system-ui"/>
              </a:rPr>
              <a:t>This finding is statistically significant</a:t>
            </a:r>
          </a:p>
          <a:p>
            <a:pPr marL="285750" indent="-285750" algn="l">
              <a:buFont typeface="Arial" panose="020B0604020202020204" pitchFamily="34" charset="0"/>
              <a:buChar char="•"/>
            </a:pPr>
            <a:r>
              <a:rPr lang="en-US" b="0" i="0" dirty="0">
                <a:effectLst/>
                <a:latin typeface="system-ui"/>
              </a:rPr>
              <a:t>This indicates that how much someone earns is associated with how much they spend</a:t>
            </a:r>
          </a:p>
        </p:txBody>
      </p:sp>
      <p:sp>
        <p:nvSpPr>
          <p:cNvPr id="9" name="TextBox 8">
            <a:extLst>
              <a:ext uri="{FF2B5EF4-FFF2-40B4-BE49-F238E27FC236}">
                <a16:creationId xmlns:a16="http://schemas.microsoft.com/office/drawing/2014/main" id="{0226403F-9391-4762-B534-D2923ED4B9D1}"/>
              </a:ext>
            </a:extLst>
          </p:cNvPr>
          <p:cNvSpPr txBox="1"/>
          <p:nvPr/>
        </p:nvSpPr>
        <p:spPr>
          <a:xfrm>
            <a:off x="1034653" y="706517"/>
            <a:ext cx="5061347" cy="369332"/>
          </a:xfrm>
          <a:prstGeom prst="rect">
            <a:avLst/>
          </a:prstGeom>
          <a:noFill/>
        </p:spPr>
        <p:txBody>
          <a:bodyPr wrap="square">
            <a:spAutoFit/>
          </a:bodyPr>
          <a:lstStyle/>
          <a:p>
            <a:pPr algn="l"/>
            <a:r>
              <a:rPr lang="en-US" b="1" i="0" u="sng" dirty="0">
                <a:effectLst/>
                <a:latin typeface="Arial" panose="020B0604020202020204" pitchFamily="34" charset="0"/>
                <a:cs typeface="Arial" panose="020B0604020202020204" pitchFamily="34" charset="0"/>
              </a:rPr>
              <a:t>Test of Annual </a:t>
            </a:r>
            <a:r>
              <a:rPr lang="en-US" b="1" u="sng" dirty="0">
                <a:latin typeface="Arial" panose="020B0604020202020204" pitchFamily="34" charset="0"/>
                <a:cs typeface="Arial" panose="020B0604020202020204" pitchFamily="34" charset="0"/>
              </a:rPr>
              <a:t>Income and Spending Scores</a:t>
            </a:r>
            <a:endParaRPr lang="en-US" b="1" i="0" u="sng"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12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45754E-25D0-4413-A5E9-A0FDB21A7F6D}"/>
              </a:ext>
            </a:extLst>
          </p:cNvPr>
          <p:cNvSpPr/>
          <p:nvPr/>
        </p:nvSpPr>
        <p:spPr>
          <a:xfrm>
            <a:off x="1385781" y="1150923"/>
            <a:ext cx="3279417" cy="461665"/>
          </a:xfrm>
          <a:prstGeom prst="rect">
            <a:avLst/>
          </a:prstGeom>
          <a:noFill/>
        </p:spPr>
        <p:txBody>
          <a:bodyPr wrap="square" lIns="91440" tIns="45720" rIns="91440" bIns="45720">
            <a:spAutoFit/>
          </a:bodyPr>
          <a:lstStyle/>
          <a:p>
            <a:r>
              <a:rPr lang="en-US" sz="2400" b="1" u="sng"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Introduction</a:t>
            </a:r>
          </a:p>
        </p:txBody>
      </p:sp>
      <p:sp>
        <p:nvSpPr>
          <p:cNvPr id="5" name="TextBox 4">
            <a:extLst>
              <a:ext uri="{FF2B5EF4-FFF2-40B4-BE49-F238E27FC236}">
                <a16:creationId xmlns:a16="http://schemas.microsoft.com/office/drawing/2014/main" id="{620DFEA8-5029-4DB2-A8C6-A0FD2A2AAB04}"/>
              </a:ext>
            </a:extLst>
          </p:cNvPr>
          <p:cNvSpPr txBox="1"/>
          <p:nvPr/>
        </p:nvSpPr>
        <p:spPr>
          <a:xfrm>
            <a:off x="1385781" y="1738433"/>
            <a:ext cx="8803759" cy="3139321"/>
          </a:xfrm>
          <a:prstGeom prst="rect">
            <a:avLst/>
          </a:prstGeom>
          <a:noFill/>
        </p:spPr>
        <p:txBody>
          <a:bodyPr wrap="square" rtlCol="0" anchor="t">
            <a:spAutoFit/>
          </a:bodyPr>
          <a:lstStyle/>
          <a:p>
            <a:r>
              <a:rPr lang="en-US" dirty="0">
                <a:latin typeface="Calibri" panose="020F0502020204030204" pitchFamily="34" charset="0"/>
                <a:cs typeface="Calibri" panose="020F0502020204030204" pitchFamily="34" charset="0"/>
              </a:rPr>
              <a:t>Welcome to our Customer Segmentation and Analysis project. In today’s competitive market, understanding customer behavior is crucial for businesses to tailor their strategies effectively. This project leverages advanced data analysis techniques to segment customers based on demographic and spending patterns, providing actionable insights to enhance marketing strategies and boost customer loyalty.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Through a methodology approach, we’ve cleaned and preprocessed the data, explored key relationships, performed clustering to identify distinct customer groups, and conducted statistical tests to validate our findings. Our goal is to offer clear and practical recommendations that can help businesses attract, engage, and retain customers more efficiently.</a:t>
            </a:r>
          </a:p>
        </p:txBody>
      </p:sp>
    </p:spTree>
    <p:extLst>
      <p:ext uri="{BB962C8B-B14F-4D97-AF65-F5344CB8AC3E}">
        <p14:creationId xmlns:p14="http://schemas.microsoft.com/office/powerpoint/2010/main" val="61112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815A8B-F95F-4595-B057-7140EB452550}"/>
              </a:ext>
            </a:extLst>
          </p:cNvPr>
          <p:cNvSpPr txBox="1"/>
          <p:nvPr/>
        </p:nvSpPr>
        <p:spPr>
          <a:xfrm>
            <a:off x="3123314" y="151578"/>
            <a:ext cx="5478426" cy="369332"/>
          </a:xfrm>
          <a:prstGeom prst="rect">
            <a:avLst/>
          </a:prstGeom>
          <a:noFill/>
        </p:spPr>
        <p:txBody>
          <a:bodyPr wrap="square">
            <a:spAutoFit/>
          </a:bodyPr>
          <a:lstStyle/>
          <a:p>
            <a:pPr algn="l"/>
            <a:r>
              <a:rPr lang="en-US" b="1" i="0" dirty="0">
                <a:effectLst/>
                <a:latin typeface="system-ui"/>
              </a:rPr>
              <a:t>Gender contributes to income level and spending level</a:t>
            </a:r>
          </a:p>
        </p:txBody>
      </p:sp>
      <p:pic>
        <p:nvPicPr>
          <p:cNvPr id="5" name="Picture 4">
            <a:extLst>
              <a:ext uri="{FF2B5EF4-FFF2-40B4-BE49-F238E27FC236}">
                <a16:creationId xmlns:a16="http://schemas.microsoft.com/office/drawing/2014/main" id="{CFFD8947-73F0-4EA4-B1DD-F96EAE6DA6AB}"/>
              </a:ext>
            </a:extLst>
          </p:cNvPr>
          <p:cNvPicPr>
            <a:picLocks noChangeAspect="1"/>
          </p:cNvPicPr>
          <p:nvPr/>
        </p:nvPicPr>
        <p:blipFill>
          <a:blip r:embed="rId2"/>
          <a:stretch>
            <a:fillRect/>
          </a:stretch>
        </p:blipFill>
        <p:spPr>
          <a:xfrm>
            <a:off x="195041" y="907089"/>
            <a:ext cx="5880025" cy="3218343"/>
          </a:xfrm>
          <a:prstGeom prst="rect">
            <a:avLst/>
          </a:prstGeom>
        </p:spPr>
      </p:pic>
      <p:sp>
        <p:nvSpPr>
          <p:cNvPr id="7" name="TextBox 6">
            <a:extLst>
              <a:ext uri="{FF2B5EF4-FFF2-40B4-BE49-F238E27FC236}">
                <a16:creationId xmlns:a16="http://schemas.microsoft.com/office/drawing/2014/main" id="{B497DC82-A6C3-402E-B12F-88E78BEC1A47}"/>
              </a:ext>
            </a:extLst>
          </p:cNvPr>
          <p:cNvSpPr txBox="1"/>
          <p:nvPr/>
        </p:nvSpPr>
        <p:spPr>
          <a:xfrm>
            <a:off x="188397" y="4266635"/>
            <a:ext cx="5567141" cy="1477328"/>
          </a:xfrm>
          <a:prstGeom prst="rect">
            <a:avLst/>
          </a:prstGeom>
          <a:noFill/>
        </p:spPr>
        <p:txBody>
          <a:bodyPr wrap="square">
            <a:spAutoFit/>
          </a:bodyPr>
          <a:lstStyle/>
          <a:p>
            <a:r>
              <a:rPr lang="en-US" dirty="0">
                <a:latin typeface="system-ui"/>
              </a:rPr>
              <a:t>Finding Interpretation</a:t>
            </a:r>
          </a:p>
          <a:p>
            <a:pPr marL="285750" indent="-285750">
              <a:buFont typeface="Arial" panose="020B0604020202020204" pitchFamily="34" charset="0"/>
              <a:buChar char="•"/>
            </a:pPr>
            <a:r>
              <a:rPr lang="en-US" dirty="0">
                <a:latin typeface="system-ui"/>
              </a:rPr>
              <a:t>The p-value of 0.485 means there is no significant relationship between gender and income level.</a:t>
            </a:r>
          </a:p>
          <a:p>
            <a:pPr marL="285750" indent="-285750">
              <a:buFont typeface="Arial" panose="020B0604020202020204" pitchFamily="34" charset="0"/>
              <a:buChar char="•"/>
            </a:pPr>
            <a:r>
              <a:rPr lang="en-US" dirty="0">
                <a:latin typeface="system-ui"/>
              </a:rPr>
              <a:t>This indicates that gender alone is not a strong predictor of income level </a:t>
            </a:r>
          </a:p>
        </p:txBody>
      </p:sp>
      <p:pic>
        <p:nvPicPr>
          <p:cNvPr id="9" name="Picture 8">
            <a:extLst>
              <a:ext uri="{FF2B5EF4-FFF2-40B4-BE49-F238E27FC236}">
                <a16:creationId xmlns:a16="http://schemas.microsoft.com/office/drawing/2014/main" id="{6D52EC86-79AE-4F35-B802-A357F48E49AE}"/>
              </a:ext>
            </a:extLst>
          </p:cNvPr>
          <p:cNvPicPr>
            <a:picLocks noChangeAspect="1"/>
          </p:cNvPicPr>
          <p:nvPr/>
        </p:nvPicPr>
        <p:blipFill>
          <a:blip r:embed="rId3"/>
          <a:stretch>
            <a:fillRect/>
          </a:stretch>
        </p:blipFill>
        <p:spPr>
          <a:xfrm>
            <a:off x="6269333" y="907090"/>
            <a:ext cx="5727625" cy="3359545"/>
          </a:xfrm>
          <a:prstGeom prst="rect">
            <a:avLst/>
          </a:prstGeom>
        </p:spPr>
      </p:pic>
      <p:sp>
        <p:nvSpPr>
          <p:cNvPr id="11" name="TextBox 10">
            <a:extLst>
              <a:ext uri="{FF2B5EF4-FFF2-40B4-BE49-F238E27FC236}">
                <a16:creationId xmlns:a16="http://schemas.microsoft.com/office/drawing/2014/main" id="{5D0FC4E6-9BFC-4B93-87B5-9854B2D2A06D}"/>
              </a:ext>
            </a:extLst>
          </p:cNvPr>
          <p:cNvSpPr txBox="1"/>
          <p:nvPr/>
        </p:nvSpPr>
        <p:spPr>
          <a:xfrm>
            <a:off x="6436464" y="4266635"/>
            <a:ext cx="4776677" cy="2308324"/>
          </a:xfrm>
          <a:prstGeom prst="rect">
            <a:avLst/>
          </a:prstGeom>
          <a:noFill/>
        </p:spPr>
        <p:txBody>
          <a:bodyPr wrap="square">
            <a:spAutoFit/>
          </a:bodyPr>
          <a:lstStyle/>
          <a:p>
            <a:pPr algn="l"/>
            <a:r>
              <a:rPr lang="en-US" b="1" i="0" dirty="0">
                <a:effectLst/>
                <a:latin typeface="system-ui"/>
              </a:rPr>
              <a:t>Finding Interpretation</a:t>
            </a:r>
          </a:p>
          <a:p>
            <a:pPr marL="285750" indent="-285750" algn="l">
              <a:buFont typeface="Arial" panose="020B0604020202020204" pitchFamily="34" charset="0"/>
              <a:buChar char="•"/>
            </a:pPr>
            <a:r>
              <a:rPr lang="en-US" b="0" i="0" dirty="0">
                <a:effectLst/>
                <a:latin typeface="system-ui"/>
              </a:rPr>
              <a:t>The p-value of 0.122 indicates there is no significant relationship between gender and spending level.</a:t>
            </a:r>
          </a:p>
          <a:p>
            <a:pPr marL="285750" indent="-285750" algn="l">
              <a:buFont typeface="Arial" panose="020B0604020202020204" pitchFamily="34" charset="0"/>
              <a:buChar char="•"/>
            </a:pPr>
            <a:r>
              <a:rPr lang="en-US" b="0" i="0" dirty="0">
                <a:effectLst/>
                <a:latin typeface="system-ui"/>
              </a:rPr>
              <a:t>This means gender is not a decisive factor in determining how much someone spends.</a:t>
            </a:r>
          </a:p>
          <a:p>
            <a:pPr marL="285750" indent="-285750" algn="l">
              <a:buFont typeface="Arial" panose="020B0604020202020204" pitchFamily="34" charset="0"/>
              <a:buChar char="•"/>
            </a:pPr>
            <a:r>
              <a:rPr lang="en-US" b="0" i="0" dirty="0">
                <a:effectLst/>
                <a:latin typeface="system-ui"/>
              </a:rPr>
              <a:t>These findings indicate that spending habits are not strongly influenced by gender alone</a:t>
            </a:r>
          </a:p>
        </p:txBody>
      </p:sp>
      <p:cxnSp>
        <p:nvCxnSpPr>
          <p:cNvPr id="13" name="Straight Connector 12">
            <a:extLst>
              <a:ext uri="{FF2B5EF4-FFF2-40B4-BE49-F238E27FC236}">
                <a16:creationId xmlns:a16="http://schemas.microsoft.com/office/drawing/2014/main" id="{CD785B6F-2FE9-4D18-BA65-650B35D77363}"/>
              </a:ext>
            </a:extLst>
          </p:cNvPr>
          <p:cNvCxnSpPr>
            <a:cxnSpLocks/>
          </p:cNvCxnSpPr>
          <p:nvPr/>
        </p:nvCxnSpPr>
        <p:spPr>
          <a:xfrm>
            <a:off x="6172200" y="776177"/>
            <a:ext cx="0" cy="5964865"/>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1C11A65-26F6-42B1-A4C8-B87D36644ECC}"/>
              </a:ext>
            </a:extLst>
          </p:cNvPr>
          <p:cNvSpPr txBox="1"/>
          <p:nvPr/>
        </p:nvSpPr>
        <p:spPr>
          <a:xfrm>
            <a:off x="188397" y="581220"/>
            <a:ext cx="1527434" cy="369332"/>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Income</a:t>
            </a:r>
            <a:r>
              <a:rPr lang="en-US" b="1"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level</a:t>
            </a:r>
          </a:p>
        </p:txBody>
      </p:sp>
      <p:sp>
        <p:nvSpPr>
          <p:cNvPr id="17" name="TextBox 16">
            <a:extLst>
              <a:ext uri="{FF2B5EF4-FFF2-40B4-BE49-F238E27FC236}">
                <a16:creationId xmlns:a16="http://schemas.microsoft.com/office/drawing/2014/main" id="{3EC72553-BC7E-49F0-9AE9-65FD6BBE3E45}"/>
              </a:ext>
            </a:extLst>
          </p:cNvPr>
          <p:cNvSpPr txBox="1"/>
          <p:nvPr/>
        </p:nvSpPr>
        <p:spPr>
          <a:xfrm>
            <a:off x="10367990" y="537757"/>
            <a:ext cx="1726100" cy="369332"/>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spending</a:t>
            </a:r>
            <a:r>
              <a:rPr lang="en-US" b="1"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level</a:t>
            </a:r>
          </a:p>
        </p:txBody>
      </p:sp>
    </p:spTree>
    <p:extLst>
      <p:ext uri="{BB962C8B-B14F-4D97-AF65-F5344CB8AC3E}">
        <p14:creationId xmlns:p14="http://schemas.microsoft.com/office/powerpoint/2010/main" val="359945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46F6E5-173A-4706-A4D6-34D1A9D0D07E}"/>
              </a:ext>
            </a:extLst>
          </p:cNvPr>
          <p:cNvSpPr txBox="1"/>
          <p:nvPr/>
        </p:nvSpPr>
        <p:spPr>
          <a:xfrm>
            <a:off x="3463555" y="203423"/>
            <a:ext cx="5669812" cy="369332"/>
          </a:xfrm>
          <a:prstGeom prst="rect">
            <a:avLst/>
          </a:prstGeom>
          <a:noFill/>
        </p:spPr>
        <p:txBody>
          <a:bodyPr wrap="square">
            <a:spAutoFit/>
          </a:bodyPr>
          <a:lstStyle/>
          <a:p>
            <a:pPr algn="l"/>
            <a:r>
              <a:rPr lang="en-US" b="1" i="0" dirty="0">
                <a:effectLst/>
                <a:latin typeface="system-ui"/>
              </a:rPr>
              <a:t>Age Group contributes to income level and spending level</a:t>
            </a:r>
          </a:p>
        </p:txBody>
      </p:sp>
      <p:pic>
        <p:nvPicPr>
          <p:cNvPr id="5" name="Picture 4">
            <a:extLst>
              <a:ext uri="{FF2B5EF4-FFF2-40B4-BE49-F238E27FC236}">
                <a16:creationId xmlns:a16="http://schemas.microsoft.com/office/drawing/2014/main" id="{EC3D6F22-DA35-4233-B64B-26A8F12AF9E3}"/>
              </a:ext>
            </a:extLst>
          </p:cNvPr>
          <p:cNvPicPr>
            <a:picLocks noChangeAspect="1"/>
          </p:cNvPicPr>
          <p:nvPr/>
        </p:nvPicPr>
        <p:blipFill>
          <a:blip r:embed="rId2"/>
          <a:stretch>
            <a:fillRect/>
          </a:stretch>
        </p:blipFill>
        <p:spPr>
          <a:xfrm>
            <a:off x="145312" y="911883"/>
            <a:ext cx="5851451" cy="3152775"/>
          </a:xfrm>
          <a:prstGeom prst="rect">
            <a:avLst/>
          </a:prstGeom>
        </p:spPr>
      </p:pic>
      <p:sp>
        <p:nvSpPr>
          <p:cNvPr id="7" name="TextBox 6">
            <a:extLst>
              <a:ext uri="{FF2B5EF4-FFF2-40B4-BE49-F238E27FC236}">
                <a16:creationId xmlns:a16="http://schemas.microsoft.com/office/drawing/2014/main" id="{B31080D1-0693-4CC0-B91A-C3B8E07A7813}"/>
              </a:ext>
            </a:extLst>
          </p:cNvPr>
          <p:cNvSpPr txBox="1"/>
          <p:nvPr/>
        </p:nvSpPr>
        <p:spPr>
          <a:xfrm>
            <a:off x="153286" y="4413311"/>
            <a:ext cx="5669812" cy="2031325"/>
          </a:xfrm>
          <a:prstGeom prst="rect">
            <a:avLst/>
          </a:prstGeom>
          <a:noFill/>
        </p:spPr>
        <p:txBody>
          <a:bodyPr wrap="square">
            <a:spAutoFit/>
          </a:bodyPr>
          <a:lstStyle/>
          <a:p>
            <a:pPr algn="l"/>
            <a:r>
              <a:rPr lang="en-US" b="1" i="0" dirty="0">
                <a:effectLst/>
                <a:latin typeface="system-ui"/>
              </a:rPr>
              <a:t>Finding interpretation</a:t>
            </a:r>
          </a:p>
          <a:p>
            <a:pPr marL="285750" indent="-285750" algn="l">
              <a:buFont typeface="Arial" panose="020B0604020202020204" pitchFamily="34" charset="0"/>
              <a:buChar char="•"/>
            </a:pPr>
            <a:r>
              <a:rPr lang="en-US" b="0" i="0" dirty="0">
                <a:effectLst/>
                <a:latin typeface="system-ui"/>
              </a:rPr>
              <a:t>The p-value (8.84e-06) indicates a significant relationship between age group and spending level.</a:t>
            </a:r>
          </a:p>
          <a:p>
            <a:pPr marL="285750" indent="-285750" algn="l">
              <a:buFont typeface="Arial" panose="020B0604020202020204" pitchFamily="34" charset="0"/>
              <a:buChar char="•"/>
            </a:pPr>
            <a:r>
              <a:rPr lang="en-US" b="0" i="0" dirty="0">
                <a:effectLst/>
                <a:latin typeface="system-ui"/>
              </a:rPr>
              <a:t>These data strongly mean that a person's age group is closely linked to how much they spend.</a:t>
            </a:r>
          </a:p>
          <a:p>
            <a:pPr marL="285750" indent="-285750" algn="l">
              <a:buFont typeface="Arial" panose="020B0604020202020204" pitchFamily="34" charset="0"/>
              <a:buChar char="•"/>
            </a:pPr>
            <a:r>
              <a:rPr lang="en-US" b="0" i="0" dirty="0">
                <a:effectLst/>
                <a:latin typeface="system-ui"/>
              </a:rPr>
              <a:t>This finding is statistically significant, That different age groups exhibit distinct spending behaviors.</a:t>
            </a:r>
          </a:p>
        </p:txBody>
      </p:sp>
      <p:pic>
        <p:nvPicPr>
          <p:cNvPr id="9" name="Picture 8">
            <a:extLst>
              <a:ext uri="{FF2B5EF4-FFF2-40B4-BE49-F238E27FC236}">
                <a16:creationId xmlns:a16="http://schemas.microsoft.com/office/drawing/2014/main" id="{D8D6014E-41C1-415F-BE5B-D6B556825F6C}"/>
              </a:ext>
            </a:extLst>
          </p:cNvPr>
          <p:cNvPicPr>
            <a:picLocks noChangeAspect="1"/>
          </p:cNvPicPr>
          <p:nvPr/>
        </p:nvPicPr>
        <p:blipFill>
          <a:blip r:embed="rId3"/>
          <a:stretch>
            <a:fillRect/>
          </a:stretch>
        </p:blipFill>
        <p:spPr>
          <a:xfrm>
            <a:off x="6195239" y="911883"/>
            <a:ext cx="5851449" cy="3162300"/>
          </a:xfrm>
          <a:prstGeom prst="rect">
            <a:avLst/>
          </a:prstGeom>
        </p:spPr>
      </p:pic>
      <p:cxnSp>
        <p:nvCxnSpPr>
          <p:cNvPr id="11" name="Straight Connector 10">
            <a:extLst>
              <a:ext uri="{FF2B5EF4-FFF2-40B4-BE49-F238E27FC236}">
                <a16:creationId xmlns:a16="http://schemas.microsoft.com/office/drawing/2014/main" id="{D4370FF9-475F-4B4D-BF88-B0CB021F57E1}"/>
              </a:ext>
            </a:extLst>
          </p:cNvPr>
          <p:cNvCxnSpPr>
            <a:cxnSpLocks/>
          </p:cNvCxnSpPr>
          <p:nvPr/>
        </p:nvCxnSpPr>
        <p:spPr>
          <a:xfrm>
            <a:off x="6106521" y="744279"/>
            <a:ext cx="0" cy="611372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47FAC7-EFC9-412E-AF2E-AFCB26BE22F7}"/>
              </a:ext>
            </a:extLst>
          </p:cNvPr>
          <p:cNvSpPr txBox="1"/>
          <p:nvPr/>
        </p:nvSpPr>
        <p:spPr>
          <a:xfrm>
            <a:off x="6106521" y="4413311"/>
            <a:ext cx="5851442" cy="2031325"/>
          </a:xfrm>
          <a:prstGeom prst="rect">
            <a:avLst/>
          </a:prstGeom>
          <a:noFill/>
        </p:spPr>
        <p:txBody>
          <a:bodyPr wrap="square">
            <a:spAutoFit/>
          </a:bodyPr>
          <a:lstStyle/>
          <a:p>
            <a:pPr algn="l"/>
            <a:r>
              <a:rPr lang="en-US" b="1" i="0" dirty="0">
                <a:effectLst/>
                <a:latin typeface="system-ui"/>
              </a:rPr>
              <a:t>Finding interpretation</a:t>
            </a:r>
          </a:p>
          <a:p>
            <a:pPr marL="285750" indent="-285750" algn="l">
              <a:buFont typeface="Arial" panose="020B0604020202020204" pitchFamily="34" charset="0"/>
              <a:buChar char="•"/>
            </a:pPr>
            <a:r>
              <a:rPr lang="en-US" b="0" i="0" dirty="0">
                <a:effectLst/>
                <a:latin typeface="system-ui"/>
              </a:rPr>
              <a:t>The p-value of 0.377 suggests that there is no significant relationship between age group and income level.</a:t>
            </a:r>
          </a:p>
          <a:p>
            <a:pPr marL="285750" indent="-285750" algn="l">
              <a:buFont typeface="Arial" panose="020B0604020202020204" pitchFamily="34" charset="0"/>
              <a:buChar char="•"/>
            </a:pPr>
            <a:r>
              <a:rPr lang="en-US" b="0" i="0" dirty="0">
                <a:effectLst/>
                <a:latin typeface="system-ui"/>
              </a:rPr>
              <a:t>These data do not show a meaningful connection between someone's age group and their income level.</a:t>
            </a:r>
          </a:p>
          <a:p>
            <a:pPr marL="285750" indent="-285750" algn="l">
              <a:buFont typeface="Arial" panose="020B0604020202020204" pitchFamily="34" charset="0"/>
              <a:buChar char="•"/>
            </a:pPr>
            <a:r>
              <a:rPr lang="en-US" b="0" i="0" dirty="0">
                <a:effectLst/>
                <a:latin typeface="system-ui"/>
              </a:rPr>
              <a:t>This finding indicates that age group alone is not a strong predictor of income level</a:t>
            </a:r>
          </a:p>
        </p:txBody>
      </p:sp>
      <p:sp>
        <p:nvSpPr>
          <p:cNvPr id="15" name="TextBox 14">
            <a:extLst>
              <a:ext uri="{FF2B5EF4-FFF2-40B4-BE49-F238E27FC236}">
                <a16:creationId xmlns:a16="http://schemas.microsoft.com/office/drawing/2014/main" id="{CD3CBF6A-669E-4E3D-8574-166C24482B66}"/>
              </a:ext>
            </a:extLst>
          </p:cNvPr>
          <p:cNvSpPr txBox="1"/>
          <p:nvPr/>
        </p:nvSpPr>
        <p:spPr>
          <a:xfrm>
            <a:off x="153286" y="572755"/>
            <a:ext cx="1462862" cy="338554"/>
          </a:xfrm>
          <a:prstGeom prst="rect">
            <a:avLst/>
          </a:prstGeom>
          <a:noFill/>
        </p:spPr>
        <p:txBody>
          <a:bodyPr wrap="square" rtlCol="0">
            <a:spAutoFit/>
          </a:bodyPr>
          <a:lstStyle/>
          <a:p>
            <a:r>
              <a:rPr lang="en-US" sz="1600" b="1" i="1" dirty="0">
                <a:latin typeface="system-ui"/>
              </a:rPr>
              <a:t>Spending level</a:t>
            </a:r>
          </a:p>
        </p:txBody>
      </p:sp>
      <p:sp>
        <p:nvSpPr>
          <p:cNvPr id="16" name="TextBox 15">
            <a:extLst>
              <a:ext uri="{FF2B5EF4-FFF2-40B4-BE49-F238E27FC236}">
                <a16:creationId xmlns:a16="http://schemas.microsoft.com/office/drawing/2014/main" id="{F85B25EA-9A80-4BCD-B60C-76DDA47B5E7B}"/>
              </a:ext>
            </a:extLst>
          </p:cNvPr>
          <p:cNvSpPr txBox="1"/>
          <p:nvPr/>
        </p:nvSpPr>
        <p:spPr>
          <a:xfrm>
            <a:off x="10849986" y="572755"/>
            <a:ext cx="1285419" cy="338554"/>
          </a:xfrm>
          <a:prstGeom prst="rect">
            <a:avLst/>
          </a:prstGeom>
          <a:noFill/>
        </p:spPr>
        <p:txBody>
          <a:bodyPr wrap="square" rtlCol="0">
            <a:spAutoFit/>
          </a:bodyPr>
          <a:lstStyle/>
          <a:p>
            <a:r>
              <a:rPr lang="en-US" sz="1600" b="1" i="1" dirty="0">
                <a:latin typeface="system-ui"/>
              </a:rPr>
              <a:t>Income level</a:t>
            </a:r>
          </a:p>
        </p:txBody>
      </p:sp>
    </p:spTree>
    <p:extLst>
      <p:ext uri="{BB962C8B-B14F-4D97-AF65-F5344CB8AC3E}">
        <p14:creationId xmlns:p14="http://schemas.microsoft.com/office/powerpoint/2010/main" val="1451553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34755-983B-408B-B763-7B34E9B674EB}"/>
              </a:ext>
            </a:extLst>
          </p:cNvPr>
          <p:cNvSpPr txBox="1"/>
          <p:nvPr/>
        </p:nvSpPr>
        <p:spPr>
          <a:xfrm>
            <a:off x="701749" y="1028343"/>
            <a:ext cx="9601200" cy="4801314"/>
          </a:xfrm>
          <a:prstGeom prst="rect">
            <a:avLst/>
          </a:prstGeom>
          <a:noFill/>
        </p:spPr>
        <p:txBody>
          <a:bodyPr wrap="square">
            <a:spAutoFit/>
          </a:bodyPr>
          <a:lstStyle/>
          <a:p>
            <a:pPr algn="l"/>
            <a:r>
              <a:rPr lang="en-US" b="1" i="0" dirty="0">
                <a:effectLst/>
                <a:latin typeface="system-ui"/>
              </a:rPr>
              <a:t>Targeted Marketing</a:t>
            </a:r>
          </a:p>
          <a:p>
            <a:pPr marL="342900" indent="-342900" algn="l">
              <a:buFont typeface="Arial" panose="020B0604020202020204" pitchFamily="34" charset="0"/>
              <a:buChar char="•"/>
            </a:pPr>
            <a:r>
              <a:rPr lang="en-US" b="0" i="0" dirty="0">
                <a:effectLst/>
                <a:latin typeface="system-ui"/>
              </a:rPr>
              <a:t>Develop targeted marketing strategies based on age groups rather than gender or income alone.</a:t>
            </a:r>
          </a:p>
          <a:p>
            <a:pPr marL="342900" indent="-342900" algn="l">
              <a:buFont typeface="Arial" panose="020B0604020202020204" pitchFamily="34" charset="0"/>
              <a:buChar char="•"/>
            </a:pPr>
            <a:r>
              <a:rPr lang="en-US" b="0" i="0" dirty="0">
                <a:effectLst/>
                <a:latin typeface="system-ui"/>
              </a:rPr>
              <a:t>Age group has a significant impact on spending behavior</a:t>
            </a:r>
          </a:p>
          <a:p>
            <a:pPr marL="342900" indent="-342900" algn="l">
              <a:buFont typeface="Arial" panose="020B0604020202020204" pitchFamily="34" charset="0"/>
              <a:buChar char="•"/>
            </a:pPr>
            <a:r>
              <a:rPr lang="en-US" b="0" i="0" dirty="0">
                <a:effectLst/>
                <a:latin typeface="system-ui"/>
              </a:rPr>
              <a:t>Tailoring campaigns to different age demographics can lead to more effective results.</a:t>
            </a:r>
          </a:p>
          <a:p>
            <a:pPr algn="l"/>
            <a:r>
              <a:rPr lang="en-US" b="1" i="0" dirty="0">
                <a:effectLst/>
                <a:latin typeface="system-ui"/>
              </a:rPr>
              <a:t>Customer Segmentation</a:t>
            </a:r>
          </a:p>
          <a:p>
            <a:pPr marL="285750" indent="-285750" algn="l">
              <a:buFont typeface="Arial" panose="020B0604020202020204" pitchFamily="34" charset="0"/>
              <a:buChar char="•"/>
            </a:pPr>
            <a:r>
              <a:rPr lang="en-US" b="0" i="0" dirty="0">
                <a:effectLst/>
                <a:latin typeface="system-ui"/>
              </a:rPr>
              <a:t>Use clustering techniques to group customers based on their spending habits and preferences.</a:t>
            </a:r>
          </a:p>
          <a:p>
            <a:pPr marL="285750" indent="-285750" algn="l">
              <a:buFont typeface="Arial" panose="020B0604020202020204" pitchFamily="34" charset="0"/>
              <a:buChar char="•"/>
            </a:pPr>
            <a:r>
              <a:rPr lang="en-US" b="0" i="0" dirty="0">
                <a:effectLst/>
                <a:latin typeface="system-ui"/>
              </a:rPr>
              <a:t>Create personalized experiences and promotions that resonate with each customer segment.</a:t>
            </a:r>
          </a:p>
          <a:p>
            <a:pPr algn="l"/>
            <a:r>
              <a:rPr lang="en-US" b="1" i="0" dirty="0">
                <a:effectLst/>
                <a:latin typeface="system-ui"/>
              </a:rPr>
              <a:t>Product Placement</a:t>
            </a:r>
          </a:p>
          <a:p>
            <a:pPr marL="285750" indent="-285750" algn="l">
              <a:buFont typeface="Arial" panose="020B0604020202020204" pitchFamily="34" charset="0"/>
              <a:buChar char="•"/>
            </a:pPr>
            <a:r>
              <a:rPr lang="en-US" b="0" i="0" dirty="0">
                <a:effectLst/>
                <a:latin typeface="system-ui"/>
              </a:rPr>
              <a:t>Place products strategically based on spending patterns.</a:t>
            </a:r>
          </a:p>
          <a:p>
            <a:pPr marL="285750" indent="-285750" algn="l">
              <a:buFont typeface="Arial" panose="020B0604020202020204" pitchFamily="34" charset="0"/>
              <a:buChar char="•"/>
            </a:pPr>
            <a:r>
              <a:rPr lang="en-US" b="0" i="0" dirty="0">
                <a:effectLst/>
                <a:latin typeface="system-ui"/>
              </a:rPr>
              <a:t>For example, high-spending age groups could be targeted with premium products.</a:t>
            </a:r>
          </a:p>
          <a:p>
            <a:pPr marL="285750" indent="-285750" algn="l">
              <a:buFont typeface="Arial" panose="020B0604020202020204" pitchFamily="34" charset="0"/>
              <a:buChar char="•"/>
            </a:pPr>
            <a:r>
              <a:rPr lang="en-US" b="0" i="0" dirty="0">
                <a:effectLst/>
                <a:latin typeface="system-ui"/>
              </a:rPr>
              <a:t>while moderate spenders might respond well to value propositions.</a:t>
            </a:r>
          </a:p>
          <a:p>
            <a:pPr algn="l"/>
            <a:r>
              <a:rPr lang="en-US" b="1" i="0" dirty="0">
                <a:effectLst/>
                <a:latin typeface="system-ui"/>
              </a:rPr>
              <a:t>Promotional Campaigns</a:t>
            </a:r>
          </a:p>
          <a:p>
            <a:pPr marL="285750" indent="-285750" algn="l">
              <a:buFont typeface="Arial" panose="020B0604020202020204" pitchFamily="34" charset="0"/>
              <a:buChar char="•"/>
            </a:pPr>
            <a:r>
              <a:rPr lang="en-US" b="0" i="0" dirty="0">
                <a:effectLst/>
                <a:latin typeface="system-ui"/>
              </a:rPr>
              <a:t>Design promotions and offers that appeal to specific age groups.</a:t>
            </a:r>
          </a:p>
          <a:p>
            <a:pPr marL="285750" indent="-285750" algn="l">
              <a:buFont typeface="Arial" panose="020B0604020202020204" pitchFamily="34" charset="0"/>
              <a:buChar char="•"/>
            </a:pPr>
            <a:r>
              <a:rPr lang="en-US" b="0" i="0" dirty="0">
                <a:effectLst/>
                <a:latin typeface="system-ui"/>
              </a:rPr>
              <a:t>Consider offering discounts or incentives that align with the spending behavior of each age demographic.</a:t>
            </a:r>
          </a:p>
          <a:p>
            <a:pPr algn="l"/>
            <a:r>
              <a:rPr lang="en-US" b="1" i="0" dirty="0">
                <a:effectLst/>
                <a:latin typeface="system-ui"/>
              </a:rPr>
              <a:t>Continuous Monitoring</a:t>
            </a:r>
          </a:p>
          <a:p>
            <a:pPr marL="285750" indent="-285750" algn="l">
              <a:buFont typeface="Arial" panose="020B0604020202020204" pitchFamily="34" charset="0"/>
              <a:buChar char="•"/>
            </a:pPr>
            <a:r>
              <a:rPr lang="en-US" b="0" i="0" dirty="0">
                <a:effectLst/>
                <a:latin typeface="system-ui"/>
              </a:rPr>
              <a:t>Continuously monitor customer behavior and adjust strategies accordingly.</a:t>
            </a:r>
          </a:p>
        </p:txBody>
      </p:sp>
      <p:sp>
        <p:nvSpPr>
          <p:cNvPr id="5" name="TextBox 4">
            <a:extLst>
              <a:ext uri="{FF2B5EF4-FFF2-40B4-BE49-F238E27FC236}">
                <a16:creationId xmlns:a16="http://schemas.microsoft.com/office/drawing/2014/main" id="{34E3E3EB-6E96-45E3-A6E0-32C99CC7A305}"/>
              </a:ext>
            </a:extLst>
          </p:cNvPr>
          <p:cNvSpPr txBox="1"/>
          <p:nvPr/>
        </p:nvSpPr>
        <p:spPr>
          <a:xfrm>
            <a:off x="701749" y="345880"/>
            <a:ext cx="3083442" cy="523220"/>
          </a:xfrm>
          <a:prstGeom prst="rect">
            <a:avLst/>
          </a:prstGeom>
          <a:noFill/>
        </p:spPr>
        <p:txBody>
          <a:bodyPr wrap="square">
            <a:spAutoFit/>
          </a:bodyPr>
          <a:lstStyle/>
          <a:p>
            <a:r>
              <a:rPr lang="en-US" sz="2800" b="1" i="0" u="sng" dirty="0">
                <a:effectLst/>
                <a:latin typeface="system-ui"/>
              </a:rPr>
              <a:t>Recommendations</a:t>
            </a:r>
            <a:endParaRPr lang="en-US" sz="2800" u="sng" dirty="0"/>
          </a:p>
        </p:txBody>
      </p:sp>
    </p:spTree>
    <p:extLst>
      <p:ext uri="{BB962C8B-B14F-4D97-AF65-F5344CB8AC3E}">
        <p14:creationId xmlns:p14="http://schemas.microsoft.com/office/powerpoint/2010/main" val="133047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F054D-9469-41D9-AC8C-3CB3C41388CE}"/>
              </a:ext>
            </a:extLst>
          </p:cNvPr>
          <p:cNvSpPr/>
          <p:nvPr/>
        </p:nvSpPr>
        <p:spPr>
          <a:xfrm>
            <a:off x="3929424" y="2637725"/>
            <a:ext cx="4014176" cy="1015663"/>
          </a:xfrm>
          <a:prstGeom prst="rect">
            <a:avLst/>
          </a:prstGeom>
          <a:noFill/>
        </p:spPr>
        <p:txBody>
          <a:bodyPr wrap="none" lIns="91440" tIns="45720" rIns="91440" bIns="45720">
            <a:spAutoFit/>
          </a:bodyPr>
          <a:lstStyle/>
          <a:p>
            <a:pPr algn="ctr"/>
            <a:r>
              <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42225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6181D-66BF-4483-B11B-1D881173A4E4}"/>
              </a:ext>
            </a:extLst>
          </p:cNvPr>
          <p:cNvSpPr/>
          <p:nvPr/>
        </p:nvSpPr>
        <p:spPr>
          <a:xfrm>
            <a:off x="1318437" y="1135458"/>
            <a:ext cx="2519916" cy="461665"/>
          </a:xfrm>
          <a:prstGeom prst="rect">
            <a:avLst/>
          </a:prstGeom>
          <a:noFill/>
        </p:spPr>
        <p:txBody>
          <a:bodyPr wrap="square" lIns="91440" tIns="45720" rIns="91440" bIns="45720">
            <a:spAutoFit/>
          </a:bodyPr>
          <a:lstStyle/>
          <a:p>
            <a:pPr algn="l"/>
            <a:r>
              <a:rPr lang="en-US" sz="2400" b="1" u="sng" dirty="0">
                <a:latin typeface="Arial" panose="020B0604020202020204" pitchFamily="34" charset="0"/>
                <a:cs typeface="Arial" panose="020B0604020202020204" pitchFamily="34" charset="0"/>
              </a:rPr>
              <a:t>Data Sources</a:t>
            </a:r>
            <a:endParaRPr lang="en-US" sz="2400" b="1" i="0" u="sng" dirty="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21A0C68-B086-4366-BD19-58700E0E4E8B}"/>
              </a:ext>
            </a:extLst>
          </p:cNvPr>
          <p:cNvSpPr txBox="1"/>
          <p:nvPr/>
        </p:nvSpPr>
        <p:spPr>
          <a:xfrm>
            <a:off x="1318438" y="1711841"/>
            <a:ext cx="8718698" cy="397031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data used in this project was sourced from the Kaggle website, a popular platform for data science and machine learning datasets. The dataset contains information on mall customers, including demographic details and spending behavior.</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Dataset Details</a:t>
            </a:r>
          </a:p>
          <a:p>
            <a:r>
              <a:rPr lang="en-US" dirty="0">
                <a:latin typeface="Calibri" panose="020F0502020204030204" pitchFamily="34" charset="0"/>
                <a:cs typeface="Calibri" panose="020F0502020204030204" pitchFamily="34" charset="0"/>
              </a:rPr>
              <a:t>Source: Kaggle</a:t>
            </a:r>
          </a:p>
          <a:p>
            <a:r>
              <a:rPr lang="en-US" dirty="0">
                <a:latin typeface="Calibri" panose="020F0502020204030204" pitchFamily="34" charset="0"/>
                <a:cs typeface="Calibri" panose="020F0502020204030204" pitchFamily="34" charset="0"/>
              </a:rPr>
              <a:t>Link to Dataset: https://www.kaggle.com/datasets/vjchoudhary7/customer-segmentation-tutorial-in-python</a:t>
            </a:r>
          </a:p>
          <a:p>
            <a:r>
              <a:rPr lang="en-US" dirty="0">
                <a:latin typeface="Calibri" panose="020F0502020204030204" pitchFamily="34" charset="0"/>
                <a:cs typeface="Calibri" panose="020F0502020204030204" pitchFamily="34" charset="0"/>
              </a:rPr>
              <a:t>Description: The dataset includes the following columns:</a:t>
            </a:r>
          </a:p>
          <a:p>
            <a:r>
              <a:rPr lang="en-US" dirty="0" err="1">
                <a:latin typeface="Calibri" panose="020F0502020204030204" pitchFamily="34" charset="0"/>
                <a:cs typeface="Calibri" panose="020F0502020204030204" pitchFamily="34" charset="0"/>
              </a:rPr>
              <a:t>CustomerID</a:t>
            </a:r>
            <a:r>
              <a:rPr lang="en-US" dirty="0">
                <a:latin typeface="Calibri" panose="020F0502020204030204" pitchFamily="34" charset="0"/>
                <a:cs typeface="Calibri" panose="020F0502020204030204" pitchFamily="34" charset="0"/>
              </a:rPr>
              <a:t>: Unique identifier for each customer.</a:t>
            </a:r>
          </a:p>
          <a:p>
            <a:r>
              <a:rPr lang="en-US" dirty="0">
                <a:latin typeface="Calibri" panose="020F0502020204030204" pitchFamily="34" charset="0"/>
                <a:cs typeface="Calibri" panose="020F0502020204030204" pitchFamily="34" charset="0"/>
              </a:rPr>
              <a:t>Gender: Gender of the customer (Male/Female).</a:t>
            </a:r>
          </a:p>
          <a:p>
            <a:r>
              <a:rPr lang="en-US" dirty="0">
                <a:latin typeface="Calibri" panose="020F0502020204030204" pitchFamily="34" charset="0"/>
                <a:cs typeface="Calibri" panose="020F0502020204030204" pitchFamily="34" charset="0"/>
              </a:rPr>
              <a:t>Age: Age of the customer.</a:t>
            </a:r>
          </a:p>
          <a:p>
            <a:r>
              <a:rPr lang="en-US" dirty="0">
                <a:latin typeface="Calibri" panose="020F0502020204030204" pitchFamily="34" charset="0"/>
                <a:cs typeface="Calibri" panose="020F0502020204030204" pitchFamily="34" charset="0"/>
              </a:rPr>
              <a:t>Annual Income (k$): Annual income of the customer in thousand dollars.</a:t>
            </a:r>
          </a:p>
          <a:p>
            <a:r>
              <a:rPr lang="en-US" dirty="0">
                <a:latin typeface="Calibri" panose="020F0502020204030204" pitchFamily="34" charset="0"/>
                <a:cs typeface="Calibri" panose="020F0502020204030204" pitchFamily="34" charset="0"/>
              </a:rPr>
              <a:t>Spending Score (1-100): Score assigned to the customer based on their spending behavior.</a:t>
            </a:r>
          </a:p>
        </p:txBody>
      </p:sp>
    </p:spTree>
    <p:extLst>
      <p:ext uri="{BB962C8B-B14F-4D97-AF65-F5344CB8AC3E}">
        <p14:creationId xmlns:p14="http://schemas.microsoft.com/office/powerpoint/2010/main" val="414253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BFCB96-960D-4FD7-820E-03C0A6FEA867}"/>
              </a:ext>
            </a:extLst>
          </p:cNvPr>
          <p:cNvSpPr/>
          <p:nvPr/>
        </p:nvSpPr>
        <p:spPr>
          <a:xfrm>
            <a:off x="907124" y="475595"/>
            <a:ext cx="3607726" cy="523220"/>
          </a:xfrm>
          <a:prstGeom prst="rect">
            <a:avLst/>
          </a:prstGeom>
          <a:noFill/>
        </p:spPr>
        <p:txBody>
          <a:bodyPr wrap="square" lIns="91440" tIns="45720" rIns="91440" bIns="45720">
            <a:spAutoFit/>
          </a:bodyPr>
          <a:lstStyle/>
          <a:p>
            <a:pPr algn="l"/>
            <a:r>
              <a:rPr lang="en-US" sz="2800" b="1" i="0" u="sng" dirty="0">
                <a:solidFill>
                  <a:srgbClr val="0D0D0D"/>
                </a:solidFill>
                <a:effectLst/>
                <a:latin typeface="ui-sans-serif"/>
              </a:rPr>
              <a:t>Data </a:t>
            </a:r>
            <a:r>
              <a:rPr lang="en-US" sz="2800" b="1" i="0" u="sng" dirty="0">
                <a:solidFill>
                  <a:srgbClr val="0D0D0D"/>
                </a:solidFill>
                <a:effectLst/>
                <a:latin typeface="Arial" panose="020B0604020202020204" pitchFamily="34" charset="0"/>
                <a:cs typeface="Arial" panose="020B0604020202020204" pitchFamily="34" charset="0"/>
              </a:rPr>
              <a:t>Preprocessing</a:t>
            </a:r>
          </a:p>
        </p:txBody>
      </p:sp>
      <p:sp>
        <p:nvSpPr>
          <p:cNvPr id="3" name="TextBox 2">
            <a:extLst>
              <a:ext uri="{FF2B5EF4-FFF2-40B4-BE49-F238E27FC236}">
                <a16:creationId xmlns:a16="http://schemas.microsoft.com/office/drawing/2014/main" id="{CAC64DF7-D5CA-4C70-873F-EE6C76D4F348}"/>
              </a:ext>
            </a:extLst>
          </p:cNvPr>
          <p:cNvSpPr txBox="1"/>
          <p:nvPr/>
        </p:nvSpPr>
        <p:spPr>
          <a:xfrm>
            <a:off x="907124" y="1158835"/>
            <a:ext cx="9841230" cy="50783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 this project, I applied several data preprocessing steps to prepare the dataset for analysis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Age Grouping: We categorized the age of customers into different groups (Youth, Adult, Old) using list comprehensions.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Label Encoding: To convert the gender column into a numeric format.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Standard Scaler: I applied </a:t>
            </a:r>
            <a:r>
              <a:rPr lang="en-US" dirty="0" err="1">
                <a:latin typeface="Calibri" panose="020F0502020204030204" pitchFamily="34" charset="0"/>
                <a:cs typeface="Calibri" panose="020F0502020204030204" pitchFamily="34" charset="0"/>
              </a:rPr>
              <a:t>StandardScaler</a:t>
            </a:r>
            <a:r>
              <a:rPr lang="en-US" dirty="0">
                <a:latin typeface="Calibri" panose="020F0502020204030204" pitchFamily="34" charset="0"/>
                <a:cs typeface="Calibri" panose="020F0502020204030204" pitchFamily="34" charset="0"/>
              </a:rPr>
              <a:t> to normalize the data by removing the mean and scaling to unit variance.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Principal Component Analysis (PCA): PCA was used to reduce the dimensionality of the dataset.</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Eblow</a:t>
            </a:r>
            <a:r>
              <a:rPr lang="en-US" dirty="0">
                <a:latin typeface="Calibri" panose="020F0502020204030204" pitchFamily="34" charset="0"/>
                <a:cs typeface="Calibri" panose="020F0502020204030204" pitchFamily="34" charset="0"/>
              </a:rPr>
              <a:t>: This graph finds the optimal K value in clustering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K-means: I performed K-means clustering to segment customers based on their spending behavior, age, and income levels.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Univariate Analysis: I conducted a clustering analysis on individual variables (Annual Income and Spending Score) to understand their distribution and identify distinct segments.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Bivariate Analysis: Clustering was performed to pair Annual Income and Spending Scores to analyze the relationship between them and identify customer segments.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Multivariate Clustering: We extended the clustering analysis to multiple variables, and all available features to identify customer segments. This involved using PCA to simplify the feature space before applying </a:t>
            </a:r>
            <a:r>
              <a:rPr lang="en-US" dirty="0" err="1">
                <a:latin typeface="Calibri" panose="020F0502020204030204" pitchFamily="34" charset="0"/>
                <a:cs typeface="Calibri" panose="020F0502020204030204" pitchFamily="34" charset="0"/>
              </a:rPr>
              <a:t>Kmeans</a:t>
            </a:r>
            <a:r>
              <a:rPr lang="en-US" dirty="0">
                <a:latin typeface="Calibri" panose="020F0502020204030204" pitchFamily="34" charset="0"/>
                <a:cs typeface="Calibri" panose="020F0502020204030204" pitchFamily="34" charset="0"/>
              </a:rPr>
              <a:t> clustering.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Statistical Analysis: I conducted a statistical analysis to examine the relationship</a:t>
            </a:r>
          </a:p>
        </p:txBody>
      </p:sp>
    </p:spTree>
    <p:extLst>
      <p:ext uri="{BB962C8B-B14F-4D97-AF65-F5344CB8AC3E}">
        <p14:creationId xmlns:p14="http://schemas.microsoft.com/office/powerpoint/2010/main" val="279544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A7B626-C143-4218-9181-38C43BA26521}"/>
              </a:ext>
            </a:extLst>
          </p:cNvPr>
          <p:cNvSpPr/>
          <p:nvPr/>
        </p:nvSpPr>
        <p:spPr>
          <a:xfrm>
            <a:off x="868680" y="738485"/>
            <a:ext cx="4830736" cy="461665"/>
          </a:xfrm>
          <a:prstGeom prst="rect">
            <a:avLst/>
          </a:prstGeom>
          <a:noFill/>
        </p:spPr>
        <p:txBody>
          <a:bodyPr wrap="square" lIns="91440" tIns="45720" rIns="91440" bIns="45720">
            <a:spAutoFit/>
          </a:bodyPr>
          <a:lstStyle/>
          <a:p>
            <a:pPr algn="l"/>
            <a:r>
              <a:rPr lang="en-US" sz="2400" b="1" i="0" dirty="0">
                <a:effectLst/>
                <a:latin typeface="system-ui"/>
              </a:rPr>
              <a:t>EXPLORATORY DATA ANALYSIS (EDA)</a:t>
            </a:r>
          </a:p>
        </p:txBody>
      </p:sp>
      <p:pic>
        <p:nvPicPr>
          <p:cNvPr id="5" name="Picture 4">
            <a:extLst>
              <a:ext uri="{FF2B5EF4-FFF2-40B4-BE49-F238E27FC236}">
                <a16:creationId xmlns:a16="http://schemas.microsoft.com/office/drawing/2014/main" id="{ED6B67E7-565B-404A-8D20-73EFA9835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 y="1657552"/>
            <a:ext cx="6640830" cy="4331208"/>
          </a:xfrm>
          <a:prstGeom prst="rect">
            <a:avLst/>
          </a:prstGeom>
        </p:spPr>
      </p:pic>
      <p:sp>
        <p:nvSpPr>
          <p:cNvPr id="6" name="TextBox 5">
            <a:extLst>
              <a:ext uri="{FF2B5EF4-FFF2-40B4-BE49-F238E27FC236}">
                <a16:creationId xmlns:a16="http://schemas.microsoft.com/office/drawing/2014/main" id="{015B260D-12BD-45E1-BCBA-236575E238CD}"/>
              </a:ext>
            </a:extLst>
          </p:cNvPr>
          <p:cNvSpPr txBox="1"/>
          <p:nvPr/>
        </p:nvSpPr>
        <p:spPr>
          <a:xfrm>
            <a:off x="7509510" y="2413337"/>
            <a:ext cx="4240530" cy="2308324"/>
          </a:xfrm>
          <a:prstGeom prst="rect">
            <a:avLst/>
          </a:prstGeom>
          <a:noFill/>
        </p:spPr>
        <p:txBody>
          <a:bodyPr wrap="square" rtlCol="0">
            <a:spAutoFit/>
          </a:bodyPr>
          <a:lstStyle/>
          <a:p>
            <a:r>
              <a:rPr lang="en-US" b="1" u="sng" dirty="0">
                <a:latin typeface="Calibri" panose="020F0502020204030204" pitchFamily="34" charset="0"/>
                <a:cs typeface="Calibri" panose="020F0502020204030204" pitchFamily="34" charset="0"/>
              </a:rPr>
              <a:t>Interpretation</a:t>
            </a:r>
          </a:p>
          <a:p>
            <a:endParaRPr lang="en-US" u="sng"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Women earn and spend more money annually compared to men.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Young people earn and spend more compared to adults and older people, who have the lowest earnings and spending scores</a:t>
            </a:r>
          </a:p>
        </p:txBody>
      </p:sp>
    </p:spTree>
    <p:extLst>
      <p:ext uri="{BB962C8B-B14F-4D97-AF65-F5344CB8AC3E}">
        <p14:creationId xmlns:p14="http://schemas.microsoft.com/office/powerpoint/2010/main" val="4563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5FC2CC-4FF1-41BF-B545-FBF1EF5E2B59}"/>
              </a:ext>
            </a:extLst>
          </p:cNvPr>
          <p:cNvPicPr>
            <a:picLocks noChangeAspect="1"/>
          </p:cNvPicPr>
          <p:nvPr/>
        </p:nvPicPr>
        <p:blipFill>
          <a:blip r:embed="rId2"/>
          <a:stretch>
            <a:fillRect/>
          </a:stretch>
        </p:blipFill>
        <p:spPr>
          <a:xfrm>
            <a:off x="833487" y="1709738"/>
            <a:ext cx="5011053" cy="4576762"/>
          </a:xfrm>
          <a:prstGeom prst="rect">
            <a:avLst/>
          </a:prstGeom>
        </p:spPr>
      </p:pic>
      <p:pic>
        <p:nvPicPr>
          <p:cNvPr id="5" name="Picture 4">
            <a:extLst>
              <a:ext uri="{FF2B5EF4-FFF2-40B4-BE49-F238E27FC236}">
                <a16:creationId xmlns:a16="http://schemas.microsoft.com/office/drawing/2014/main" id="{A4201353-D19A-4CDA-854F-62911C2D1398}"/>
              </a:ext>
            </a:extLst>
          </p:cNvPr>
          <p:cNvPicPr>
            <a:picLocks noChangeAspect="1"/>
          </p:cNvPicPr>
          <p:nvPr/>
        </p:nvPicPr>
        <p:blipFill>
          <a:blip r:embed="rId3"/>
          <a:stretch>
            <a:fillRect/>
          </a:stretch>
        </p:blipFill>
        <p:spPr>
          <a:xfrm>
            <a:off x="6755130" y="1709738"/>
            <a:ext cx="5011053" cy="4576762"/>
          </a:xfrm>
          <a:prstGeom prst="rect">
            <a:avLst/>
          </a:prstGeom>
        </p:spPr>
      </p:pic>
      <p:sp>
        <p:nvSpPr>
          <p:cNvPr id="6" name="TextBox 5">
            <a:extLst>
              <a:ext uri="{FF2B5EF4-FFF2-40B4-BE49-F238E27FC236}">
                <a16:creationId xmlns:a16="http://schemas.microsoft.com/office/drawing/2014/main" id="{FF4168A6-6B19-48DE-9810-4F2B3098AFEB}"/>
              </a:ext>
            </a:extLst>
          </p:cNvPr>
          <p:cNvSpPr txBox="1"/>
          <p:nvPr/>
        </p:nvSpPr>
        <p:spPr>
          <a:xfrm>
            <a:off x="3102447" y="813741"/>
            <a:ext cx="6593658" cy="369332"/>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The </a:t>
            </a:r>
            <a:r>
              <a:rPr lang="en-US" dirty="0">
                <a:latin typeface="system-ui"/>
                <a:cs typeface="Calibri" panose="020F0502020204030204" pitchFamily="34" charset="0"/>
              </a:rPr>
              <a:t>D</a:t>
            </a:r>
            <a:r>
              <a:rPr lang="en-US" b="0" i="0" dirty="0">
                <a:effectLst/>
                <a:latin typeface="system-ui"/>
              </a:rPr>
              <a:t>ifferent </a:t>
            </a:r>
            <a:r>
              <a:rPr lang="en-US" dirty="0">
                <a:latin typeface="Calibri" panose="020F0502020204030204" pitchFamily="34" charset="0"/>
                <a:cs typeface="Calibri" panose="020F0502020204030204" pitchFamily="34" charset="0"/>
              </a:rPr>
              <a:t>Relationships of Gender and </a:t>
            </a:r>
            <a:r>
              <a:rPr lang="en-US" dirty="0" err="1">
                <a:latin typeface="Calibri" panose="020F0502020204030204" pitchFamily="34" charset="0"/>
                <a:cs typeface="Calibri" panose="020F0502020204030204" pitchFamily="34" charset="0"/>
              </a:rPr>
              <a:t>Age_Group</a:t>
            </a:r>
            <a:r>
              <a:rPr lang="en-US" dirty="0">
                <a:latin typeface="Calibri" panose="020F0502020204030204" pitchFamily="34" charset="0"/>
                <a:cs typeface="Calibri" panose="020F0502020204030204" pitchFamily="34" charset="0"/>
              </a:rPr>
              <a:t> in the Data</a:t>
            </a:r>
            <a:endParaRPr lang="en-US" b="1" i="0" dirty="0">
              <a:effectLst/>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4EE59D1D-0D5E-4742-9C3E-A81E0EEE9F80}"/>
              </a:ext>
            </a:extLst>
          </p:cNvPr>
          <p:cNvSpPr/>
          <p:nvPr/>
        </p:nvSpPr>
        <p:spPr>
          <a:xfrm>
            <a:off x="833487" y="371445"/>
            <a:ext cx="4961871" cy="400110"/>
          </a:xfrm>
          <a:prstGeom prst="rect">
            <a:avLst/>
          </a:prstGeom>
          <a:noFill/>
        </p:spPr>
        <p:txBody>
          <a:bodyPr wrap="none" lIns="91440" tIns="45720" rIns="91440" bIns="45720">
            <a:spAutoFit/>
          </a:bodyPr>
          <a:lstStyle/>
          <a:p>
            <a:pPr algn="l"/>
            <a:r>
              <a:rPr lang="en-US" sz="2000" b="1" i="0" u="sng" dirty="0">
                <a:effectLst/>
                <a:latin typeface="Arial" panose="020B0604020202020204" pitchFamily="34" charset="0"/>
                <a:cs typeface="Arial" panose="020B0604020202020204" pitchFamily="34" charset="0"/>
              </a:rPr>
              <a:t>EXPLORATORY DATA ANALYSIS (EDA)</a:t>
            </a:r>
          </a:p>
        </p:txBody>
      </p:sp>
      <p:sp>
        <p:nvSpPr>
          <p:cNvPr id="8" name="TextBox 7">
            <a:extLst>
              <a:ext uri="{FF2B5EF4-FFF2-40B4-BE49-F238E27FC236}">
                <a16:creationId xmlns:a16="http://schemas.microsoft.com/office/drawing/2014/main" id="{A75D6889-E3D8-4B89-874B-D26B8A42C813}"/>
              </a:ext>
            </a:extLst>
          </p:cNvPr>
          <p:cNvSpPr txBox="1"/>
          <p:nvPr/>
        </p:nvSpPr>
        <p:spPr>
          <a:xfrm>
            <a:off x="4685052" y="1309212"/>
            <a:ext cx="115948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Gender</a:t>
            </a:r>
          </a:p>
        </p:txBody>
      </p:sp>
      <p:sp>
        <p:nvSpPr>
          <p:cNvPr id="9" name="TextBox 8">
            <a:extLst>
              <a:ext uri="{FF2B5EF4-FFF2-40B4-BE49-F238E27FC236}">
                <a16:creationId xmlns:a16="http://schemas.microsoft.com/office/drawing/2014/main" id="{4F23758C-18D1-4980-B54B-396500BCD2D1}"/>
              </a:ext>
            </a:extLst>
          </p:cNvPr>
          <p:cNvSpPr txBox="1"/>
          <p:nvPr/>
        </p:nvSpPr>
        <p:spPr>
          <a:xfrm>
            <a:off x="9696105" y="1225258"/>
            <a:ext cx="1766181" cy="400110"/>
          </a:xfrm>
          <a:prstGeom prst="rect">
            <a:avLst/>
          </a:prstGeom>
          <a:noFill/>
        </p:spPr>
        <p:txBody>
          <a:bodyPr wrap="square" rtlCol="0">
            <a:spAutoFit/>
          </a:bodyPr>
          <a:lstStyle/>
          <a:p>
            <a:r>
              <a:rPr lang="en-US" sz="2000" b="1" dirty="0" err="1">
                <a:latin typeface="Arial" panose="020B0604020202020204" pitchFamily="34" charset="0"/>
                <a:cs typeface="Arial" panose="020B0604020202020204" pitchFamily="34" charset="0"/>
              </a:rPr>
              <a:t>Age_Group</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465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404F3-CEAF-46A7-9C92-E4B297734220}"/>
              </a:ext>
            </a:extLst>
          </p:cNvPr>
          <p:cNvSpPr txBox="1"/>
          <p:nvPr/>
        </p:nvSpPr>
        <p:spPr>
          <a:xfrm>
            <a:off x="2330745" y="2859338"/>
            <a:ext cx="7530509" cy="707886"/>
          </a:xfrm>
          <a:prstGeom prst="rect">
            <a:avLst/>
          </a:prstGeom>
          <a:noFill/>
        </p:spPr>
        <p:txBody>
          <a:bodyPr wrap="square">
            <a:spAutoFit/>
          </a:bodyPr>
          <a:lstStyle/>
          <a:p>
            <a:r>
              <a:rPr lang="en-US" sz="4000" b="1" i="0" dirty="0">
                <a:effectLst/>
                <a:latin typeface="Arial" panose="020B0604020202020204" pitchFamily="34" charset="0"/>
                <a:cs typeface="Arial" panose="020B0604020202020204" pitchFamily="34" charset="0"/>
              </a:rPr>
              <a:t>Univariate Clustering Analysis </a:t>
            </a:r>
            <a:endParaRPr lang="en-US" sz="4000" dirty="0"/>
          </a:p>
        </p:txBody>
      </p:sp>
    </p:spTree>
    <p:extLst>
      <p:ext uri="{BB962C8B-B14F-4D97-AF65-F5344CB8AC3E}">
        <p14:creationId xmlns:p14="http://schemas.microsoft.com/office/powerpoint/2010/main" val="364300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FB1EF3-1812-40C6-8F27-03FC8FFC4A4A}"/>
              </a:ext>
            </a:extLst>
          </p:cNvPr>
          <p:cNvSpPr/>
          <p:nvPr/>
        </p:nvSpPr>
        <p:spPr>
          <a:xfrm>
            <a:off x="4502674" y="353176"/>
            <a:ext cx="3578070" cy="646331"/>
          </a:xfrm>
          <a:prstGeom prst="rect">
            <a:avLst/>
          </a:prstGeom>
          <a:noFill/>
        </p:spPr>
        <p:txBody>
          <a:bodyPr wrap="square" lIns="91440" tIns="45720" rIns="91440" bIns="45720">
            <a:spAutoFit/>
          </a:bodyPr>
          <a:lstStyle/>
          <a:p>
            <a:r>
              <a:rPr lang="en-US" sz="3600" b="1" i="0" dirty="0">
                <a:effectLst/>
                <a:latin typeface="Arial" panose="020B0604020202020204" pitchFamily="34" charset="0"/>
                <a:cs typeface="Arial" panose="020B0604020202020204" pitchFamily="34" charset="0"/>
              </a:rPr>
              <a:t>Annual </a:t>
            </a:r>
            <a:r>
              <a:rPr lang="en-US" sz="3600" b="1" dirty="0">
                <a:latin typeface="Arial" panose="020B0604020202020204" pitchFamily="34" charset="0"/>
                <a:cs typeface="Arial" panose="020B0604020202020204" pitchFamily="34" charset="0"/>
              </a:rPr>
              <a:t>Income</a:t>
            </a:r>
            <a:endParaRPr lang="en-US" sz="36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4C7A9F-3C44-402C-A53A-F88691DD2D94}"/>
              </a:ext>
            </a:extLst>
          </p:cNvPr>
          <p:cNvPicPr>
            <a:picLocks noChangeAspect="1"/>
          </p:cNvPicPr>
          <p:nvPr/>
        </p:nvPicPr>
        <p:blipFill>
          <a:blip r:embed="rId2"/>
          <a:stretch>
            <a:fillRect/>
          </a:stretch>
        </p:blipFill>
        <p:spPr>
          <a:xfrm>
            <a:off x="896891" y="1290261"/>
            <a:ext cx="4786313" cy="3232040"/>
          </a:xfrm>
          <a:prstGeom prst="rect">
            <a:avLst/>
          </a:prstGeom>
        </p:spPr>
      </p:pic>
      <p:sp>
        <p:nvSpPr>
          <p:cNvPr id="5" name="TextBox 4">
            <a:extLst>
              <a:ext uri="{FF2B5EF4-FFF2-40B4-BE49-F238E27FC236}">
                <a16:creationId xmlns:a16="http://schemas.microsoft.com/office/drawing/2014/main" id="{F22B2B65-0957-4232-9B27-9B7E02C48117}"/>
              </a:ext>
            </a:extLst>
          </p:cNvPr>
          <p:cNvSpPr txBox="1"/>
          <p:nvPr/>
        </p:nvSpPr>
        <p:spPr>
          <a:xfrm>
            <a:off x="896891" y="4628704"/>
            <a:ext cx="5097780" cy="2031325"/>
          </a:xfrm>
          <a:prstGeom prst="rect">
            <a:avLst/>
          </a:prstGeom>
          <a:noFill/>
        </p:spPr>
        <p:txBody>
          <a:bodyPr wrap="square" rtlCol="0">
            <a:spAutoFit/>
          </a:bodyPr>
          <a:lstStyle/>
          <a:p>
            <a:pPr algn="l"/>
            <a:r>
              <a:rPr lang="en-US" b="1" i="0" dirty="0">
                <a:effectLst/>
                <a:latin typeface="system-ui"/>
              </a:rPr>
              <a:t>Interpretation of the </a:t>
            </a:r>
            <a:r>
              <a:rPr lang="en-US" b="1" i="0" dirty="0" err="1">
                <a:effectLst/>
                <a:latin typeface="system-ui"/>
              </a:rPr>
              <a:t>eblow</a:t>
            </a:r>
            <a:r>
              <a:rPr lang="en-US" b="1" i="0" dirty="0">
                <a:effectLst/>
                <a:latin typeface="system-ui"/>
              </a:rPr>
              <a:t> graph and findings</a:t>
            </a:r>
          </a:p>
          <a:p>
            <a:pPr marL="285750" indent="-285750" algn="l">
              <a:buFont typeface="Arial" panose="020B0604020202020204" pitchFamily="34" charset="0"/>
              <a:buChar char="•"/>
            </a:pPr>
            <a:r>
              <a:rPr lang="en-US" b="0" i="0" dirty="0">
                <a:effectLst/>
                <a:latin typeface="system-ui"/>
              </a:rPr>
              <a:t>The elbow point on the graph occurred at 3 clusters</a:t>
            </a:r>
          </a:p>
          <a:p>
            <a:pPr marL="285750" indent="-285750" algn="l">
              <a:buFont typeface="Arial" panose="020B0604020202020204" pitchFamily="34" charset="0"/>
              <a:buChar char="•"/>
            </a:pPr>
            <a:r>
              <a:rPr lang="en-US" b="0" i="0" dirty="0">
                <a:effectLst/>
                <a:latin typeface="system-ui"/>
              </a:rPr>
              <a:t>This suggests that dividing the data into 3 clusters</a:t>
            </a:r>
          </a:p>
          <a:p>
            <a:pPr marL="285750" indent="-285750" algn="l">
              <a:buFont typeface="Arial" panose="020B0604020202020204" pitchFamily="34" charset="0"/>
              <a:buChar char="•"/>
            </a:pPr>
            <a:r>
              <a:rPr lang="en-US" b="0" i="0" dirty="0">
                <a:effectLst/>
                <a:latin typeface="system-ui"/>
              </a:rPr>
              <a:t>There are three distinct groups of customers based on their annual income levels</a:t>
            </a:r>
          </a:p>
          <a:p>
            <a:endParaRPr lang="en-US" dirty="0"/>
          </a:p>
        </p:txBody>
      </p:sp>
      <p:pic>
        <p:nvPicPr>
          <p:cNvPr id="7" name="Picture 6">
            <a:extLst>
              <a:ext uri="{FF2B5EF4-FFF2-40B4-BE49-F238E27FC236}">
                <a16:creationId xmlns:a16="http://schemas.microsoft.com/office/drawing/2014/main" id="{A3F12EF5-BB72-4F89-852D-6006BC153D67}"/>
              </a:ext>
            </a:extLst>
          </p:cNvPr>
          <p:cNvPicPr>
            <a:picLocks noChangeAspect="1"/>
          </p:cNvPicPr>
          <p:nvPr/>
        </p:nvPicPr>
        <p:blipFill>
          <a:blip r:embed="rId3"/>
          <a:stretch>
            <a:fillRect/>
          </a:stretch>
        </p:blipFill>
        <p:spPr>
          <a:xfrm>
            <a:off x="6618263" y="1290261"/>
            <a:ext cx="4676846" cy="3232040"/>
          </a:xfrm>
          <a:prstGeom prst="rect">
            <a:avLst/>
          </a:prstGeom>
        </p:spPr>
      </p:pic>
    </p:spTree>
    <p:extLst>
      <p:ext uri="{BB962C8B-B14F-4D97-AF65-F5344CB8AC3E}">
        <p14:creationId xmlns:p14="http://schemas.microsoft.com/office/powerpoint/2010/main" val="1623786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2202</Words>
  <Application>Microsoft Office PowerPoint</Application>
  <PresentationFormat>Widescreen</PresentationFormat>
  <Paragraphs>219</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Bahnschrift SemiBold</vt:lpstr>
      <vt:lpstr>Bahnschrift SemiCondensed</vt:lpstr>
      <vt:lpstr>Calibri</vt:lpstr>
      <vt:lpstr>Calibri Light</vt:lpstr>
      <vt:lpstr>system-ui</vt:lpstr>
      <vt:lpstr>ui-sans-serif</vt:lpstr>
      <vt:lpstr>var(--jp-cell-prompt-font-family)</vt:lpstr>
      <vt:lpstr>var(--jp-content-font-family)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timileyin anthony</dc:creator>
  <cp:lastModifiedBy>timileyin anthony</cp:lastModifiedBy>
  <cp:revision>47</cp:revision>
  <dcterms:created xsi:type="dcterms:W3CDTF">2024-05-31T10:34:41Z</dcterms:created>
  <dcterms:modified xsi:type="dcterms:W3CDTF">2024-06-01T17:42:14Z</dcterms:modified>
</cp:coreProperties>
</file>