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13"/>
  </p:notesMasterIdLst>
  <p:sldIdLst>
    <p:sldId id="256" r:id="rId3"/>
    <p:sldId id="257" r:id="rId4"/>
    <p:sldId id="258" r:id="rId5"/>
    <p:sldId id="261" r:id="rId6"/>
    <p:sldId id="264" r:id="rId7"/>
    <p:sldId id="266" r:id="rId8"/>
    <p:sldId id="267" r:id="rId9"/>
    <p:sldId id="268" r:id="rId10"/>
    <p:sldId id="270" r:id="rId11"/>
    <p:sldId id="269"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mbria Math" panose="02040503050406030204" pitchFamily="18" charset="0"/>
      <p:regular r:id="rId18"/>
    </p:embeddedFont>
    <p:embeddedFont>
      <p:font typeface="Tahoma" panose="020B060403050404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B1DB"/>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bfc3a6c9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cbfc3a6c9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7e43748f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7e43748f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7e43748f6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7e43748f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5462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802192" y="617246"/>
            <a:ext cx="7265400" cy="2229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00A6D6"/>
              </a:buClr>
              <a:buSzPts val="7800"/>
              <a:buFont typeface="Arial"/>
              <a:buNone/>
              <a:defRPr sz="7800">
                <a:solidFill>
                  <a:srgbClr val="00A6D6"/>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02192" y="3203297"/>
            <a:ext cx="7067400" cy="1025700"/>
          </a:xfrm>
          <a:prstGeom prst="rect">
            <a:avLst/>
          </a:prstGeom>
          <a:noFill/>
          <a:ln>
            <a:noFill/>
          </a:ln>
        </p:spPr>
        <p:txBody>
          <a:bodyPr spcFirstLastPara="1" wrap="square" lIns="91425" tIns="45700" rIns="91425" bIns="45700" anchor="t" anchorCtr="0">
            <a:noAutofit/>
          </a:bodyPr>
          <a:lstStyle>
            <a:lvl1pPr lvl="0" algn="l" rtl="0">
              <a:spcBef>
                <a:spcPts val="560"/>
              </a:spcBef>
              <a:spcAft>
                <a:spcPts val="0"/>
              </a:spcAft>
              <a:buSzPts val="2800"/>
              <a:buNone/>
              <a:defRPr sz="2800">
                <a:solidFill>
                  <a:schemeClr val="dk1"/>
                </a:solidFill>
                <a:latin typeface="Arial"/>
                <a:ea typeface="Arial"/>
                <a:cs typeface="Arial"/>
                <a:sym typeface="Arial"/>
              </a:defRPr>
            </a:lvl1pPr>
            <a:lvl2pPr lvl="1" algn="ctr" rtl="0">
              <a:spcBef>
                <a:spcPts val="480"/>
              </a:spcBef>
              <a:spcAft>
                <a:spcPts val="0"/>
              </a:spcAft>
              <a:buSzPts val="2400"/>
              <a:buNone/>
              <a:defRPr>
                <a:solidFill>
                  <a:srgbClr val="888888"/>
                </a:solidFill>
              </a:defRPr>
            </a:lvl2pPr>
            <a:lvl3pPr lvl="2" algn="ctr" rtl="0">
              <a:spcBef>
                <a:spcPts val="480"/>
              </a:spcBef>
              <a:spcAft>
                <a:spcPts val="0"/>
              </a:spcAft>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00A6D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15"/>
          <p:cNvSpPr txBox="1">
            <a:spLocks noGrp="1"/>
          </p:cNvSpPr>
          <p:nvPr>
            <p:ph type="body" idx="1"/>
          </p:nvPr>
        </p:nvSpPr>
        <p:spPr>
          <a:xfrm>
            <a:off x="1763106" y="1200150"/>
            <a:ext cx="7106400" cy="3486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A6D6"/>
              </a:buClr>
              <a:buSzPts val="3600"/>
              <a:buFont typeface="Arial"/>
              <a:buNone/>
              <a:defRPr sz="3600" b="0" i="0" u="none" strike="noStrike" cap="none">
                <a:solidFill>
                  <a:srgbClr val="00A6D6"/>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1763106" y="1200150"/>
            <a:ext cx="7106400" cy="34863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00A6D6"/>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rgbClr val="00A6D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rgbClr val="00A6D6"/>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p:nvPr/>
        </p:nvSpPr>
        <p:spPr>
          <a:xfrm>
            <a:off x="-1" y="10"/>
            <a:ext cx="1576500" cy="5143500"/>
          </a:xfrm>
          <a:prstGeom prst="rect">
            <a:avLst/>
          </a:prstGeom>
          <a:solidFill>
            <a:srgbClr val="00A6D6"/>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100" b="0" i="0" u="none" strike="noStrike" cap="none">
              <a:solidFill>
                <a:schemeClr val="dk1"/>
              </a:solidFill>
              <a:latin typeface="Tahoma"/>
              <a:ea typeface="Tahoma"/>
              <a:cs typeface="Tahoma"/>
              <a:sym typeface="Tahoma"/>
            </a:endParaRPr>
          </a:p>
        </p:txBody>
      </p:sp>
      <p:pic>
        <p:nvPicPr>
          <p:cNvPr id="54" name="Google Shape;54;p13" descr="TU_P5#white.eps"/>
          <p:cNvPicPr preferRelativeResize="0"/>
          <p:nvPr/>
        </p:nvPicPr>
        <p:blipFill rotWithShape="1">
          <a:blip r:embed="rId4">
            <a:alphaModFix/>
          </a:blip>
          <a:srcRect/>
          <a:stretch/>
        </p:blipFill>
        <p:spPr>
          <a:xfrm>
            <a:off x="100263" y="4581184"/>
            <a:ext cx="1026662" cy="632423"/>
          </a:xfrm>
          <a:prstGeom prst="rect">
            <a:avLst/>
          </a:prstGeom>
          <a:noFill/>
          <a:ln>
            <a:noFill/>
          </a:ln>
        </p:spPr>
      </p:pic>
      <p:sp>
        <p:nvSpPr>
          <p:cNvPr id="55" name="Google Shape;55;p13"/>
          <p:cNvSpPr txBox="1"/>
          <p:nvPr/>
        </p:nvSpPr>
        <p:spPr>
          <a:xfrm>
            <a:off x="6651560" y="4815701"/>
            <a:ext cx="23163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zh-CN" sz="1000" b="0" i="0" u="none" strike="noStrike" cap="none">
                <a:solidFill>
                  <a:srgbClr val="00A6D6"/>
                </a:solidFill>
                <a:latin typeface="Arial"/>
                <a:ea typeface="Arial"/>
                <a:cs typeface="Arial"/>
                <a:sym typeface="Arial"/>
              </a:rPr>
              <a:t>‹#›</a:t>
            </a:fld>
            <a:endParaRPr sz="1000" b="0" i="0" u="none" strike="noStrike" cap="none">
              <a:solidFill>
                <a:srgbClr val="00A6D6"/>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imo9Madrid7/MD5-Collision" TargetMode="External"/><Relationship Id="rId2" Type="http://schemas.openxmlformats.org/officeDocument/2006/relationships/image" Target="../media/image9.g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7"/>
          <p:cNvSpPr txBox="1">
            <a:spLocks noGrp="1"/>
          </p:cNvSpPr>
          <p:nvPr>
            <p:ph type="ctrTitle"/>
          </p:nvPr>
        </p:nvSpPr>
        <p:spPr>
          <a:xfrm>
            <a:off x="1585900" y="1087519"/>
            <a:ext cx="7558200" cy="287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A6D6"/>
              </a:buClr>
              <a:buSzPts val="6000"/>
              <a:buFont typeface="Arial"/>
              <a:buNone/>
            </a:pPr>
            <a:r>
              <a:rPr lang="zh-CN" sz="3400" b="1" dirty="0"/>
              <a:t>Surveying And Reproducing MD5 Fast Collision Attack Algorithms</a:t>
            </a:r>
            <a:endParaRPr sz="1800" b="1" dirty="0"/>
          </a:p>
          <a:p>
            <a:pPr marL="0" lvl="0" indent="0" algn="ctr" rtl="0">
              <a:lnSpc>
                <a:spcPct val="90000"/>
              </a:lnSpc>
              <a:spcBef>
                <a:spcPts val="0"/>
              </a:spcBef>
              <a:spcAft>
                <a:spcPts val="0"/>
              </a:spcAft>
              <a:buClr>
                <a:schemeClr val="dk1"/>
              </a:buClr>
              <a:buSzPts val="2520"/>
              <a:buFont typeface="Arial"/>
              <a:buNone/>
            </a:pPr>
            <a:endParaRPr sz="2520" b="1" dirty="0">
              <a:solidFill>
                <a:schemeClr val="dk2"/>
              </a:solidFill>
            </a:endParaRPr>
          </a:p>
          <a:p>
            <a:pPr marL="0" lvl="0" indent="0" algn="ctr" rtl="0">
              <a:lnSpc>
                <a:spcPct val="90000"/>
              </a:lnSpc>
              <a:spcBef>
                <a:spcPts val="0"/>
              </a:spcBef>
              <a:spcAft>
                <a:spcPts val="0"/>
              </a:spcAft>
              <a:buClr>
                <a:schemeClr val="dk1"/>
              </a:buClr>
              <a:buSzPts val="2520"/>
              <a:buFont typeface="Arial"/>
              <a:buNone/>
            </a:pPr>
            <a:endParaRPr sz="2520" b="1" dirty="0">
              <a:solidFill>
                <a:schemeClr val="dk1"/>
              </a:solidFill>
            </a:endParaRPr>
          </a:p>
          <a:p>
            <a:pPr marL="0" lvl="0" indent="0" algn="ctr" rtl="0">
              <a:lnSpc>
                <a:spcPct val="90000"/>
              </a:lnSpc>
              <a:spcBef>
                <a:spcPts val="504"/>
              </a:spcBef>
              <a:spcAft>
                <a:spcPts val="0"/>
              </a:spcAft>
              <a:buClr>
                <a:schemeClr val="dk1"/>
              </a:buClr>
              <a:buSzPts val="2520"/>
              <a:buFont typeface="Arial"/>
              <a:buNone/>
            </a:pPr>
            <a:endParaRPr sz="2520" b="1" dirty="0">
              <a:solidFill>
                <a:schemeClr val="dk1"/>
              </a:solidFill>
            </a:endParaRPr>
          </a:p>
        </p:txBody>
      </p:sp>
      <p:sp>
        <p:nvSpPr>
          <p:cNvPr id="68" name="Google Shape;68;p17"/>
          <p:cNvSpPr txBox="1">
            <a:spLocks noGrp="1"/>
          </p:cNvSpPr>
          <p:nvPr>
            <p:ph type="subTitle" idx="1"/>
          </p:nvPr>
        </p:nvSpPr>
        <p:spPr>
          <a:xfrm>
            <a:off x="1585900" y="4629150"/>
            <a:ext cx="7558200" cy="514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504"/>
              </a:spcBef>
              <a:spcAft>
                <a:spcPts val="0"/>
              </a:spcAft>
              <a:buSzPts val="2520"/>
              <a:buNone/>
            </a:pPr>
            <a:r>
              <a:rPr lang="zh-CN" sz="2520"/>
              <a:t>April 2021</a:t>
            </a:r>
            <a:endParaRPr sz="2520"/>
          </a:p>
        </p:txBody>
      </p:sp>
      <p:sp>
        <p:nvSpPr>
          <p:cNvPr id="69" name="Google Shape;69;p17"/>
          <p:cNvSpPr txBox="1"/>
          <p:nvPr/>
        </p:nvSpPr>
        <p:spPr>
          <a:xfrm>
            <a:off x="3025300" y="334950"/>
            <a:ext cx="4679400" cy="533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zh-CN" sz="2520" b="1" dirty="0">
                <a:solidFill>
                  <a:schemeClr val="dk2"/>
                </a:solidFill>
              </a:rPr>
              <a:t>Hack Lab Presentation</a:t>
            </a:r>
            <a:endParaRPr dirty="0"/>
          </a:p>
        </p:txBody>
      </p:sp>
      <p:sp>
        <p:nvSpPr>
          <p:cNvPr id="70" name="Google Shape;70;p17"/>
          <p:cNvSpPr txBox="1"/>
          <p:nvPr/>
        </p:nvSpPr>
        <p:spPr>
          <a:xfrm>
            <a:off x="2151925" y="3396250"/>
            <a:ext cx="2660100" cy="8313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zh-CN"/>
              <a:t>Meng Zheng </a:t>
            </a:r>
            <a:endParaRPr/>
          </a:p>
          <a:p>
            <a:pPr marL="0" lvl="0" indent="0" algn="l" rtl="0">
              <a:spcBef>
                <a:spcPts val="0"/>
              </a:spcBef>
              <a:spcAft>
                <a:spcPts val="0"/>
              </a:spcAft>
              <a:buNone/>
            </a:pPr>
            <a:r>
              <a:rPr lang="zh-CN"/>
              <a:t>Electrical Engineering</a:t>
            </a:r>
            <a:endParaRPr/>
          </a:p>
          <a:p>
            <a:pPr marL="0" lvl="0" indent="0" algn="l" rtl="0">
              <a:spcBef>
                <a:spcPts val="0"/>
              </a:spcBef>
              <a:spcAft>
                <a:spcPts val="0"/>
              </a:spcAft>
              <a:buNone/>
            </a:pPr>
            <a:r>
              <a:rPr lang="zh-CN">
                <a:solidFill>
                  <a:schemeClr val="dk2"/>
                </a:solidFill>
              </a:rPr>
              <a:t>M.Zheng-3@student.tudelft.nl</a:t>
            </a:r>
            <a:endParaRPr>
              <a:solidFill>
                <a:schemeClr val="dk2"/>
              </a:solidFill>
            </a:endParaRPr>
          </a:p>
        </p:txBody>
      </p:sp>
      <p:sp>
        <p:nvSpPr>
          <p:cNvPr id="71" name="Google Shape;71;p17"/>
          <p:cNvSpPr txBox="1"/>
          <p:nvPr/>
        </p:nvSpPr>
        <p:spPr>
          <a:xfrm>
            <a:off x="6347200" y="3396250"/>
            <a:ext cx="2660100" cy="8313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zh-CN"/>
              <a:t>Yuhang Tian</a:t>
            </a:r>
            <a:endParaRPr/>
          </a:p>
          <a:p>
            <a:pPr marL="0" lvl="0" indent="0" algn="l" rtl="0">
              <a:spcBef>
                <a:spcPts val="0"/>
              </a:spcBef>
              <a:spcAft>
                <a:spcPts val="0"/>
              </a:spcAft>
              <a:buNone/>
            </a:pPr>
            <a:r>
              <a:rPr lang="zh-CN"/>
              <a:t>Embedded System</a:t>
            </a:r>
            <a:endParaRPr/>
          </a:p>
          <a:p>
            <a:pPr marL="0" lvl="0" indent="0" algn="l" rtl="0">
              <a:spcBef>
                <a:spcPts val="0"/>
              </a:spcBef>
              <a:spcAft>
                <a:spcPts val="0"/>
              </a:spcAft>
              <a:buNone/>
            </a:pPr>
            <a:r>
              <a:rPr lang="zh-CN">
                <a:solidFill>
                  <a:srgbClr val="00A6D6"/>
                </a:solidFill>
              </a:rPr>
              <a:t>Y.Tian-13@student.tudelft.nl</a:t>
            </a:r>
            <a:endParaRPr>
              <a:solidFill>
                <a:srgbClr val="00A6D6"/>
              </a:solidFill>
            </a:endParaRPr>
          </a:p>
        </p:txBody>
      </p:sp>
      <p:sp>
        <p:nvSpPr>
          <p:cNvPr id="72" name="Google Shape;72;p17"/>
          <p:cNvSpPr txBox="1"/>
          <p:nvPr/>
        </p:nvSpPr>
        <p:spPr>
          <a:xfrm>
            <a:off x="4176100" y="2949225"/>
            <a:ext cx="23778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zh-CN"/>
              <a:t>Supervisor: Kaitai Liang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80473-F8EB-41D4-8A51-9A6BC3807DAC}"/>
              </a:ext>
            </a:extLst>
          </p:cNvPr>
          <p:cNvSpPr>
            <a:spLocks noGrp="1"/>
          </p:cNvSpPr>
          <p:nvPr>
            <p:ph type="title"/>
          </p:nvPr>
        </p:nvSpPr>
        <p:spPr/>
        <p:txBody>
          <a:bodyPr/>
          <a:lstStyle/>
          <a:p>
            <a:r>
              <a:rPr lang="en-US" altLang="zh-CN" dirty="0"/>
              <a:t>Reference</a:t>
            </a:r>
            <a:endParaRPr lang="zh-CN" altLang="en-US" dirty="0"/>
          </a:p>
        </p:txBody>
      </p:sp>
      <p:sp>
        <p:nvSpPr>
          <p:cNvPr id="3" name="文本占位符 2">
            <a:extLst>
              <a:ext uri="{FF2B5EF4-FFF2-40B4-BE49-F238E27FC236}">
                <a16:creationId xmlns:a16="http://schemas.microsoft.com/office/drawing/2014/main" id="{BB76C80E-B3E5-446D-B453-B18558ACF3A8}"/>
              </a:ext>
            </a:extLst>
          </p:cNvPr>
          <p:cNvSpPr>
            <a:spLocks noGrp="1"/>
          </p:cNvSpPr>
          <p:nvPr>
            <p:ph type="body" idx="1"/>
          </p:nvPr>
        </p:nvSpPr>
        <p:spPr/>
        <p:txBody>
          <a:bodyPr/>
          <a:lstStyle/>
          <a:p>
            <a:r>
              <a:rPr lang="en-US" altLang="zh-CN" sz="1000" dirty="0"/>
              <a:t>Stevens, M., </a:t>
            </a:r>
            <a:r>
              <a:rPr lang="en-US" altLang="zh-CN" sz="1000" dirty="0" err="1"/>
              <a:t>Lenstra</a:t>
            </a:r>
            <a:r>
              <a:rPr lang="en-US" altLang="zh-CN" sz="1000" dirty="0"/>
              <a:t>, A. K., &amp; De </a:t>
            </a:r>
            <a:r>
              <a:rPr lang="en-US" altLang="zh-CN" sz="1000" dirty="0" err="1"/>
              <a:t>Weger</a:t>
            </a:r>
            <a:r>
              <a:rPr lang="en-US" altLang="zh-CN" sz="1000" dirty="0"/>
              <a:t>, B. (2012). Chosen-prefix collisions for MD5 and applications. International Journal of Applied Cryptography, 2(4), 322-359.</a:t>
            </a:r>
          </a:p>
          <a:p>
            <a:r>
              <a:rPr lang="en-US" altLang="zh-CN" sz="1000" dirty="0"/>
              <a:t>Stevens, M. (2012). Attacks on hash functions and applications. Mathematical Institute, Faculty of Science, Leiden University, 3.</a:t>
            </a:r>
          </a:p>
          <a:p>
            <a:r>
              <a:rPr lang="en-US" altLang="zh-CN" sz="1000" dirty="0"/>
              <a:t>Stevens, M. (2006). Fast Collision Attack on MD5. IACR </a:t>
            </a:r>
            <a:r>
              <a:rPr lang="en-US" altLang="zh-CN" sz="1000" dirty="0" err="1"/>
              <a:t>Cryptol</a:t>
            </a:r>
            <a:r>
              <a:rPr lang="en-US" altLang="zh-CN" sz="1000" dirty="0"/>
              <a:t>. </a:t>
            </a:r>
            <a:r>
              <a:rPr lang="en-US" altLang="zh-CN" sz="1000" dirty="0" err="1"/>
              <a:t>ePrint</a:t>
            </a:r>
            <a:r>
              <a:rPr lang="en-US" altLang="zh-CN" sz="1000" dirty="0"/>
              <a:t> Arch., 2006, 104.</a:t>
            </a:r>
          </a:p>
          <a:p>
            <a:r>
              <a:rPr lang="en-US" altLang="zh-CN" sz="1000" dirty="0"/>
              <a:t>Wang, X., &amp; Yu, H. (2005, May). How to break MD5 and other hash functions. In Annual international conference on the theory and applications of cryptographic techniques (pp. 19-35). Springer, Berlin, Heidelberg.</a:t>
            </a:r>
          </a:p>
          <a:p>
            <a:r>
              <a:rPr lang="en-US" altLang="zh-CN" sz="1000" dirty="0"/>
              <a:t>Klima, V. (2006). Tunnels in Hash Functions: MD5 Collisions Within a Minute. IACR </a:t>
            </a:r>
            <a:r>
              <a:rPr lang="en-US" altLang="zh-CN" sz="1000" dirty="0" err="1"/>
              <a:t>Cryptol</a:t>
            </a:r>
            <a:r>
              <a:rPr lang="en-US" altLang="zh-CN" sz="1000" dirty="0"/>
              <a:t>. </a:t>
            </a:r>
            <a:r>
              <a:rPr lang="en-US" altLang="zh-CN" sz="1000" dirty="0" err="1"/>
              <a:t>ePrint</a:t>
            </a:r>
            <a:r>
              <a:rPr lang="en-US" altLang="zh-CN" sz="1000" dirty="0"/>
              <a:t> Arch., 2006, 105.</a:t>
            </a:r>
          </a:p>
          <a:p>
            <a:r>
              <a:rPr lang="en-US" altLang="zh-CN" sz="1000" dirty="0"/>
              <a:t>Klima, V. (2005). Finding MD5 Collisions on a Notebook PC Using Multi-message Modifications. IACR </a:t>
            </a:r>
            <a:r>
              <a:rPr lang="en-US" altLang="zh-CN" sz="1000" dirty="0" err="1"/>
              <a:t>Cryptol</a:t>
            </a:r>
            <a:r>
              <a:rPr lang="en-US" altLang="zh-CN" sz="1000" dirty="0"/>
              <a:t>. </a:t>
            </a:r>
            <a:r>
              <a:rPr lang="en-US" altLang="zh-CN" sz="1000" dirty="0" err="1"/>
              <a:t>ePrint</a:t>
            </a:r>
            <a:r>
              <a:rPr lang="en-US" altLang="zh-CN" sz="1000" dirty="0"/>
              <a:t> Arch., 2005, 102.</a:t>
            </a:r>
          </a:p>
          <a:p>
            <a:r>
              <a:rPr lang="en-US" altLang="zh-CN" sz="1000" dirty="0"/>
              <a:t>Hawkes, P., </a:t>
            </a:r>
            <a:r>
              <a:rPr lang="en-US" altLang="zh-CN" sz="1000" dirty="0" err="1"/>
              <a:t>Paddon</a:t>
            </a:r>
            <a:r>
              <a:rPr lang="en-US" altLang="zh-CN" sz="1000" dirty="0"/>
              <a:t>, M., &amp; Rose, G. G. (2004). Musings on the Wang et al. MD5 Collision. IACR </a:t>
            </a:r>
            <a:r>
              <a:rPr lang="en-US" altLang="zh-CN" sz="1000" dirty="0" err="1"/>
              <a:t>Cryptol</a:t>
            </a:r>
            <a:r>
              <a:rPr lang="en-US" altLang="zh-CN" sz="1000" dirty="0"/>
              <a:t>. </a:t>
            </a:r>
            <a:r>
              <a:rPr lang="en-US" altLang="zh-CN" sz="1000" dirty="0" err="1"/>
              <a:t>ePrint</a:t>
            </a:r>
            <a:r>
              <a:rPr lang="en-US" altLang="zh-CN" sz="1000" dirty="0"/>
              <a:t> Arch., 2004, 264.</a:t>
            </a:r>
          </a:p>
          <a:p>
            <a:r>
              <a:rPr lang="en-US" altLang="zh-CN" sz="1000" dirty="0"/>
              <a:t>Smart, N. P., &amp; Smart, N. P. (2016). Cryptography made simple. Springer.</a:t>
            </a:r>
          </a:p>
          <a:p>
            <a:r>
              <a:rPr lang="en-US" altLang="zh-CN" sz="1000" dirty="0" err="1"/>
              <a:t>Mikle</a:t>
            </a:r>
            <a:r>
              <a:rPr lang="en-US" altLang="zh-CN" sz="1000" dirty="0"/>
              <a:t>, O. (2004). Practical Attacks on Digital Signatures Using MD5 Message Digest. IACR </a:t>
            </a:r>
            <a:r>
              <a:rPr lang="en-US" altLang="zh-CN" sz="1000" dirty="0" err="1"/>
              <a:t>Cryptol</a:t>
            </a:r>
            <a:r>
              <a:rPr lang="en-US" altLang="zh-CN" sz="1000" dirty="0"/>
              <a:t>. </a:t>
            </a:r>
            <a:r>
              <a:rPr lang="en-US" altLang="zh-CN" sz="1000" dirty="0" err="1"/>
              <a:t>ePrint</a:t>
            </a:r>
            <a:r>
              <a:rPr lang="en-US" altLang="zh-CN" sz="1000" dirty="0"/>
              <a:t> Arch., 2004, 356.</a:t>
            </a:r>
          </a:p>
          <a:p>
            <a:r>
              <a:rPr lang="en-US" altLang="zh-CN" sz="1000" dirty="0"/>
              <a:t>Kaminsky, D. (2005). MD5 to be considered harmful someday. In Aggressive Network Self-Defense (pp. 323-337). Syngress.</a:t>
            </a:r>
          </a:p>
          <a:p>
            <a:r>
              <a:rPr lang="en-US" altLang="zh-CN" sz="1000" dirty="0"/>
              <a:t>Kashyap, N. D. (2006). A meaningful MD5 hash collision attack.</a:t>
            </a:r>
            <a:endParaRPr lang="zh-CN" altLang="en-US" sz="1000" dirty="0"/>
          </a:p>
        </p:txBody>
      </p:sp>
    </p:spTree>
    <p:extLst>
      <p:ext uri="{BB962C8B-B14F-4D97-AF65-F5344CB8AC3E}">
        <p14:creationId xmlns:p14="http://schemas.microsoft.com/office/powerpoint/2010/main" val="226282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1763106" y="219425"/>
            <a:ext cx="71064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tLang="zh-CN" dirty="0"/>
              <a:t>Overview</a:t>
            </a:r>
            <a:endParaRPr dirty="0"/>
          </a:p>
        </p:txBody>
      </p:sp>
      <p:cxnSp>
        <p:nvCxnSpPr>
          <p:cNvPr id="6" name="直接箭头连接符 5">
            <a:extLst>
              <a:ext uri="{FF2B5EF4-FFF2-40B4-BE49-F238E27FC236}">
                <a16:creationId xmlns:a16="http://schemas.microsoft.com/office/drawing/2014/main" id="{1C5AA6EF-1EA1-40F3-8F4F-73BF93457214}"/>
              </a:ext>
            </a:extLst>
          </p:cNvPr>
          <p:cNvCxnSpPr/>
          <p:nvPr/>
        </p:nvCxnSpPr>
        <p:spPr>
          <a:xfrm>
            <a:off x="2031861" y="3012140"/>
            <a:ext cx="6622677" cy="0"/>
          </a:xfrm>
          <a:prstGeom prst="straightConnector1">
            <a:avLst/>
          </a:prstGeom>
          <a:ln w="28575">
            <a:solidFill>
              <a:srgbClr val="00A6D6"/>
            </a:solidFill>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7234F72D-6D80-4CB0-B206-C4DD7D89961B}"/>
              </a:ext>
            </a:extLst>
          </p:cNvPr>
          <p:cNvSpPr/>
          <p:nvPr/>
        </p:nvSpPr>
        <p:spPr>
          <a:xfrm>
            <a:off x="2579593" y="2921381"/>
            <a:ext cx="188259" cy="181518"/>
          </a:xfrm>
          <a:prstGeom prst="ellipse">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a:extLst>
              <a:ext uri="{FF2B5EF4-FFF2-40B4-BE49-F238E27FC236}">
                <a16:creationId xmlns:a16="http://schemas.microsoft.com/office/drawing/2014/main" id="{A2DC0023-B0AB-4006-AC24-44702105E22D}"/>
              </a:ext>
            </a:extLst>
          </p:cNvPr>
          <p:cNvSpPr/>
          <p:nvPr/>
        </p:nvSpPr>
        <p:spPr>
          <a:xfrm>
            <a:off x="3745276" y="2921381"/>
            <a:ext cx="188259" cy="181518"/>
          </a:xfrm>
          <a:prstGeom prst="ellipse">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a:extLst>
              <a:ext uri="{FF2B5EF4-FFF2-40B4-BE49-F238E27FC236}">
                <a16:creationId xmlns:a16="http://schemas.microsoft.com/office/drawing/2014/main" id="{642AD137-023B-4B52-A5D2-E612F6BC6C15}"/>
              </a:ext>
            </a:extLst>
          </p:cNvPr>
          <p:cNvSpPr/>
          <p:nvPr/>
        </p:nvSpPr>
        <p:spPr>
          <a:xfrm>
            <a:off x="4987567" y="2921381"/>
            <a:ext cx="188259" cy="181518"/>
          </a:xfrm>
          <a:prstGeom prst="ellipse">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a:extLst>
              <a:ext uri="{FF2B5EF4-FFF2-40B4-BE49-F238E27FC236}">
                <a16:creationId xmlns:a16="http://schemas.microsoft.com/office/drawing/2014/main" id="{423A3C09-CBA0-4FDD-828D-B9E854C50116}"/>
              </a:ext>
            </a:extLst>
          </p:cNvPr>
          <p:cNvSpPr/>
          <p:nvPr/>
        </p:nvSpPr>
        <p:spPr>
          <a:xfrm>
            <a:off x="6281677" y="2921381"/>
            <a:ext cx="188259" cy="181518"/>
          </a:xfrm>
          <a:prstGeom prst="ellipse">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椭圆 12">
            <a:extLst>
              <a:ext uri="{FF2B5EF4-FFF2-40B4-BE49-F238E27FC236}">
                <a16:creationId xmlns:a16="http://schemas.microsoft.com/office/drawing/2014/main" id="{EAFCC912-9002-48CE-8C5B-98998B6580A0}"/>
              </a:ext>
            </a:extLst>
          </p:cNvPr>
          <p:cNvSpPr/>
          <p:nvPr/>
        </p:nvSpPr>
        <p:spPr>
          <a:xfrm>
            <a:off x="7523968" y="2921381"/>
            <a:ext cx="188259" cy="181518"/>
          </a:xfrm>
          <a:prstGeom prst="ellipse">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标注: 弯曲线形 14">
            <a:extLst>
              <a:ext uri="{FF2B5EF4-FFF2-40B4-BE49-F238E27FC236}">
                <a16:creationId xmlns:a16="http://schemas.microsoft.com/office/drawing/2014/main" id="{1BE76CBE-08E4-4963-ACD8-894588F18303}"/>
              </a:ext>
            </a:extLst>
          </p:cNvPr>
          <p:cNvSpPr/>
          <p:nvPr/>
        </p:nvSpPr>
        <p:spPr>
          <a:xfrm>
            <a:off x="3270280" y="1314443"/>
            <a:ext cx="1165683" cy="907676"/>
          </a:xfrm>
          <a:prstGeom prst="borderCallout2">
            <a:avLst>
              <a:gd name="adj1" fmla="val 109861"/>
              <a:gd name="adj2" fmla="val 40695"/>
              <a:gd name="adj3" fmla="val 140972"/>
              <a:gd name="adj4" fmla="val 27169"/>
              <a:gd name="adj5" fmla="val 188056"/>
              <a:gd name="adj6" fmla="val 47350"/>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rPr>
              <a:t>X. Wang’s Attacking Scheme</a:t>
            </a:r>
            <a:endParaRPr lang="zh-CN" altLang="en-US" sz="1200" dirty="0">
              <a:solidFill>
                <a:schemeClr val="tx1"/>
              </a:solidFill>
            </a:endParaRPr>
          </a:p>
        </p:txBody>
      </p:sp>
      <p:sp>
        <p:nvSpPr>
          <p:cNvPr id="16" name="标注: 弯曲线形 15">
            <a:extLst>
              <a:ext uri="{FF2B5EF4-FFF2-40B4-BE49-F238E27FC236}">
                <a16:creationId xmlns:a16="http://schemas.microsoft.com/office/drawing/2014/main" id="{AF835C85-8769-4AD7-AF4B-DF14C4434B84}"/>
              </a:ext>
            </a:extLst>
          </p:cNvPr>
          <p:cNvSpPr/>
          <p:nvPr/>
        </p:nvSpPr>
        <p:spPr>
          <a:xfrm>
            <a:off x="4498854" y="3901947"/>
            <a:ext cx="1165683" cy="907676"/>
          </a:xfrm>
          <a:prstGeom prst="borderCallout2">
            <a:avLst>
              <a:gd name="adj1" fmla="val -7176"/>
              <a:gd name="adj2" fmla="val 48193"/>
              <a:gd name="adj3" fmla="val -61249"/>
              <a:gd name="adj4" fmla="val 66390"/>
              <a:gd name="adj5" fmla="val -96389"/>
              <a:gd name="adj6" fmla="val 50234"/>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rPr>
              <a:t>M. Stevens’ Attacking</a:t>
            </a:r>
          </a:p>
          <a:p>
            <a:r>
              <a:rPr lang="en-US" altLang="zh-CN" sz="1200" dirty="0">
                <a:solidFill>
                  <a:schemeClr val="tx1"/>
                </a:solidFill>
              </a:rPr>
              <a:t>Scheme</a:t>
            </a:r>
            <a:endParaRPr lang="zh-CN" altLang="en-US" sz="1200" dirty="0">
              <a:solidFill>
                <a:schemeClr val="tx1"/>
              </a:solidFill>
            </a:endParaRPr>
          </a:p>
        </p:txBody>
      </p:sp>
      <p:sp>
        <p:nvSpPr>
          <p:cNvPr id="18" name="标注: 弯曲线形 17">
            <a:extLst>
              <a:ext uri="{FF2B5EF4-FFF2-40B4-BE49-F238E27FC236}">
                <a16:creationId xmlns:a16="http://schemas.microsoft.com/office/drawing/2014/main" id="{D94AA590-EC1C-42B7-8605-4E77A3E2828C}"/>
              </a:ext>
            </a:extLst>
          </p:cNvPr>
          <p:cNvSpPr/>
          <p:nvPr/>
        </p:nvSpPr>
        <p:spPr>
          <a:xfrm>
            <a:off x="7035255" y="3907610"/>
            <a:ext cx="1165683" cy="907676"/>
          </a:xfrm>
          <a:prstGeom prst="borderCallout2">
            <a:avLst>
              <a:gd name="adj1" fmla="val -7176"/>
              <a:gd name="adj2" fmla="val 48193"/>
              <a:gd name="adj3" fmla="val -61249"/>
              <a:gd name="adj4" fmla="val 66390"/>
              <a:gd name="adj5" fmla="val -96389"/>
              <a:gd name="adj6" fmla="val 50234"/>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rPr>
              <a:t>Comparison</a:t>
            </a:r>
            <a:endParaRPr lang="zh-CN" altLang="en-US" sz="1200" dirty="0">
              <a:solidFill>
                <a:schemeClr val="tx1"/>
              </a:solidFill>
            </a:endParaRPr>
          </a:p>
        </p:txBody>
      </p:sp>
      <p:sp>
        <p:nvSpPr>
          <p:cNvPr id="19" name="标注: 弯曲线形 18">
            <a:extLst>
              <a:ext uri="{FF2B5EF4-FFF2-40B4-BE49-F238E27FC236}">
                <a16:creationId xmlns:a16="http://schemas.microsoft.com/office/drawing/2014/main" id="{42D4552A-D30B-4069-8A8D-79AE2CF8C714}"/>
              </a:ext>
            </a:extLst>
          </p:cNvPr>
          <p:cNvSpPr/>
          <p:nvPr/>
        </p:nvSpPr>
        <p:spPr>
          <a:xfrm>
            <a:off x="2090880" y="3901947"/>
            <a:ext cx="1165683" cy="907676"/>
          </a:xfrm>
          <a:prstGeom prst="borderCallout2">
            <a:avLst>
              <a:gd name="adj1" fmla="val -7176"/>
              <a:gd name="adj2" fmla="val 48193"/>
              <a:gd name="adj3" fmla="val -61249"/>
              <a:gd name="adj4" fmla="val 66390"/>
              <a:gd name="adj5" fmla="val -96389"/>
              <a:gd name="adj6" fmla="val 50234"/>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rPr>
              <a:t>Collision Resistance</a:t>
            </a:r>
            <a:endParaRPr lang="zh-CN" altLang="en-US" sz="1200" dirty="0">
              <a:solidFill>
                <a:schemeClr val="tx1"/>
              </a:solidFill>
            </a:endParaRPr>
          </a:p>
        </p:txBody>
      </p:sp>
      <p:sp>
        <p:nvSpPr>
          <p:cNvPr id="20" name="标注: 弯曲线形 19">
            <a:extLst>
              <a:ext uri="{FF2B5EF4-FFF2-40B4-BE49-F238E27FC236}">
                <a16:creationId xmlns:a16="http://schemas.microsoft.com/office/drawing/2014/main" id="{91BD3C53-0E24-46E2-A430-4DD881560E56}"/>
              </a:ext>
            </a:extLst>
          </p:cNvPr>
          <p:cNvSpPr/>
          <p:nvPr/>
        </p:nvSpPr>
        <p:spPr>
          <a:xfrm>
            <a:off x="5792964" y="1314443"/>
            <a:ext cx="1165683" cy="907676"/>
          </a:xfrm>
          <a:prstGeom prst="borderCallout2">
            <a:avLst>
              <a:gd name="adj1" fmla="val 109861"/>
              <a:gd name="adj2" fmla="val 40695"/>
              <a:gd name="adj3" fmla="val 140972"/>
              <a:gd name="adj4" fmla="val 27169"/>
              <a:gd name="adj5" fmla="val 188056"/>
              <a:gd name="adj6" fmla="val 47350"/>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rPr>
              <a:t>V. Klima’s Attacking Scheme</a:t>
            </a:r>
            <a:endParaRPr lang="zh-CN" altLang="en-US" sz="12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1763106" y="205978"/>
            <a:ext cx="71064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800" dirty="0"/>
              <a:t>Collision Resistance &amp; Collision Attack</a:t>
            </a:r>
            <a:endParaRPr sz="2800" dirty="0"/>
          </a:p>
        </p:txBody>
      </p:sp>
      <p:pic>
        <p:nvPicPr>
          <p:cNvPr id="3" name="图片 2">
            <a:extLst>
              <a:ext uri="{FF2B5EF4-FFF2-40B4-BE49-F238E27FC236}">
                <a16:creationId xmlns:a16="http://schemas.microsoft.com/office/drawing/2014/main" id="{AE9D0A8C-CD37-4A0D-A1B3-917C6C92C815}"/>
              </a:ext>
            </a:extLst>
          </p:cNvPr>
          <p:cNvPicPr>
            <a:picLocks noChangeAspect="1"/>
          </p:cNvPicPr>
          <p:nvPr/>
        </p:nvPicPr>
        <p:blipFill>
          <a:blip r:embed="rId3"/>
          <a:stretch>
            <a:fillRect/>
          </a:stretch>
        </p:blipFill>
        <p:spPr>
          <a:xfrm>
            <a:off x="1439792" y="1063378"/>
            <a:ext cx="4080226" cy="2088902"/>
          </a:xfrm>
          <a:prstGeom prst="rect">
            <a:avLst/>
          </a:prstGeom>
        </p:spPr>
      </p:pic>
      <p:sp>
        <p:nvSpPr>
          <p:cNvPr id="4" name="文本框 3">
            <a:extLst>
              <a:ext uri="{FF2B5EF4-FFF2-40B4-BE49-F238E27FC236}">
                <a16:creationId xmlns:a16="http://schemas.microsoft.com/office/drawing/2014/main" id="{5FDE3775-2704-4987-9C85-9A9B7CD984DE}"/>
              </a:ext>
            </a:extLst>
          </p:cNvPr>
          <p:cNvSpPr txBox="1"/>
          <p:nvPr/>
        </p:nvSpPr>
        <p:spPr>
          <a:xfrm>
            <a:off x="1828799" y="3852120"/>
            <a:ext cx="3765177" cy="738664"/>
          </a:xfrm>
          <a:prstGeom prst="rect">
            <a:avLst/>
          </a:prstGeom>
          <a:noFill/>
        </p:spPr>
        <p:txBody>
          <a:bodyPr wrap="square" rtlCol="0">
            <a:spAutoFit/>
          </a:bodyPr>
          <a:lstStyle/>
          <a:p>
            <a:r>
              <a:rPr lang="en-US" altLang="zh-CN" dirty="0"/>
              <a:t>A hash function should have the collision resistance – it is </a:t>
            </a:r>
            <a:r>
              <a:rPr lang="en-US" altLang="zh-CN" b="1" dirty="0"/>
              <a:t>infeasible</a:t>
            </a:r>
            <a:r>
              <a:rPr lang="en-US" altLang="zh-CN" dirty="0"/>
              <a:t> to find two messages that have the identical hash values</a:t>
            </a:r>
            <a:endParaRPr lang="zh-CN" altLang="en-US" dirty="0"/>
          </a:p>
        </p:txBody>
      </p:sp>
      <mc:AlternateContent xmlns:mc="http://schemas.openxmlformats.org/markup-compatibility/2006" xmlns:a14="http://schemas.microsoft.com/office/drawing/2010/main">
        <mc:Choice Requires="a14">
          <p:sp>
            <p:nvSpPr>
              <p:cNvPr id="7" name="对话气泡: 矩形 6">
                <a:extLst>
                  <a:ext uri="{FF2B5EF4-FFF2-40B4-BE49-F238E27FC236}">
                    <a16:creationId xmlns:a16="http://schemas.microsoft.com/office/drawing/2014/main" id="{6F48DB9C-2ABB-4E47-A7A5-94F3A268EBC3}"/>
                  </a:ext>
                </a:extLst>
              </p:cNvPr>
              <p:cNvSpPr/>
              <p:nvPr/>
            </p:nvSpPr>
            <p:spPr>
              <a:xfrm>
                <a:off x="5866544" y="2132550"/>
                <a:ext cx="3131579" cy="2088902"/>
              </a:xfrm>
              <a:prstGeom prst="wedgeRectCallout">
                <a:avLst/>
              </a:prstGeom>
              <a:noFill/>
              <a:ln>
                <a:solidFill>
                  <a:srgbClr val="20B1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j-lt"/>
                  </a:rPr>
                  <a:t>General attacks – Birthday Paradox</a:t>
                </a:r>
              </a:p>
              <a:p>
                <a:r>
                  <a:rPr lang="en-US" altLang="zh-CN" dirty="0">
                    <a:solidFill>
                      <a:schemeClr val="tx1"/>
                    </a:solidFill>
                    <a:latin typeface="+mj-lt"/>
                  </a:rPr>
                  <a:t>For a given hash function with output size of N bits, this general algorithm succeeds after approximately</a:t>
                </a:r>
              </a:p>
              <a:p>
                <a:r>
                  <a:rPr lang="en-US" altLang="zh-CN" dirty="0">
                    <a:solidFill>
                      <a:schemeClr val="tx1"/>
                    </a:solidFill>
                    <a:latin typeface="+mj-lt"/>
                  </a:rPr>
                  <a:t> </a:t>
                </a:r>
                <a14:m>
                  <m:oMath xmlns:m="http://schemas.openxmlformats.org/officeDocument/2006/math">
                    <m:rad>
                      <m:radPr>
                        <m:degHide m:val="on"/>
                        <m:ctrlPr>
                          <a:rPr lang="en-US" altLang="zh-CN" i="1" smtClean="0">
                            <a:solidFill>
                              <a:schemeClr val="tx1"/>
                            </a:solidFill>
                            <a:latin typeface="Cambria Math" panose="02040503050406030204" pitchFamily="18" charset="0"/>
                          </a:rPr>
                        </m:ctrlPr>
                      </m:radPr>
                      <m:deg/>
                      <m:e>
                        <m:f>
                          <m:fPr>
                            <m:ctrlPr>
                              <a:rPr lang="en-US" altLang="zh-CN"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𝜋</m:t>
                            </m:r>
                          </m:num>
                          <m:den>
                            <m:r>
                              <a:rPr lang="en-US" altLang="zh-CN" i="1" smtClean="0">
                                <a:solidFill>
                                  <a:schemeClr val="tx1"/>
                                </a:solidFill>
                                <a:latin typeface="Cambria Math" panose="02040503050406030204" pitchFamily="18" charset="0"/>
                              </a:rPr>
                              <m:t>2</m:t>
                            </m:r>
                          </m:den>
                        </m:f>
                      </m:e>
                    </m:rad>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2</m:t>
                        </m:r>
                      </m:e>
                      <m:sup>
                        <m:f>
                          <m:fPr>
                            <m:ctrlPr>
                              <a:rPr lang="en-US" altLang="zh-CN" b="0"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𝑁</m:t>
                            </m:r>
                          </m:num>
                          <m:den>
                            <m:r>
                              <a:rPr lang="en-US" altLang="zh-CN" b="0" i="1" smtClean="0">
                                <a:solidFill>
                                  <a:schemeClr val="tx1"/>
                                </a:solidFill>
                                <a:latin typeface="Cambria Math" panose="02040503050406030204" pitchFamily="18" charset="0"/>
                              </a:rPr>
                              <m:t>2</m:t>
                            </m:r>
                          </m:den>
                        </m:f>
                      </m:sup>
                    </m:sSup>
                  </m:oMath>
                </a14:m>
                <a:endParaRPr lang="en-US" altLang="zh-CN" dirty="0">
                  <a:solidFill>
                    <a:schemeClr val="tx1"/>
                  </a:solidFill>
                  <a:latin typeface="+mj-lt"/>
                </a:endParaRPr>
              </a:p>
              <a:p>
                <a:endParaRPr lang="en-US" altLang="zh-CN" dirty="0">
                  <a:solidFill>
                    <a:schemeClr val="tx1"/>
                  </a:solidFill>
                  <a:latin typeface="+mj-lt"/>
                </a:endParaRPr>
              </a:p>
              <a:p>
                <a:r>
                  <a:rPr lang="en-US" altLang="zh-CN" dirty="0">
                    <a:solidFill>
                      <a:schemeClr val="tx1"/>
                    </a:solidFill>
                    <a:latin typeface="+mj-lt"/>
                  </a:rPr>
                  <a:t>For MD5, </a:t>
                </a:r>
                <a14:m>
                  <m:oMath xmlns:m="http://schemas.openxmlformats.org/officeDocument/2006/math">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2</m:t>
                        </m:r>
                      </m:e>
                      <m:sup>
                        <m:r>
                          <a:rPr lang="en-US" altLang="zh-CN" b="0" i="1" smtClean="0">
                            <a:solidFill>
                              <a:schemeClr val="tx1"/>
                            </a:solidFill>
                            <a:latin typeface="Cambria Math" panose="02040503050406030204" pitchFamily="18" charset="0"/>
                          </a:rPr>
                          <m:t>64.3</m:t>
                        </m:r>
                      </m:sup>
                    </m:sSup>
                  </m:oMath>
                </a14:m>
                <a:endParaRPr lang="zh-CN" altLang="en-US" dirty="0">
                  <a:solidFill>
                    <a:schemeClr val="tx1"/>
                  </a:solidFill>
                  <a:latin typeface="+mj-lt"/>
                </a:endParaRPr>
              </a:p>
            </p:txBody>
          </p:sp>
        </mc:Choice>
        <mc:Fallback xmlns="">
          <p:sp>
            <p:nvSpPr>
              <p:cNvPr id="7" name="对话气泡: 矩形 6">
                <a:extLst>
                  <a:ext uri="{FF2B5EF4-FFF2-40B4-BE49-F238E27FC236}">
                    <a16:creationId xmlns:a16="http://schemas.microsoft.com/office/drawing/2014/main" id="{6F48DB9C-2ABB-4E47-A7A5-94F3A268EBC3}"/>
                  </a:ext>
                </a:extLst>
              </p:cNvPr>
              <p:cNvSpPr>
                <a:spLocks noRot="1" noChangeAspect="1" noMove="1" noResize="1" noEditPoints="1" noAdjustHandles="1" noChangeArrowheads="1" noChangeShapeType="1" noTextEdit="1"/>
              </p:cNvSpPr>
              <p:nvPr/>
            </p:nvSpPr>
            <p:spPr>
              <a:xfrm>
                <a:off x="5866544" y="2132550"/>
                <a:ext cx="3131579" cy="2088902"/>
              </a:xfrm>
              <a:prstGeom prst="wedgeRectCallout">
                <a:avLst/>
              </a:prstGeom>
              <a:blipFill>
                <a:blip r:embed="rId4"/>
                <a:stretch>
                  <a:fillRect l="-193"/>
                </a:stretch>
              </a:blipFill>
              <a:ln>
                <a:solidFill>
                  <a:srgbClr val="20B1DB"/>
                </a:solidFill>
              </a:ln>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42F34A5-BB87-4687-8628-6023857F4CF9}"/>
              </a:ext>
            </a:extLst>
          </p:cNvPr>
          <p:cNvSpPr txBox="1">
            <a:spLocks/>
          </p:cNvSpPr>
          <p:nvPr/>
        </p:nvSpPr>
        <p:spPr>
          <a:xfrm>
            <a:off x="0" y="0"/>
            <a:ext cx="7106400" cy="8574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A6D6"/>
              </a:buClr>
              <a:buSzPts val="1800"/>
              <a:buFont typeface="Arial"/>
              <a:buNone/>
              <a:defRPr sz="3600" b="0" i="0" u="none" strike="noStrike" cap="none">
                <a:solidFill>
                  <a:srgbClr val="00A6D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A6D6"/>
              </a:buClr>
              <a:buSzPts val="1800"/>
              <a:buFont typeface="Arial"/>
              <a:buNone/>
              <a:tabLst/>
              <a:defRPr/>
            </a:pPr>
            <a:r>
              <a:rPr kumimoji="0" lang="en-US" altLang="zh-CN" sz="3600" b="0" i="0" u="none" strike="noStrike" kern="0" cap="none" spc="0" normalizeH="0" baseline="0" noProof="0" dirty="0">
                <a:ln>
                  <a:noFill/>
                </a:ln>
                <a:solidFill>
                  <a:srgbClr val="00A6D6"/>
                </a:solidFill>
                <a:effectLst/>
                <a:uLnTx/>
                <a:uFillTx/>
                <a:latin typeface="Arial"/>
                <a:cs typeface="Arial"/>
                <a:sym typeface="Arial"/>
              </a:rPr>
              <a:t>Wang’s Collision Attack – </a:t>
            </a:r>
            <a:br>
              <a:rPr kumimoji="0" lang="en-US" altLang="zh-CN" sz="3600" b="0" i="0" u="none" strike="noStrike" kern="0" cap="none" spc="0" normalizeH="0" baseline="0" noProof="0" dirty="0">
                <a:ln>
                  <a:noFill/>
                </a:ln>
                <a:solidFill>
                  <a:srgbClr val="00A6D6"/>
                </a:solidFill>
                <a:effectLst/>
                <a:uLnTx/>
                <a:uFillTx/>
                <a:latin typeface="Arial"/>
                <a:cs typeface="Arial"/>
                <a:sym typeface="Arial"/>
              </a:rPr>
            </a:br>
            <a:r>
              <a:rPr kumimoji="0" lang="en-US" altLang="zh-CN" sz="2400" b="0" i="0" u="none" strike="noStrike" kern="0" cap="none" spc="0" normalizeH="0" baseline="0" noProof="0" dirty="0">
                <a:ln>
                  <a:noFill/>
                </a:ln>
                <a:solidFill>
                  <a:srgbClr val="00A6D6"/>
                </a:solidFill>
                <a:effectLst/>
                <a:uLnTx/>
                <a:uFillTx/>
                <a:latin typeface="Arial"/>
                <a:cs typeface="Arial"/>
                <a:sym typeface="Arial"/>
              </a:rPr>
              <a:t>Differential Path &amp; Message Modification</a:t>
            </a:r>
            <a:endParaRPr kumimoji="0" lang="zh-CN" altLang="en-US" sz="3600" b="0" i="0" u="none" strike="noStrike" kern="0" cap="none" spc="0" normalizeH="0" baseline="0" noProof="0" dirty="0">
              <a:ln>
                <a:noFill/>
              </a:ln>
              <a:solidFill>
                <a:srgbClr val="00A6D6"/>
              </a:solidFill>
              <a:effectLst/>
              <a:uLnTx/>
              <a:uFillTx/>
              <a:latin typeface="Arial"/>
              <a:cs typeface="Arial"/>
              <a:sym typeface="Arial"/>
            </a:endParaRPr>
          </a:p>
        </p:txBody>
      </p:sp>
      <p:pic>
        <p:nvPicPr>
          <p:cNvPr id="9" name="图片 8">
            <a:extLst>
              <a:ext uri="{FF2B5EF4-FFF2-40B4-BE49-F238E27FC236}">
                <a16:creationId xmlns:a16="http://schemas.microsoft.com/office/drawing/2014/main" id="{715E9DA0-C052-49B9-9EED-1E3887C4E12D}"/>
              </a:ext>
            </a:extLst>
          </p:cNvPr>
          <p:cNvPicPr>
            <a:picLocks noChangeAspect="1"/>
          </p:cNvPicPr>
          <p:nvPr/>
        </p:nvPicPr>
        <p:blipFill>
          <a:blip r:embed="rId2"/>
          <a:stretch>
            <a:fillRect/>
          </a:stretch>
        </p:blipFill>
        <p:spPr>
          <a:xfrm>
            <a:off x="0" y="1374924"/>
            <a:ext cx="4572000" cy="2571750"/>
          </a:xfrm>
          <a:prstGeom prst="rect">
            <a:avLst/>
          </a:prstGeom>
        </p:spPr>
      </p:pic>
      <p:sp>
        <p:nvSpPr>
          <p:cNvPr id="13" name="文本框 12">
            <a:extLst>
              <a:ext uri="{FF2B5EF4-FFF2-40B4-BE49-F238E27FC236}">
                <a16:creationId xmlns:a16="http://schemas.microsoft.com/office/drawing/2014/main" id="{A17A14DD-6DE5-4B82-A91D-BBB025B8FA37}"/>
              </a:ext>
            </a:extLst>
          </p:cNvPr>
          <p:cNvSpPr txBox="1"/>
          <p:nvPr/>
        </p:nvSpPr>
        <p:spPr>
          <a:xfrm>
            <a:off x="5230535" y="1060361"/>
            <a:ext cx="3751729" cy="1600438"/>
          </a:xfrm>
          <a:prstGeom prst="rect">
            <a:avLst/>
          </a:prstGeom>
          <a:noFill/>
        </p:spPr>
        <p:txBody>
          <a:bodyPr wrap="square" rtlCol="0">
            <a:spAutoFit/>
          </a:bodyPr>
          <a:lstStyle/>
          <a:p>
            <a:r>
              <a:rPr lang="en-US" altLang="zh-CN" b="1" dirty="0"/>
              <a:t>Message Modification: </a:t>
            </a:r>
          </a:p>
          <a:p>
            <a:r>
              <a:rPr lang="en-US" altLang="zh-CN" sz="1200" dirty="0"/>
              <a:t>When a certain condition in the second round fails, one can use message modification. This is a substitution formula specially made for this condition on the message block B. In the case that this condition does not hold applying this substitution has the effect that this condition now does hold without interfering with other previous conditions.</a:t>
            </a:r>
            <a:endParaRPr lang="zh-CN" altLang="en-US" sz="1200"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0192D50-4009-470A-8E80-1D0640779231}"/>
                  </a:ext>
                </a:extLst>
              </p:cNvPr>
              <p:cNvSpPr txBox="1"/>
              <p:nvPr/>
            </p:nvSpPr>
            <p:spPr>
              <a:xfrm>
                <a:off x="4396817" y="2989064"/>
                <a:ext cx="4747183" cy="1785104"/>
              </a:xfrm>
              <a:prstGeom prst="rect">
                <a:avLst/>
              </a:prstGeom>
              <a:noFill/>
            </p:spPr>
            <p:txBody>
              <a:bodyPr wrap="square" rtlCol="0">
                <a:spAutoFit/>
              </a:bodyPr>
              <a:lstStyle/>
              <a:p>
                <a:r>
                  <a:rPr lang="en-US" altLang="zh-CN" b="1" dirty="0"/>
                  <a:t>Any Improvement?</a:t>
                </a:r>
              </a:p>
              <a:p>
                <a:pPr marL="171450" indent="-171450">
                  <a:buFont typeface="Arial" panose="020B0604020202020204" pitchFamily="34" charset="0"/>
                  <a:buChar char="•"/>
                </a:pPr>
                <a:r>
                  <a:rPr lang="en-US" altLang="zh-CN" sz="1200" dirty="0"/>
                  <a:t>C </a:t>
                </a:r>
                <a14:m>
                  <m:oMath xmlns:m="http://schemas.openxmlformats.org/officeDocument/2006/math">
                    <m:r>
                      <a:rPr lang="en-US" altLang="zh-CN" sz="1200" b="0" i="1" smtClean="0">
                        <a:latin typeface="Cambria Math" panose="02040503050406030204" pitchFamily="18" charset="0"/>
                      </a:rPr>
                      <m:t>→</m:t>
                    </m:r>
                  </m:oMath>
                </a14:m>
                <a:r>
                  <a:rPr lang="en-US" altLang="zh-CN" sz="1200" dirty="0"/>
                  <a:t> Java</a:t>
                </a:r>
              </a:p>
              <a:p>
                <a:pPr marL="171450" indent="-171450">
                  <a:buFont typeface="Arial" panose="020B0604020202020204" pitchFamily="34" charset="0"/>
                  <a:buChar char="•"/>
                </a:pPr>
                <a:r>
                  <a:rPr lang="en-US" altLang="zh-CN" sz="1200" dirty="0"/>
                  <a:t>rearrange the structure of the second block</a:t>
                </a:r>
              </a:p>
              <a:p>
                <a:pPr marL="171450" indent="-171450">
                  <a:buFont typeface="Arial" panose="020B0604020202020204" pitchFamily="34" charset="0"/>
                  <a:buChar char="•"/>
                </a:pPr>
                <a:r>
                  <a:rPr lang="en-US" altLang="zh-CN" sz="1200" dirty="0"/>
                  <a:t>the original code calculates x[</a:t>
                </a:r>
                <a:r>
                  <a:rPr lang="en-US" altLang="zh-CN" sz="1200" dirty="0" err="1"/>
                  <a:t>i</a:t>
                </a:r>
                <a:r>
                  <a:rPr lang="en-US" altLang="zh-CN" sz="1200" dirty="0"/>
                  <a:t>]s during the testing, we put them afterwards so as to avoid redundant calculations</a:t>
                </a:r>
              </a:p>
              <a:p>
                <a:pPr marL="171450" indent="-171450">
                  <a:buFont typeface="Arial" panose="020B0604020202020204" pitchFamily="34" charset="0"/>
                  <a:buChar char="•"/>
                </a:pPr>
                <a:r>
                  <a:rPr lang="en-US" altLang="zh-CN" sz="1200" dirty="0"/>
                  <a:t> prune our code according to the feedback by SonarQube</a:t>
                </a:r>
              </a:p>
              <a:p>
                <a:pPr marL="171450" indent="-171450">
                  <a:buFont typeface="Arial" panose="020B0604020202020204" pitchFamily="34" charset="0"/>
                  <a:buChar char="•"/>
                </a:pPr>
                <a:endParaRPr lang="en-US" altLang="zh-CN" sz="1200" dirty="0"/>
              </a:p>
              <a:p>
                <a:r>
                  <a:rPr lang="en-US" altLang="zh-CN" sz="1200" dirty="0"/>
                  <a:t>In general, it can improve about 15% of the searching speed and significantly promote efficiency</a:t>
                </a:r>
                <a:endParaRPr lang="zh-CN" altLang="en-US" sz="1200" dirty="0"/>
              </a:p>
            </p:txBody>
          </p:sp>
        </mc:Choice>
        <mc:Fallback xmlns="">
          <p:sp>
            <p:nvSpPr>
              <p:cNvPr id="14" name="文本框 13">
                <a:extLst>
                  <a:ext uri="{FF2B5EF4-FFF2-40B4-BE49-F238E27FC236}">
                    <a16:creationId xmlns:a16="http://schemas.microsoft.com/office/drawing/2014/main" id="{20192D50-4009-470A-8E80-1D0640779231}"/>
                  </a:ext>
                </a:extLst>
              </p:cNvPr>
              <p:cNvSpPr txBox="1">
                <a:spLocks noRot="1" noChangeAspect="1" noMove="1" noResize="1" noEditPoints="1" noAdjustHandles="1" noChangeArrowheads="1" noChangeShapeType="1" noTextEdit="1"/>
              </p:cNvSpPr>
              <p:nvPr/>
            </p:nvSpPr>
            <p:spPr>
              <a:xfrm>
                <a:off x="4396817" y="2989064"/>
                <a:ext cx="4747183" cy="1785104"/>
              </a:xfrm>
              <a:prstGeom prst="rect">
                <a:avLst/>
              </a:prstGeom>
              <a:blipFill>
                <a:blip r:embed="rId3"/>
                <a:stretch>
                  <a:fillRect l="-385" t="-341" b="-1365"/>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3803BA54-FEA7-45E4-87A6-F86BA2EF8E79}"/>
              </a:ext>
            </a:extLst>
          </p:cNvPr>
          <p:cNvSpPr txBox="1"/>
          <p:nvPr/>
        </p:nvSpPr>
        <p:spPr>
          <a:xfrm>
            <a:off x="4034117" y="2043953"/>
            <a:ext cx="65" cy="215444"/>
          </a:xfrm>
          <a:prstGeom prst="rect">
            <a:avLst/>
          </a:prstGeom>
          <a:noFill/>
        </p:spPr>
        <p:txBody>
          <a:bodyPr wrap="none" lIns="0" tIns="0" rIns="0" bIns="0" rtlCol="0">
            <a:spAutoFit/>
          </a:bodyPr>
          <a:lstStyle/>
          <a:p>
            <a:endParaRPr lang="zh-CN" altLang="en-US" dirty="0"/>
          </a:p>
        </p:txBody>
      </p:sp>
      <p:sp>
        <p:nvSpPr>
          <p:cNvPr id="16" name="灯片编号占位符 15">
            <a:extLst>
              <a:ext uri="{FF2B5EF4-FFF2-40B4-BE49-F238E27FC236}">
                <a16:creationId xmlns:a16="http://schemas.microsoft.com/office/drawing/2014/main" id="{8149DF8F-2E10-49EC-8D09-FB48FE5FAA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4</a:t>
            </a:fld>
            <a:endParaRPr lang="zh-CN" altLang="en-US"/>
          </a:p>
        </p:txBody>
      </p:sp>
    </p:spTree>
    <p:extLst>
      <p:ext uri="{BB962C8B-B14F-4D97-AF65-F5344CB8AC3E}">
        <p14:creationId xmlns:p14="http://schemas.microsoft.com/office/powerpoint/2010/main" val="69971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456D3-9F99-4030-9370-3A1B381C0904}"/>
              </a:ext>
            </a:extLst>
          </p:cNvPr>
          <p:cNvSpPr>
            <a:spLocks noGrp="1"/>
          </p:cNvSpPr>
          <p:nvPr>
            <p:ph type="title"/>
          </p:nvPr>
        </p:nvSpPr>
        <p:spPr/>
        <p:txBody>
          <a:bodyPr/>
          <a:lstStyle/>
          <a:p>
            <a:endParaRPr lang="zh-CN" altLang="en-US" dirty="0"/>
          </a:p>
        </p:txBody>
      </p:sp>
      <p:sp>
        <p:nvSpPr>
          <p:cNvPr id="3" name="文本占位符 2">
            <a:extLst>
              <a:ext uri="{FF2B5EF4-FFF2-40B4-BE49-F238E27FC236}">
                <a16:creationId xmlns:a16="http://schemas.microsoft.com/office/drawing/2014/main" id="{C0964603-53F5-49F0-B070-A7AA1FA434C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2005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9DA15-3DA3-48A3-9FA1-9AB006F38000}"/>
              </a:ext>
            </a:extLst>
          </p:cNvPr>
          <p:cNvSpPr>
            <a:spLocks noGrp="1"/>
          </p:cNvSpPr>
          <p:nvPr>
            <p:ph type="title"/>
          </p:nvPr>
        </p:nvSpPr>
        <p:spPr/>
        <p:txBody>
          <a:bodyPr/>
          <a:lstStyle/>
          <a:p>
            <a:r>
              <a:rPr kumimoji="0" lang="en-US" altLang="zh-CN" b="0" i="0" u="none" strike="noStrike" kern="0" cap="none" spc="0" normalizeH="0" baseline="0" noProof="0" dirty="0">
                <a:ln>
                  <a:noFill/>
                </a:ln>
                <a:solidFill>
                  <a:srgbClr val="00A6D6"/>
                </a:solidFill>
                <a:effectLst/>
                <a:uLnTx/>
                <a:uFillTx/>
                <a:latin typeface="Arial"/>
                <a:cs typeface="Arial"/>
                <a:sym typeface="Arial"/>
              </a:rPr>
              <a:t>Klima’s</a:t>
            </a:r>
            <a:r>
              <a:rPr kumimoji="0" lang="en-US" altLang="zh-CN" sz="4800" b="0" i="0" u="none" strike="noStrike" kern="0" cap="none" spc="0" normalizeH="0" baseline="0" noProof="0" dirty="0">
                <a:ln>
                  <a:noFill/>
                </a:ln>
                <a:solidFill>
                  <a:srgbClr val="00A6D6"/>
                </a:solidFill>
                <a:effectLst/>
                <a:uLnTx/>
                <a:uFillTx/>
                <a:latin typeface="Arial"/>
                <a:cs typeface="Arial"/>
                <a:sym typeface="Arial"/>
              </a:rPr>
              <a:t> Collision Attack – </a:t>
            </a:r>
            <a:br>
              <a:rPr kumimoji="0" lang="en-US" altLang="zh-CN" sz="4800" b="0" i="0" u="none" strike="noStrike" kern="0" cap="none" spc="0" normalizeH="0" baseline="0" noProof="0" dirty="0">
                <a:ln>
                  <a:noFill/>
                </a:ln>
                <a:solidFill>
                  <a:srgbClr val="00A6D6"/>
                </a:solidFill>
                <a:effectLst/>
                <a:uLnTx/>
                <a:uFillTx/>
                <a:latin typeface="Arial"/>
                <a:cs typeface="Arial"/>
                <a:sym typeface="Arial"/>
              </a:rPr>
            </a:br>
            <a:r>
              <a:rPr lang="en-US" altLang="zh-CN" sz="2400" dirty="0"/>
              <a:t>Point of Verification (</a:t>
            </a:r>
            <a:r>
              <a:rPr lang="en-US" altLang="zh-CN" sz="2400" dirty="0" err="1"/>
              <a:t>PoV</a:t>
            </a:r>
            <a:r>
              <a:rPr lang="en-US" altLang="zh-CN" sz="2400" dirty="0"/>
              <a:t>) &amp; Tunnels</a:t>
            </a:r>
            <a:endParaRPr lang="zh-CN" altLang="en-US" dirty="0"/>
          </a:p>
        </p:txBody>
      </p:sp>
      <p:sp>
        <p:nvSpPr>
          <p:cNvPr id="3" name="文本占位符 2">
            <a:extLst>
              <a:ext uri="{FF2B5EF4-FFF2-40B4-BE49-F238E27FC236}">
                <a16:creationId xmlns:a16="http://schemas.microsoft.com/office/drawing/2014/main" id="{F8A75440-E7A6-42E5-8030-1FA75E2BF36F}"/>
              </a:ext>
            </a:extLst>
          </p:cNvPr>
          <p:cNvSpPr>
            <a:spLocks noGrp="1"/>
          </p:cNvSpPr>
          <p:nvPr>
            <p:ph type="body" idx="1"/>
          </p:nvPr>
        </p:nvSpPr>
        <p:spPr/>
        <p:txBody>
          <a:bodyPr/>
          <a:lstStyle/>
          <a:p>
            <a:r>
              <a:rPr lang="en-US" altLang="zh-CN" sz="2400" dirty="0"/>
              <a:t>The Deterministic and Probabilistic Tunnels </a:t>
            </a:r>
            <a:endParaRPr lang="zh-CN" altLang="en-US" sz="2400" dirty="0"/>
          </a:p>
          <a:p>
            <a:r>
              <a:rPr lang="en-US" altLang="zh-CN" sz="2400" dirty="0"/>
              <a:t>The modification is more flexible</a:t>
            </a:r>
          </a:p>
          <a:p>
            <a:r>
              <a:rPr lang="en-US" altLang="zh-CN" sz="2400" dirty="0"/>
              <a:t>Tunneling enables to fast collision searching and in some sense replace present multi-message modification methods considerably.</a:t>
            </a:r>
            <a:endParaRPr lang="zh-CN" altLang="en-US" sz="2400" dirty="0"/>
          </a:p>
          <a:p>
            <a:endParaRPr lang="zh-CN" altLang="en-US" sz="2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93CD341-D3F8-4342-8E27-57649C5C6640}"/>
                  </a:ext>
                </a:extLst>
              </p:cNvPr>
              <p:cNvSpPr txBox="1"/>
              <p:nvPr/>
            </p:nvSpPr>
            <p:spPr>
              <a:xfrm>
                <a:off x="4122323" y="3543062"/>
                <a:ext cx="4747183" cy="1600438"/>
              </a:xfrm>
              <a:prstGeom prst="rect">
                <a:avLst/>
              </a:prstGeom>
              <a:noFill/>
            </p:spPr>
            <p:txBody>
              <a:bodyPr wrap="square" rtlCol="0">
                <a:spAutoFit/>
              </a:bodyPr>
              <a:lstStyle/>
              <a:p>
                <a:r>
                  <a:rPr lang="en-US" altLang="zh-CN" b="1" dirty="0"/>
                  <a:t>Any Improvement?</a:t>
                </a:r>
              </a:p>
              <a:p>
                <a:pPr marL="171450" indent="-171450">
                  <a:buFont typeface="Arial" panose="020B0604020202020204" pitchFamily="34" charset="0"/>
                  <a:buChar char="•"/>
                </a:pPr>
                <a:r>
                  <a:rPr lang="en-US" altLang="zh-CN" sz="1200" dirty="0"/>
                  <a:t>C </a:t>
                </a:r>
                <a14:m>
                  <m:oMath xmlns:m="http://schemas.openxmlformats.org/officeDocument/2006/math">
                    <m:r>
                      <a:rPr lang="en-US" altLang="zh-CN" sz="1200" b="0" i="1" smtClean="0">
                        <a:latin typeface="Cambria Math" panose="02040503050406030204" pitchFamily="18" charset="0"/>
                      </a:rPr>
                      <m:t>→</m:t>
                    </m:r>
                  </m:oMath>
                </a14:m>
                <a:r>
                  <a:rPr lang="en-US" altLang="zh-CN" sz="1200" dirty="0"/>
                  <a:t> Java</a:t>
                </a:r>
              </a:p>
              <a:p>
                <a:pPr marL="171450" indent="-171450">
                  <a:buFont typeface="Arial" panose="020B0604020202020204" pitchFamily="34" charset="0"/>
                  <a:buChar char="•"/>
                </a:pPr>
                <a:r>
                  <a:rPr lang="en-US" altLang="zh-CN" sz="1200" dirty="0"/>
                  <a:t>Pre-calculate masking bits to avoid using </a:t>
                </a:r>
                <a:r>
                  <a:rPr lang="en-US" altLang="zh-CN" sz="1200" i="1" dirty="0"/>
                  <a:t>“</a:t>
                </a:r>
                <a:r>
                  <a:rPr lang="en-US" altLang="zh-CN" sz="1200" i="1" dirty="0" err="1"/>
                  <a:t>mask_bit</a:t>
                </a:r>
                <a:r>
                  <a:rPr lang="en-US" altLang="zh-CN" sz="1200" i="1" dirty="0"/>
                  <a:t>” </a:t>
                </a:r>
                <a:r>
                  <a:rPr lang="en-US" altLang="zh-CN" sz="1200" dirty="0"/>
                  <a:t>function to generate them during looping</a:t>
                </a:r>
              </a:p>
              <a:p>
                <a:pPr marL="171450" indent="-171450">
                  <a:buFont typeface="Arial" panose="020B0604020202020204" pitchFamily="34" charset="0"/>
                  <a:buChar char="•"/>
                </a:pPr>
                <a:endParaRPr lang="en-US" altLang="zh-CN" sz="1200" i="1" dirty="0"/>
              </a:p>
              <a:p>
                <a:r>
                  <a:rPr lang="en-US" altLang="zh-CN" sz="1200" i="1" dirty="0"/>
                  <a:t>However, the improvement is not significant, since the speed is originally fast.</a:t>
                </a:r>
              </a:p>
              <a:p>
                <a:pPr marL="171450" indent="-171450">
                  <a:buFont typeface="Arial" panose="020B0604020202020204" pitchFamily="34" charset="0"/>
                  <a:buChar char="•"/>
                </a:pPr>
                <a:endParaRPr lang="en-US" altLang="zh-CN" sz="1200" i="1" dirty="0"/>
              </a:p>
            </p:txBody>
          </p:sp>
        </mc:Choice>
        <mc:Fallback xmlns="">
          <p:sp>
            <p:nvSpPr>
              <p:cNvPr id="4" name="文本框 3">
                <a:extLst>
                  <a:ext uri="{FF2B5EF4-FFF2-40B4-BE49-F238E27FC236}">
                    <a16:creationId xmlns:a16="http://schemas.microsoft.com/office/drawing/2014/main" id="{E93CD341-D3F8-4342-8E27-57649C5C6640}"/>
                  </a:ext>
                </a:extLst>
              </p:cNvPr>
              <p:cNvSpPr txBox="1">
                <a:spLocks noRot="1" noChangeAspect="1" noMove="1" noResize="1" noEditPoints="1" noAdjustHandles="1" noChangeArrowheads="1" noChangeShapeType="1" noTextEdit="1"/>
              </p:cNvSpPr>
              <p:nvPr/>
            </p:nvSpPr>
            <p:spPr>
              <a:xfrm>
                <a:off x="4122323" y="3543062"/>
                <a:ext cx="4747183" cy="1600438"/>
              </a:xfrm>
              <a:prstGeom prst="rect">
                <a:avLst/>
              </a:prstGeom>
              <a:blipFill>
                <a:blip r:embed="rId2"/>
                <a:stretch>
                  <a:fillRect l="-385" t="-7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322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D4CD8-1C3E-4DB5-BAE8-BDC002A93CFE}"/>
              </a:ext>
            </a:extLst>
          </p:cNvPr>
          <p:cNvSpPr>
            <a:spLocks noGrp="1"/>
          </p:cNvSpPr>
          <p:nvPr>
            <p:ph type="title"/>
          </p:nvPr>
        </p:nvSpPr>
        <p:spPr/>
        <p:txBody>
          <a:bodyPr/>
          <a:lstStyle/>
          <a:p>
            <a:r>
              <a:rPr lang="en-US" altLang="zh-CN" dirty="0"/>
              <a:t>Comparison</a:t>
            </a:r>
            <a:endParaRPr lang="zh-CN" altLang="en-US" dirty="0"/>
          </a:p>
        </p:txBody>
      </p:sp>
      <p:pic>
        <p:nvPicPr>
          <p:cNvPr id="5" name="图片 4">
            <a:extLst>
              <a:ext uri="{FF2B5EF4-FFF2-40B4-BE49-F238E27FC236}">
                <a16:creationId xmlns:a16="http://schemas.microsoft.com/office/drawing/2014/main" id="{B0962CA1-AA5A-42F8-A780-FC41B11A7D49}"/>
              </a:ext>
            </a:extLst>
          </p:cNvPr>
          <p:cNvPicPr>
            <a:picLocks noChangeAspect="1"/>
          </p:cNvPicPr>
          <p:nvPr/>
        </p:nvPicPr>
        <p:blipFill>
          <a:blip r:embed="rId2"/>
          <a:stretch>
            <a:fillRect/>
          </a:stretch>
        </p:blipFill>
        <p:spPr>
          <a:xfrm>
            <a:off x="1577067" y="1149618"/>
            <a:ext cx="7292439" cy="2015998"/>
          </a:xfrm>
          <a:prstGeom prst="rect">
            <a:avLst/>
          </a:prstGeom>
        </p:spPr>
      </p:pic>
      <p:sp>
        <p:nvSpPr>
          <p:cNvPr id="7" name="文本占位符 6">
            <a:extLst>
              <a:ext uri="{FF2B5EF4-FFF2-40B4-BE49-F238E27FC236}">
                <a16:creationId xmlns:a16="http://schemas.microsoft.com/office/drawing/2014/main" id="{93F4FAB9-AE1E-4FAB-87EB-8A13E43A2FA0}"/>
              </a:ext>
            </a:extLst>
          </p:cNvPr>
          <p:cNvSpPr>
            <a:spLocks noGrp="1"/>
          </p:cNvSpPr>
          <p:nvPr>
            <p:ph type="body" idx="1"/>
          </p:nvPr>
        </p:nvSpPr>
        <p:spPr>
          <a:xfrm>
            <a:off x="1770241" y="3251856"/>
            <a:ext cx="7106400" cy="1656532"/>
          </a:xfrm>
        </p:spPr>
        <p:txBody>
          <a:bodyPr/>
          <a:lstStyle/>
          <a:p>
            <a:r>
              <a:rPr lang="en-US" altLang="zh-CN" sz="1200" dirty="0"/>
              <a:t>Due to the insufficient conditions, Wang’s searching sometimes meaninglessly traverses Q[20], which adversely increases the worst-case execution time.</a:t>
            </a:r>
          </a:p>
          <a:p>
            <a:r>
              <a:rPr lang="en-US" altLang="zh-CN" sz="1200" dirty="0"/>
              <a:t>The searching time of Stevens’ attack tends to be more stable.</a:t>
            </a:r>
          </a:p>
          <a:p>
            <a:r>
              <a:rPr lang="en-US" altLang="zh-CN" sz="1200" dirty="0"/>
              <a:t>The fast algorithm to find a collision pair of MD5 is the one provided by Klima equipped with tunnels.</a:t>
            </a:r>
          </a:p>
          <a:p>
            <a:r>
              <a:rPr lang="en-US" altLang="zh-CN" sz="1200" dirty="0"/>
              <a:t>Stevens’ versions are fancy that can choose the prefix or even use a single block to obtain the collision, but the trade-off is spending more time.</a:t>
            </a:r>
            <a:endParaRPr lang="zh-CN" altLang="en-US" sz="1200" dirty="0"/>
          </a:p>
        </p:txBody>
      </p:sp>
    </p:spTree>
    <p:extLst>
      <p:ext uri="{BB962C8B-B14F-4D97-AF65-F5344CB8AC3E}">
        <p14:creationId xmlns:p14="http://schemas.microsoft.com/office/powerpoint/2010/main" val="144422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ED9CADC-878F-47D6-BE57-CB61077BAE79}"/>
              </a:ext>
            </a:extLst>
          </p:cNvPr>
          <p:cNvPicPr>
            <a:picLocks noChangeAspect="1"/>
          </p:cNvPicPr>
          <p:nvPr/>
        </p:nvPicPr>
        <p:blipFill>
          <a:blip r:embed="rId2"/>
          <a:stretch>
            <a:fillRect/>
          </a:stretch>
        </p:blipFill>
        <p:spPr>
          <a:xfrm>
            <a:off x="1812177" y="807720"/>
            <a:ext cx="7106400" cy="4028003"/>
          </a:xfrm>
          <a:prstGeom prst="rect">
            <a:avLst/>
          </a:prstGeom>
        </p:spPr>
      </p:pic>
      <p:sp>
        <p:nvSpPr>
          <p:cNvPr id="2" name="标题 1">
            <a:extLst>
              <a:ext uri="{FF2B5EF4-FFF2-40B4-BE49-F238E27FC236}">
                <a16:creationId xmlns:a16="http://schemas.microsoft.com/office/drawing/2014/main" id="{A0669E55-043C-401D-8BD4-5796139AE5CE}"/>
              </a:ext>
            </a:extLst>
          </p:cNvPr>
          <p:cNvSpPr>
            <a:spLocks noGrp="1"/>
          </p:cNvSpPr>
          <p:nvPr>
            <p:ph type="title"/>
          </p:nvPr>
        </p:nvSpPr>
        <p:spPr/>
        <p:txBody>
          <a:bodyPr/>
          <a:lstStyle/>
          <a:p>
            <a:r>
              <a:rPr lang="en-US" altLang="zh-CN" dirty="0"/>
              <a:t>Comparison</a:t>
            </a:r>
            <a:endParaRPr lang="zh-CN" altLang="en-US" dirty="0"/>
          </a:p>
        </p:txBody>
      </p:sp>
      <p:sp>
        <p:nvSpPr>
          <p:cNvPr id="5" name="文本框 4">
            <a:extLst>
              <a:ext uri="{FF2B5EF4-FFF2-40B4-BE49-F238E27FC236}">
                <a16:creationId xmlns:a16="http://schemas.microsoft.com/office/drawing/2014/main" id="{62B62BDD-A213-43F8-95A1-9D4D6E7CF90C}"/>
              </a:ext>
            </a:extLst>
          </p:cNvPr>
          <p:cNvSpPr txBox="1"/>
          <p:nvPr/>
        </p:nvSpPr>
        <p:spPr>
          <a:xfrm>
            <a:off x="3966883" y="4835723"/>
            <a:ext cx="2796988" cy="307777"/>
          </a:xfrm>
          <a:prstGeom prst="rect">
            <a:avLst/>
          </a:prstGeom>
          <a:noFill/>
        </p:spPr>
        <p:txBody>
          <a:bodyPr wrap="square">
            <a:spAutoFit/>
          </a:bodyPr>
          <a:lstStyle/>
          <a:p>
            <a:r>
              <a:rPr lang="en-US" altLang="zh-CN" dirty="0"/>
              <a:t>Figure 4.1: Box-plot Comparison</a:t>
            </a:r>
            <a:endParaRPr lang="zh-CN" altLang="en-US" dirty="0"/>
          </a:p>
        </p:txBody>
      </p:sp>
    </p:spTree>
    <p:extLst>
      <p:ext uri="{BB962C8B-B14F-4D97-AF65-F5344CB8AC3E}">
        <p14:creationId xmlns:p14="http://schemas.microsoft.com/office/powerpoint/2010/main" val="1083906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C572D-88C3-429D-AA67-5CA74AFB61B5}"/>
              </a:ext>
            </a:extLst>
          </p:cNvPr>
          <p:cNvSpPr>
            <a:spLocks noGrp="1"/>
          </p:cNvSpPr>
          <p:nvPr>
            <p:ph type="title"/>
          </p:nvPr>
        </p:nvSpPr>
        <p:spPr/>
        <p:txBody>
          <a:bodyPr/>
          <a:lstStyle/>
          <a:p>
            <a:r>
              <a:rPr lang="en-US" altLang="zh-CN" dirty="0"/>
              <a:t>Thanks for your listening!</a:t>
            </a:r>
            <a:endParaRPr lang="zh-CN" altLang="en-US" dirty="0"/>
          </a:p>
        </p:txBody>
      </p:sp>
      <p:sp>
        <p:nvSpPr>
          <p:cNvPr id="3" name="文本占位符 2">
            <a:extLst>
              <a:ext uri="{FF2B5EF4-FFF2-40B4-BE49-F238E27FC236}">
                <a16:creationId xmlns:a16="http://schemas.microsoft.com/office/drawing/2014/main" id="{524AC303-0236-41DE-A9F1-3243F97CACDA}"/>
              </a:ext>
            </a:extLst>
          </p:cNvPr>
          <p:cNvSpPr>
            <a:spLocks noGrp="1"/>
          </p:cNvSpPr>
          <p:nvPr>
            <p:ph type="body" idx="1"/>
          </p:nvPr>
        </p:nvSpPr>
        <p:spPr/>
        <p:txBody>
          <a:bodyPr/>
          <a:lstStyle/>
          <a:p>
            <a:r>
              <a:rPr lang="en-US" altLang="zh-CN" dirty="0"/>
              <a:t>Questions?</a:t>
            </a:r>
            <a:endParaRPr lang="zh-CN" altLang="en-US" dirty="0"/>
          </a:p>
        </p:txBody>
      </p:sp>
      <p:pic>
        <p:nvPicPr>
          <p:cNvPr id="5" name="图片 4">
            <a:extLst>
              <a:ext uri="{FF2B5EF4-FFF2-40B4-BE49-F238E27FC236}">
                <a16:creationId xmlns:a16="http://schemas.microsoft.com/office/drawing/2014/main" id="{84B9F179-834D-42B1-9CDB-77BF31564A1E}"/>
              </a:ext>
            </a:extLst>
          </p:cNvPr>
          <p:cNvPicPr>
            <a:picLocks noChangeAspect="1"/>
          </p:cNvPicPr>
          <p:nvPr/>
        </p:nvPicPr>
        <p:blipFill>
          <a:blip r:embed="rId2"/>
          <a:stretch>
            <a:fillRect/>
          </a:stretch>
        </p:blipFill>
        <p:spPr>
          <a:xfrm>
            <a:off x="6858000" y="2692703"/>
            <a:ext cx="1662829" cy="2244819"/>
          </a:xfrm>
          <a:prstGeom prst="rect">
            <a:avLst/>
          </a:prstGeom>
        </p:spPr>
      </p:pic>
      <p:sp>
        <p:nvSpPr>
          <p:cNvPr id="7" name="文本框 6">
            <a:extLst>
              <a:ext uri="{FF2B5EF4-FFF2-40B4-BE49-F238E27FC236}">
                <a16:creationId xmlns:a16="http://schemas.microsoft.com/office/drawing/2014/main" id="{B12D6D54-C568-430D-930B-E34AD033DC49}"/>
              </a:ext>
            </a:extLst>
          </p:cNvPr>
          <p:cNvSpPr txBox="1"/>
          <p:nvPr/>
        </p:nvSpPr>
        <p:spPr>
          <a:xfrm>
            <a:off x="2286001" y="2555931"/>
            <a:ext cx="4572000" cy="523220"/>
          </a:xfrm>
          <a:prstGeom prst="rect">
            <a:avLst/>
          </a:prstGeom>
          <a:noFill/>
        </p:spPr>
        <p:txBody>
          <a:bodyPr wrap="square">
            <a:spAutoFit/>
          </a:bodyPr>
          <a:lstStyle/>
          <a:p>
            <a:r>
              <a:rPr lang="en-US" altLang="zh-CN" dirty="0"/>
              <a:t>Project Website: </a:t>
            </a:r>
            <a:r>
              <a:rPr lang="zh-CN" altLang="en-US" dirty="0">
                <a:hlinkClick r:id="rId3"/>
              </a:rPr>
              <a:t>https://github.com/Timo9Madrid7/MD5-Collision</a:t>
            </a:r>
            <a:r>
              <a:rPr lang="zh-CN" altLang="en-US" dirty="0"/>
              <a:t> </a:t>
            </a:r>
          </a:p>
        </p:txBody>
      </p:sp>
    </p:spTree>
    <p:extLst>
      <p:ext uri="{BB962C8B-B14F-4D97-AF65-F5344CB8AC3E}">
        <p14:creationId xmlns:p14="http://schemas.microsoft.com/office/powerpoint/2010/main" val="19813092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U Delft">
      <a:dk1>
        <a:srgbClr val="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776</Words>
  <Application>Microsoft Office PowerPoint</Application>
  <PresentationFormat>全屏显示(16:9)</PresentationFormat>
  <Paragraphs>67</Paragraphs>
  <Slides>10</Slides>
  <Notes>4</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10</vt:i4>
      </vt:variant>
    </vt:vector>
  </HeadingPairs>
  <TitlesOfParts>
    <vt:vector size="16" baseType="lpstr">
      <vt:lpstr>Calibri</vt:lpstr>
      <vt:lpstr>Arial</vt:lpstr>
      <vt:lpstr>Cambria Math</vt:lpstr>
      <vt:lpstr>Tahoma</vt:lpstr>
      <vt:lpstr>Simple Light</vt:lpstr>
      <vt:lpstr>Office Theme</vt:lpstr>
      <vt:lpstr>Surveying And Reproducing MD5 Fast Collision Attack Algorithms   </vt:lpstr>
      <vt:lpstr>Overview</vt:lpstr>
      <vt:lpstr>Collision Resistance &amp; Collision Attack</vt:lpstr>
      <vt:lpstr>PowerPoint 演示文稿</vt:lpstr>
      <vt:lpstr>PowerPoint 演示文稿</vt:lpstr>
      <vt:lpstr>Klima’s Collision Attack –  Point of Verification (PoV) &amp; Tunnels</vt:lpstr>
      <vt:lpstr>Comparison</vt:lpstr>
      <vt:lpstr>Comparison</vt:lpstr>
      <vt:lpstr>Thanks for your listening!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Surveying And Reproducing MD5 Fast Collision Attack Algorithms   </dc:title>
  <cp:lastModifiedBy>tian yuhang</cp:lastModifiedBy>
  <cp:revision>13</cp:revision>
  <dcterms:modified xsi:type="dcterms:W3CDTF">2021-04-03T00:23:53Z</dcterms:modified>
</cp:coreProperties>
</file>